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 id="2147483825" r:id="rId2"/>
  </p:sldMasterIdLst>
  <p:notesMasterIdLst>
    <p:notesMasterId r:id="rId50"/>
  </p:notesMasterIdLst>
  <p:handoutMasterIdLst>
    <p:handoutMasterId r:id="rId51"/>
  </p:handoutMasterIdLst>
  <p:sldIdLst>
    <p:sldId id="256" r:id="rId3"/>
    <p:sldId id="314" r:id="rId4"/>
    <p:sldId id="301" r:id="rId5"/>
    <p:sldId id="257" r:id="rId6"/>
    <p:sldId id="302" r:id="rId7"/>
    <p:sldId id="297" r:id="rId8"/>
    <p:sldId id="264" r:id="rId9"/>
    <p:sldId id="265" r:id="rId10"/>
    <p:sldId id="266" r:id="rId11"/>
    <p:sldId id="268" r:id="rId12"/>
    <p:sldId id="290" r:id="rId13"/>
    <p:sldId id="295" r:id="rId14"/>
    <p:sldId id="270" r:id="rId15"/>
    <p:sldId id="303" r:id="rId16"/>
    <p:sldId id="261" r:id="rId17"/>
    <p:sldId id="262" r:id="rId18"/>
    <p:sldId id="267" r:id="rId19"/>
    <p:sldId id="304" r:id="rId20"/>
    <p:sldId id="285" r:id="rId21"/>
    <p:sldId id="271" r:id="rId22"/>
    <p:sldId id="272" r:id="rId23"/>
    <p:sldId id="274" r:id="rId24"/>
    <p:sldId id="275" r:id="rId25"/>
    <p:sldId id="276" r:id="rId26"/>
    <p:sldId id="277" r:id="rId27"/>
    <p:sldId id="278" r:id="rId28"/>
    <p:sldId id="299" r:id="rId29"/>
    <p:sldId id="284" r:id="rId30"/>
    <p:sldId id="279" r:id="rId31"/>
    <p:sldId id="280" r:id="rId32"/>
    <p:sldId id="281" r:id="rId33"/>
    <p:sldId id="300" r:id="rId34"/>
    <p:sldId id="282" r:id="rId35"/>
    <p:sldId id="286" r:id="rId36"/>
    <p:sldId id="305" r:id="rId37"/>
    <p:sldId id="308" r:id="rId38"/>
    <p:sldId id="283" r:id="rId39"/>
    <p:sldId id="298" r:id="rId40"/>
    <p:sldId id="294" r:id="rId41"/>
    <p:sldId id="289" r:id="rId42"/>
    <p:sldId id="306" r:id="rId43"/>
    <p:sldId id="288" r:id="rId44"/>
    <p:sldId id="287" r:id="rId45"/>
    <p:sldId id="309" r:id="rId46"/>
    <p:sldId id="311" r:id="rId47"/>
    <p:sldId id="312" r:id="rId48"/>
    <p:sldId id="313" r:id="rId49"/>
  </p:sldIdLst>
  <p:sldSz cx="9144000" cy="6858000" type="screen4x3"/>
  <p:notesSz cx="6877050" cy="9656763"/>
  <p:defaultTextStyle>
    <a:defPPr>
      <a:defRPr lang="en-GB"/>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66FF33"/>
    <a:srgbClr val="00B0F0"/>
    <a:srgbClr val="FFFF66"/>
    <a:srgbClr val="99CC00"/>
    <a:srgbClr val="FF3300"/>
    <a:srgbClr val="FFFF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3382" autoAdjust="0"/>
    <p:restoredTop sz="44643" autoAdjust="0"/>
  </p:normalViewPr>
  <p:slideViewPr>
    <p:cSldViewPr showGuides="1">
      <p:cViewPr varScale="1">
        <p:scale>
          <a:sx n="17" d="100"/>
          <a:sy n="17" d="100"/>
        </p:scale>
        <p:origin x="-1608" y="-102"/>
      </p:cViewPr>
      <p:guideLst>
        <p:guide orient="horz" pos="2115"/>
        <p:guide pos="2880"/>
      </p:guideLst>
    </p:cSldViewPr>
  </p:slideViewPr>
  <p:outlineViewPr>
    <p:cViewPr>
      <p:scale>
        <a:sx n="33" d="100"/>
        <a:sy n="33" d="100"/>
      </p:scale>
      <p:origin x="0" y="11106"/>
    </p:cViewPr>
  </p:outlineViewPr>
  <p:notesTextViewPr>
    <p:cViewPr>
      <p:scale>
        <a:sx n="100" d="100"/>
        <a:sy n="100" d="100"/>
      </p:scale>
      <p:origin x="6" y="942"/>
    </p:cViewPr>
  </p:notesTextViewPr>
  <p:sorterViewPr>
    <p:cViewPr>
      <p:scale>
        <a:sx n="100" d="100"/>
        <a:sy n="100" d="100"/>
      </p:scale>
      <p:origin x="0" y="9648"/>
    </p:cViewPr>
  </p:sorterViewPr>
  <p:notesViewPr>
    <p:cSldViewPr showGuides="1">
      <p:cViewPr>
        <p:scale>
          <a:sx n="100" d="100"/>
          <a:sy n="100" d="100"/>
        </p:scale>
        <p:origin x="-1884" y="30"/>
      </p:cViewPr>
      <p:guideLst>
        <p:guide orient="horz" pos="3042"/>
        <p:guide pos="216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2979738"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GB"/>
          </a:p>
        </p:txBody>
      </p:sp>
      <p:sp>
        <p:nvSpPr>
          <p:cNvPr id="129027" name="Rectangle 3"/>
          <p:cNvSpPr>
            <a:spLocks noGrp="1" noChangeArrowheads="1"/>
          </p:cNvSpPr>
          <p:nvPr>
            <p:ph type="dt" sz="quarter" idx="1"/>
          </p:nvPr>
        </p:nvSpPr>
        <p:spPr bwMode="auto">
          <a:xfrm>
            <a:off x="3895725" y="0"/>
            <a:ext cx="2979738"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GB"/>
          </a:p>
        </p:txBody>
      </p:sp>
      <p:sp>
        <p:nvSpPr>
          <p:cNvPr id="129028" name="Rectangle 4"/>
          <p:cNvSpPr>
            <a:spLocks noGrp="1" noChangeArrowheads="1"/>
          </p:cNvSpPr>
          <p:nvPr>
            <p:ph type="ftr" sz="quarter" idx="2"/>
          </p:nvPr>
        </p:nvSpPr>
        <p:spPr bwMode="auto">
          <a:xfrm>
            <a:off x="0" y="9172575"/>
            <a:ext cx="2979738"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GB"/>
          </a:p>
        </p:txBody>
      </p:sp>
      <p:sp>
        <p:nvSpPr>
          <p:cNvPr id="129029" name="Rectangle 5"/>
          <p:cNvSpPr>
            <a:spLocks noGrp="1" noChangeArrowheads="1"/>
          </p:cNvSpPr>
          <p:nvPr>
            <p:ph type="sldNum" sz="quarter" idx="3"/>
          </p:nvPr>
        </p:nvSpPr>
        <p:spPr bwMode="auto">
          <a:xfrm>
            <a:off x="3895725" y="9172575"/>
            <a:ext cx="2979738"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72E9A922-D2F3-4C73-83B3-7B6A4AA6D0E7}" type="slidenum">
              <a:rPr lang="en-GB"/>
              <a:pPr>
                <a:defRPr/>
              </a:pPr>
              <a:t>‹#›</a:t>
            </a:fld>
            <a:endParaRPr lang="en-GB"/>
          </a:p>
        </p:txBody>
      </p:sp>
    </p:spTree>
    <p:extLst>
      <p:ext uri="{BB962C8B-B14F-4D97-AF65-F5344CB8AC3E}">
        <p14:creationId xmlns:p14="http://schemas.microsoft.com/office/powerpoint/2010/main" val="1326753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9738"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GB"/>
          </a:p>
        </p:txBody>
      </p:sp>
      <p:sp>
        <p:nvSpPr>
          <p:cNvPr id="66563" name="Rectangle 3"/>
          <p:cNvSpPr>
            <a:spLocks noGrp="1" noChangeArrowheads="1"/>
          </p:cNvSpPr>
          <p:nvPr>
            <p:ph type="dt" idx="1"/>
          </p:nvPr>
        </p:nvSpPr>
        <p:spPr bwMode="auto">
          <a:xfrm>
            <a:off x="3895725" y="0"/>
            <a:ext cx="2979738"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GB"/>
          </a:p>
        </p:txBody>
      </p:sp>
      <p:sp>
        <p:nvSpPr>
          <p:cNvPr id="65540" name="Rectangle 4"/>
          <p:cNvSpPr>
            <a:spLocks noGrp="1" noRot="1" noChangeAspect="1" noChangeArrowheads="1" noTextEdit="1"/>
          </p:cNvSpPr>
          <p:nvPr>
            <p:ph type="sldImg" idx="2"/>
          </p:nvPr>
        </p:nvSpPr>
        <p:spPr bwMode="auto">
          <a:xfrm>
            <a:off x="1023938" y="723900"/>
            <a:ext cx="4829175" cy="36226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6565" name="Rectangle 5"/>
          <p:cNvSpPr>
            <a:spLocks noGrp="1" noChangeArrowheads="1"/>
          </p:cNvSpPr>
          <p:nvPr>
            <p:ph type="body" sz="quarter" idx="3"/>
          </p:nvPr>
        </p:nvSpPr>
        <p:spPr bwMode="auto">
          <a:xfrm>
            <a:off x="687388" y="4586288"/>
            <a:ext cx="5502275" cy="434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6566" name="Rectangle 6"/>
          <p:cNvSpPr>
            <a:spLocks noGrp="1" noChangeArrowheads="1"/>
          </p:cNvSpPr>
          <p:nvPr>
            <p:ph type="ftr" sz="quarter" idx="4"/>
          </p:nvPr>
        </p:nvSpPr>
        <p:spPr bwMode="auto">
          <a:xfrm>
            <a:off x="0" y="9172575"/>
            <a:ext cx="2979738"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GB"/>
          </a:p>
        </p:txBody>
      </p:sp>
      <p:sp>
        <p:nvSpPr>
          <p:cNvPr id="66567" name="Rectangle 7"/>
          <p:cNvSpPr>
            <a:spLocks noGrp="1" noChangeArrowheads="1"/>
          </p:cNvSpPr>
          <p:nvPr>
            <p:ph type="sldNum" sz="quarter" idx="5"/>
          </p:nvPr>
        </p:nvSpPr>
        <p:spPr bwMode="auto">
          <a:xfrm>
            <a:off x="3895725" y="9172575"/>
            <a:ext cx="2979738"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608BA719-2CAC-4730-B843-7FBAF5CADE60}" type="slidenum">
              <a:rPr lang="en-GB"/>
              <a:pPr>
                <a:defRPr/>
              </a:pPr>
              <a:t>‹#›</a:t>
            </a:fld>
            <a:endParaRPr lang="en-GB"/>
          </a:p>
        </p:txBody>
      </p:sp>
    </p:spTree>
    <p:extLst>
      <p:ext uri="{BB962C8B-B14F-4D97-AF65-F5344CB8AC3E}">
        <p14:creationId xmlns:p14="http://schemas.microsoft.com/office/powerpoint/2010/main" val="34163707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fld id="{F5798ACC-9413-45CC-AF7C-5A37B48B26F0}" type="slidenum">
              <a:rPr lang="en-GB" smtClean="0">
                <a:latin typeface="Arial" charset="0"/>
              </a:rPr>
              <a:pPr eaLnBrk="1" hangingPunct="1">
                <a:defRPr/>
              </a:pPr>
              <a:t>1</a:t>
            </a:fld>
            <a:endParaRPr lang="en-GB" smtClean="0">
              <a:latin typeface="Arial" charset="0"/>
            </a:endParaRPr>
          </a:p>
        </p:txBody>
      </p:sp>
      <p:sp>
        <p:nvSpPr>
          <p:cNvPr id="66563" name="Rectangle 2"/>
          <p:cNvSpPr>
            <a:spLocks noGrp="1" noRot="1" noChangeAspect="1" noChangeArrowheads="1" noTextEdit="1"/>
          </p:cNvSpPr>
          <p:nvPr>
            <p:ph type="sldImg"/>
          </p:nvPr>
        </p:nvSpPr>
        <p:spPr>
          <a:xfrm>
            <a:off x="1606550" y="723900"/>
            <a:ext cx="3646488" cy="2735263"/>
          </a:xfrm>
          <a:ln/>
        </p:spPr>
      </p:sp>
      <p:sp>
        <p:nvSpPr>
          <p:cNvPr id="66564" name="Rectangle 3"/>
          <p:cNvSpPr>
            <a:spLocks noGrp="1" noChangeArrowheads="1"/>
          </p:cNvSpPr>
          <p:nvPr>
            <p:ph type="body" idx="1"/>
          </p:nvPr>
        </p:nvSpPr>
        <p:spPr>
          <a:xfrm>
            <a:off x="687388" y="3763963"/>
            <a:ext cx="5711825" cy="5322887"/>
          </a:xfrm>
          <a:noFill/>
        </p:spPr>
        <p:txBody>
          <a:bodyPr/>
          <a:lstStyle/>
          <a:p>
            <a:pPr eaLnBrk="1" hangingPunct="1"/>
            <a:r>
              <a:rPr lang="en-US" sz="1100" dirty="0" smtClean="0"/>
              <a:t>Harwell 10.35 – 11.20 (45 minutes)</a:t>
            </a:r>
          </a:p>
          <a:p>
            <a:pPr eaLnBrk="1" hangingPunct="1"/>
            <a:endParaRPr lang="en-US" sz="1100" dirty="0" smtClean="0"/>
          </a:p>
          <a:p>
            <a:pPr eaLnBrk="1" hangingPunct="1"/>
            <a:r>
              <a:rPr lang="en-GB" sz="1100" dirty="0" smtClean="0"/>
              <a:t>Anyone who attempts to design a fully integrated management system is confronted by a very large number of management elements that need to be arranged in a logical and orderly way.</a:t>
            </a:r>
          </a:p>
          <a:p>
            <a:pPr eaLnBrk="1" hangingPunct="1"/>
            <a:r>
              <a:rPr lang="en-GB" sz="1100" dirty="0" smtClean="0"/>
              <a:t>We have all experienced the feeling of arriving in an unfamiliar supermarket that could be stocking 30,000 products and needing to quickly locate something. Despite the store’s logical design we invariably end up asking for directions because there is variation across stores. Designing a fully integrated management system is similar in many respects, but although management elements probably only run into hundreds rather than tens of thousands, we must also face the additional complexity of their interrelationships.</a:t>
            </a:r>
          </a:p>
          <a:p>
            <a:r>
              <a:rPr lang="en-GB" sz="1100" dirty="0" smtClean="0"/>
              <a:t>Integrated management systems need to control and guide an organisation’s processes in a fully co-ordinated way to ensure that stakeholders’ needs and expectations are equitably satisfied. To achieve this aim, many design principles need to be simultaneously applied. This presentation will focus on one particular aspect: management element taxonomy, which involves uniquely identifying and defining management elements and then arranging them in a logical and orderly way. In this manner, there is not only a place for everything, but the relationship between the elements becomes as visible as possible. It is not dissimilar to the on-going work done by biologists to document evolutionary relationships, initiated by Charles Darwin. However, management element taxonomy is not constrained by such precise rules and arguably is independent of space and time. </a:t>
            </a:r>
          </a:p>
          <a:p>
            <a:r>
              <a:rPr lang="en-GB" sz="1100" dirty="0" smtClean="0"/>
              <a:t>The taxonomy comprises 12 principal elements and forms the top of a hierarchical structure with subordinate layers comprising clusters of related entities that need managing. It is presented to stimulate interest and research in this subject that is critical to the performance of integrated management systems. </a:t>
            </a:r>
          </a:p>
          <a:p>
            <a:pPr eaLnBrk="1" hangingPunct="1"/>
            <a:endParaRPr lang="en-US" sz="1100"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r>
              <a:rPr lang="en-GB" sz="1100" smtClean="0"/>
              <a:t>A full explanation of these interacting principles cannot be covered here, but it is worth noting that plan-do-check-act is deemed to operate throughout an organisation at every level from top management down to task level. </a:t>
            </a:r>
          </a:p>
          <a:p>
            <a:r>
              <a:rPr lang="en-GB" sz="1100" smtClean="0"/>
              <a:t>PDCA is a universal principle that can be applied to manage opportunity and risk and any aspect of organisational performance including quality, environment, health, safety, reputation or finance.</a:t>
            </a:r>
          </a:p>
          <a:p>
            <a:r>
              <a:rPr lang="en-GB" sz="1100" smtClean="0"/>
              <a:t>PDCA is also a natural principle that we all follow in our everyday lives. We all plan to some extent before we do something, we check while we are doing it to ensure it is successful and finally we evaluate what we have done to try to do it more easily or successfully next time. This is the basis of all experiential learning. The challenge of management is to apply PDCA successfully at the scale of the super-organisms that we refer to as organisations. In organisations PDCA does not happen naturally and requires conscious organisation.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pPr>
              <a:defRPr/>
            </a:pPr>
            <a:r>
              <a:rPr lang="en-US" sz="1100" dirty="0" smtClean="0"/>
              <a:t>Successful management of organisations and projects depends on effective planning which includes opportunity and risk assessment processes.</a:t>
            </a:r>
          </a:p>
          <a:p>
            <a:pPr>
              <a:defRPr/>
            </a:pPr>
            <a:endParaRPr lang="en-US" sz="1100" dirty="0" smtClean="0"/>
          </a:p>
          <a:p>
            <a:pPr>
              <a:defRPr/>
            </a:pPr>
            <a:r>
              <a:rPr lang="en-US" sz="1100" dirty="0" smtClean="0"/>
              <a:t>Major hazard organisations and some other types of organisation such as measurement laboratories are required to produce some form of structure and process justification often referred to as safety cases. Two of the principal outputs from a safety case are definitions of:</a:t>
            </a:r>
          </a:p>
          <a:p>
            <a:pPr marL="628650" lvl="1" indent="-171450">
              <a:buFont typeface="Arial" pitchFamily="34" charset="0"/>
              <a:buChar char="•"/>
              <a:defRPr/>
            </a:pPr>
            <a:r>
              <a:rPr lang="en-US" sz="1100" dirty="0" smtClean="0"/>
              <a:t>the operating envelope and the essential, and,</a:t>
            </a:r>
          </a:p>
          <a:p>
            <a:pPr marL="628650" lvl="1" indent="-171450">
              <a:buFont typeface="Arial" pitchFamily="34" charset="0"/>
              <a:buChar char="•"/>
              <a:defRPr/>
            </a:pPr>
            <a:r>
              <a:rPr lang="en-US" sz="1100" dirty="0" smtClean="0"/>
              <a:t>mandatory maintenance, inspection and test requirements.</a:t>
            </a:r>
          </a:p>
          <a:p>
            <a:pPr>
              <a:defRPr/>
            </a:pPr>
            <a:endParaRPr lang="en-US" sz="1100" dirty="0" smtClean="0"/>
          </a:p>
          <a:p>
            <a:pPr>
              <a:defRPr/>
            </a:pPr>
            <a:r>
              <a:rPr lang="en-US" sz="1100" dirty="0" smtClean="0"/>
              <a:t>Consequently we end up with:</a:t>
            </a:r>
          </a:p>
          <a:p>
            <a:pPr marL="628650" lvl="1" indent="-171450">
              <a:buFont typeface="Arial" pitchFamily="34" charset="0"/>
              <a:buChar char="•"/>
              <a:defRPr/>
            </a:pPr>
            <a:r>
              <a:rPr lang="en-US" sz="1100" dirty="0" smtClean="0"/>
              <a:t>Mandatory and permitted structures and processes,</a:t>
            </a:r>
          </a:p>
          <a:p>
            <a:pPr marL="628650" lvl="1" indent="-171450">
              <a:buFont typeface="Arial" pitchFamily="34" charset="0"/>
              <a:buChar char="•"/>
              <a:defRPr/>
            </a:pPr>
            <a:r>
              <a:rPr lang="en-US" sz="1100" dirty="0" smtClean="0"/>
              <a:t>Structures and processes that are not permitted either because they are known to be unsafe or that they haven’t been demonstrated to be safe.</a:t>
            </a:r>
          </a:p>
          <a:p>
            <a:pPr lvl="1">
              <a:defRPr/>
            </a:pPr>
            <a:endParaRPr lang="en-US" sz="1100" dirty="0" smtClean="0"/>
          </a:p>
          <a:p>
            <a:pPr>
              <a:defRPr/>
            </a:pPr>
            <a:endParaRPr lang="en-US" sz="110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r>
              <a:rPr lang="en-GB" sz="1100" smtClean="0"/>
              <a:t>The controls and guidance that may be defined within a management system may range from a defined structure or process boundary to a precisely defined structure or step-by-step process. </a:t>
            </a:r>
          </a:p>
          <a:p>
            <a:r>
              <a:rPr lang="en-GB" sz="1100" smtClean="0"/>
              <a:t>Thus a broad principle can be defined, for example “superseded data will be segregated or destroyed”. </a:t>
            </a:r>
          </a:p>
          <a:p>
            <a:r>
              <a:rPr lang="en-GB" sz="1100" smtClean="0"/>
              <a:t>Alternatively a detailed and precise process map can be defined that includes all of the steps that are critical to a task’s outcome.</a:t>
            </a:r>
          </a:p>
          <a:p>
            <a:r>
              <a:rPr lang="en-GB" sz="1100" smtClean="0"/>
              <a:t>A good management system will normally use both approaches. A management system directs, supports and nurtures the repeated application of identified best practice. Because it is based on PDCA, it acts as a continual learning cycle for organisational learning and capture of explicit knowledge.</a:t>
            </a:r>
          </a:p>
          <a:p>
            <a:r>
              <a:rPr lang="en-GB" sz="1100" smtClean="0"/>
              <a:t>Irrespective of rule or map the taxonomy needs to cover the totality.</a:t>
            </a:r>
          </a:p>
          <a:p>
            <a:endParaRPr lang="en-GB" sz="1100" smtClean="0"/>
          </a:p>
          <a:p>
            <a:endParaRPr lang="en-US" sz="11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p:spPr>
        <p:txBody>
          <a:bodyPr/>
          <a:lstStyle/>
          <a:p>
            <a:r>
              <a:rPr lang="en-US" sz="1100" smtClean="0"/>
              <a:t>Processes within organisations can be identified according to 3 basic types.</a:t>
            </a:r>
          </a:p>
          <a:p>
            <a:endParaRPr lang="en-US" sz="1100" smtClean="0"/>
          </a:p>
          <a:p>
            <a:r>
              <a:rPr lang="en-US" sz="1100" smtClean="0"/>
              <a:t>Core processes deliver the organisations product and/or service and characterise the organisation. The core processes connect with the supply chain and the delivery chain as applicable to the organisation.</a:t>
            </a:r>
          </a:p>
          <a:p>
            <a:endParaRPr lang="en-US" sz="1100" smtClean="0"/>
          </a:p>
          <a:p>
            <a:r>
              <a:rPr lang="en-US" sz="1100" smtClean="0"/>
              <a:t>Supporting processes support the core processes and typically include salaries, human resource and business systems functions.</a:t>
            </a:r>
          </a:p>
          <a:p>
            <a:endParaRPr lang="en-US" sz="1100" smtClean="0"/>
          </a:p>
          <a:p>
            <a:r>
              <a:rPr lang="en-US" sz="1100" smtClean="0"/>
              <a:t>Contingency processes kick in when the core processes or supporting processes fail and their function is to restore normal business operations as soon as possible while minimising losses.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p:spPr>
        <p:txBody>
          <a:bodyPr/>
          <a:lstStyle/>
          <a:p>
            <a:endParaRPr lang="en-US" smtClean="0"/>
          </a:p>
        </p:txBody>
      </p:sp>
      <p:sp>
        <p:nvSpPr>
          <p:cNvPr id="63492" name="Slide Number Placeholder 3"/>
          <p:cNvSpPr>
            <a:spLocks noGrp="1"/>
          </p:cNvSpPr>
          <p:nvPr>
            <p:ph type="sldNum" sz="quarter" idx="5"/>
          </p:nvPr>
        </p:nvSpPr>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fld id="{0E0B1376-7374-4A3C-A39F-4937D1D916DB}" type="slidenum">
              <a:rPr lang="en-GB" smtClean="0">
                <a:latin typeface="Arial" charset="0"/>
              </a:rPr>
              <a:pPr eaLnBrk="1" hangingPunct="1">
                <a:defRPr/>
              </a:pPr>
              <a:t>14</a:t>
            </a:fld>
            <a:endParaRPr lang="en-GB"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p:spPr>
        <p:txBody>
          <a:bodyPr/>
          <a:lstStyle/>
          <a:p>
            <a:r>
              <a:rPr lang="en-US" sz="1100" smtClean="0"/>
              <a:t>This is a list of several commonly used classifications. </a:t>
            </a:r>
          </a:p>
          <a:p>
            <a:endParaRPr lang="en-US" sz="1100" smtClean="0"/>
          </a:p>
          <a:p>
            <a:r>
              <a:rPr lang="en-US" sz="1100" smtClean="0"/>
              <a:t>We commonly have to complete forms and select from a drop down list.. What should be on the management system drop down list? Are there sensible groupings for management processes?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p:spPr>
        <p:txBody>
          <a:bodyPr/>
          <a:lstStyle/>
          <a:p>
            <a:r>
              <a:rPr lang="en-US" sz="1100" smtClean="0"/>
              <a:t>We group things together into clusters to help us make sense of the world that we live in. It helps us to perceive orderliness that would otherwise be perceived as chaos.</a:t>
            </a:r>
          </a:p>
          <a:p>
            <a:endParaRPr lang="en-US" sz="1100" smtClean="0"/>
          </a:p>
          <a:p>
            <a:r>
              <a:rPr lang="en-US" sz="1100" smtClean="0"/>
              <a:t>I sensible classification we are able to improve our understanding and build structures of knowledge.</a:t>
            </a:r>
          </a:p>
          <a:p>
            <a:endParaRPr lang="en-US" sz="1100" smtClean="0"/>
          </a:p>
          <a:p>
            <a:r>
              <a:rPr lang="en-US" sz="1100" smtClean="0"/>
              <a:t>Having recognisable terms for these classes enables us to improve communication.</a:t>
            </a:r>
          </a:p>
          <a:p>
            <a:endParaRPr lang="en-US" sz="1100" smtClean="0"/>
          </a:p>
          <a:p>
            <a:r>
              <a:rPr lang="en-US" sz="1100" smtClean="0"/>
              <a:t>Consequently we are able to manage more successfully.</a:t>
            </a:r>
          </a:p>
          <a:p>
            <a:endParaRPr lang="en-US" sz="1100" smtClean="0"/>
          </a:p>
          <a:p>
            <a:endParaRPr lang="en-US" sz="11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p:spPr>
        <p:txBody>
          <a:bodyPr/>
          <a:lstStyle/>
          <a:p>
            <a:r>
              <a:rPr lang="en-GB" sz="1100" smtClean="0"/>
              <a:t>Just like building architecture, management system architecture needs to be both functional and elegant and there is infinite potential for variation. It is possible perhaps that more than one ideal management element taxonomy could exist, but it is highly desirable to adopt a single universally accepted convention to help create orderliness within and between organisations that are now interacting locally, nationally and globally.</a:t>
            </a:r>
          </a:p>
          <a:p>
            <a:endParaRPr lang="en-GB" sz="1100" smtClean="0"/>
          </a:p>
          <a:p>
            <a:r>
              <a:rPr lang="en-GB" sz="1100" smtClean="0"/>
              <a:t>The following design principles were followed when creating the taxonomy:</a:t>
            </a:r>
          </a:p>
          <a:p>
            <a:pPr marL="685800" lvl="1" indent="-228600">
              <a:buFont typeface="Calibri" pitchFamily="34" charset="0"/>
              <a:buAutoNum type="arabicPeriod"/>
            </a:pPr>
            <a:r>
              <a:rPr lang="en-GB" sz="900" smtClean="0"/>
              <a:t>Hierarchical element structure</a:t>
            </a:r>
          </a:p>
          <a:p>
            <a:pPr marL="685800" lvl="1" indent="-228600">
              <a:buFont typeface="Calibri" pitchFamily="34" charset="0"/>
              <a:buAutoNum type="arabicPeriod"/>
            </a:pPr>
            <a:r>
              <a:rPr lang="en-GB" sz="900" smtClean="0"/>
              <a:t>Plan-Do-Check-Act embedded</a:t>
            </a:r>
          </a:p>
          <a:p>
            <a:pPr marL="685800" lvl="1" indent="-228600">
              <a:buFont typeface="Calibri" pitchFamily="34" charset="0"/>
              <a:buAutoNum type="arabicPeriod"/>
            </a:pPr>
            <a:r>
              <a:rPr lang="en-GB" sz="900" smtClean="0"/>
              <a:t>Reflect theory and practice</a:t>
            </a:r>
          </a:p>
          <a:p>
            <a:pPr marL="685800" lvl="1" indent="-228600">
              <a:buFont typeface="Calibri" pitchFamily="34" charset="0"/>
              <a:buAutoNum type="arabicPeriod"/>
            </a:pPr>
            <a:r>
              <a:rPr lang="en-GB" sz="900" smtClean="0"/>
              <a:t>Distinct non-replicated element characteristics</a:t>
            </a:r>
          </a:p>
          <a:p>
            <a:pPr marL="685800" lvl="1" indent="-228600">
              <a:buFont typeface="Calibri" pitchFamily="34" charset="0"/>
              <a:buAutoNum type="arabicPeriod"/>
            </a:pPr>
            <a:r>
              <a:rPr lang="en-GB" sz="900" smtClean="0"/>
              <a:t>Element clusters facilitate generic control and guidance</a:t>
            </a:r>
          </a:p>
          <a:p>
            <a:pPr marL="685800" lvl="1" indent="-228600">
              <a:buFont typeface="Calibri" pitchFamily="34" charset="0"/>
              <a:buAutoNum type="arabicPeriod"/>
            </a:pPr>
            <a:r>
              <a:rPr lang="en-GB" sz="900" smtClean="0"/>
              <a:t>Elements facilitate simple interrelationships</a:t>
            </a:r>
          </a:p>
          <a:p>
            <a:pPr marL="685800" lvl="1" indent="-228600">
              <a:buFont typeface="Calibri" pitchFamily="34" charset="0"/>
              <a:buAutoNum type="arabicPeriod"/>
            </a:pPr>
            <a:r>
              <a:rPr lang="en-GB" sz="900" smtClean="0"/>
              <a:t>Inclusive element scopes</a:t>
            </a:r>
          </a:p>
          <a:p>
            <a:pPr marL="685800" lvl="1" indent="-228600">
              <a:buFont typeface="Calibri" pitchFamily="34" charset="0"/>
              <a:buAutoNum type="arabicPeriod"/>
            </a:pPr>
            <a:r>
              <a:rPr lang="en-GB" sz="900" smtClean="0"/>
              <a:t>Universal, concise and intuitive element titles</a:t>
            </a:r>
          </a:p>
          <a:p>
            <a:pPr marL="685800" lvl="1" indent="-228600">
              <a:buFont typeface="Calibri" pitchFamily="34" charset="0"/>
              <a:buAutoNum type="arabicPeriod"/>
            </a:pPr>
            <a:r>
              <a:rPr lang="en-GB" sz="900" smtClean="0"/>
              <a:t>All organisational structures and dynamics covered</a:t>
            </a:r>
            <a:r>
              <a:rPr lang="en-GB" sz="1100" smtClean="0"/>
              <a:t>.</a:t>
            </a:r>
          </a:p>
          <a:p>
            <a:endParaRPr lang="en-GB" sz="1100" smtClean="0"/>
          </a:p>
          <a:p>
            <a:r>
              <a:rPr lang="en-GB" sz="1100" smtClean="0"/>
              <a:t>There is insufficient time for a full explanation of these interacting design principles, but it is worth noting that plan-do-check-act is deemed to operate throughout an organisation at every level from top management down to task level as shown in the next slide.</a:t>
            </a:r>
            <a:r>
              <a:rPr lang="en-US" sz="1100" smtClean="0"/>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p:spPr>
        <p:txBody>
          <a:bodyPr/>
          <a:lstStyle/>
          <a:p>
            <a:endParaRPr lang="en-US" smtClean="0"/>
          </a:p>
        </p:txBody>
      </p:sp>
      <p:sp>
        <p:nvSpPr>
          <p:cNvPr id="67588" name="Slide Number Placeholder 3"/>
          <p:cNvSpPr>
            <a:spLocks noGrp="1"/>
          </p:cNvSpPr>
          <p:nvPr>
            <p:ph type="sldNum" sz="quarter" idx="5"/>
          </p:nvPr>
        </p:nvSpPr>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fld id="{CD633420-BDBC-44C5-BB15-6449200E98D5}" type="slidenum">
              <a:rPr lang="en-GB" smtClean="0">
                <a:latin typeface="Arial" charset="0"/>
              </a:rPr>
              <a:pPr eaLnBrk="1" hangingPunct="1">
                <a:defRPr/>
              </a:pPr>
              <a:t>18</a:t>
            </a:fld>
            <a:endParaRPr lang="en-GB"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xfrm>
            <a:off x="687388" y="4586288"/>
            <a:ext cx="5502275" cy="4500562"/>
          </a:xfrm>
          <a:noFill/>
        </p:spPr>
        <p:txBody>
          <a:bodyPr/>
          <a:lstStyle/>
          <a:p>
            <a:r>
              <a:rPr lang="en-GB" sz="1100" smtClean="0"/>
              <a:t>The 12 principal universal elements of the management element taxonomy are shown with human consciousness pivotal at the middle and spanning PDCA. Although some of the elements appear to be tangible, their management is a construct within the consciousness of the manager. The manager or management team perceives, thinks and acts on the level of their individual or group consciousness – what is written is only a record.</a:t>
            </a:r>
          </a:p>
          <a:p>
            <a:r>
              <a:rPr lang="en-GB" sz="1100" smtClean="0"/>
              <a:t>Application of the principles defined above has resulted in the PDCA cycle components being assigned to the 12 elements as follows.</a:t>
            </a:r>
          </a:p>
          <a:p>
            <a:endParaRPr lang="en-GB" sz="1100" smtClean="0"/>
          </a:p>
          <a:p>
            <a:r>
              <a:rPr lang="en-GB" sz="1100" b="1" smtClean="0"/>
              <a:t>Plan (element 1) </a:t>
            </a:r>
            <a:r>
              <a:rPr lang="en-GB" sz="1100" smtClean="0"/>
              <a:t>covers the analysis and synthesis required before the execution of the task or process</a:t>
            </a:r>
          </a:p>
          <a:p>
            <a:endParaRPr lang="en-GB" sz="1100" smtClean="0"/>
          </a:p>
          <a:p>
            <a:r>
              <a:rPr lang="en-GB" sz="1100" b="1" smtClean="0"/>
              <a:t>Do (elements 2 to 9) </a:t>
            </a:r>
            <a:r>
              <a:rPr lang="en-GB" sz="1100" smtClean="0"/>
              <a:t>comprises eight elements each defining a specific area requiring control and guidance, e.g. people, commerce, data </a:t>
            </a:r>
          </a:p>
          <a:p>
            <a:endParaRPr lang="en-GB" sz="1100" smtClean="0"/>
          </a:p>
          <a:p>
            <a:r>
              <a:rPr lang="en-GB" sz="1100" b="1" smtClean="0"/>
              <a:t>Check (elements 10 and 11)</a:t>
            </a:r>
            <a:r>
              <a:rPr lang="en-GB" sz="1100" smtClean="0"/>
              <a:t> comprises both reactive and proactive monitoring elements. Reactive monitoring involves the reporting and analysis of events that may also include near misses that could have resulted in significant loss or gain to the organisation or its stakeholders. Proactive monitoring involves activities like audits, inspections or benchmarking which provide confidence that planned arrangements have been implemented and are working satisfactorily. Reactive and proactive elements are both important and provide data for lagging and leading key performance indicators respectively</a:t>
            </a:r>
          </a:p>
          <a:p>
            <a:endParaRPr lang="en-GB" sz="1100" smtClean="0"/>
          </a:p>
          <a:p>
            <a:endParaRPr lang="en-US" sz="11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95725" y="9172575"/>
            <a:ext cx="297973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476" tIns="47238" rIns="94476" bIns="47238" anchor="b"/>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r" eaLnBrk="1" hangingPunct="1"/>
            <a:fld id="{E63E2601-87F8-4EE3-A70A-22787092536E}" type="slidenum">
              <a:rPr lang="en-US" sz="1200">
                <a:latin typeface="Arial" charset="0"/>
              </a:rPr>
              <a:pPr algn="r" eaLnBrk="1" hangingPunct="1"/>
              <a:t>2</a:t>
            </a:fld>
            <a:endParaRPr lang="en-US" sz="1200">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4950" indent="-234950" algn="just" eaLnBrk="1" hangingPunct="1">
              <a:lnSpc>
                <a:spcPct val="90000"/>
              </a:lnSpc>
            </a:pPr>
            <a:r>
              <a:rPr lang="de-DE" sz="1000" b="1" smtClean="0"/>
              <a:t>TRAINER NOTES</a:t>
            </a:r>
          </a:p>
          <a:p>
            <a:pPr marL="234950" indent="-234950" algn="just" eaLnBrk="1" hangingPunct="1">
              <a:lnSpc>
                <a:spcPct val="90000"/>
              </a:lnSpc>
            </a:pPr>
            <a:r>
              <a:rPr lang="de-DE" sz="1000" b="1" smtClean="0"/>
              <a:t>What to do if you are lost in the PowerPoint presentations?</a:t>
            </a:r>
          </a:p>
          <a:p>
            <a:pPr marL="234950" indent="-234950" algn="just" eaLnBrk="1" hangingPunct="1">
              <a:lnSpc>
                <a:spcPct val="90000"/>
              </a:lnSpc>
            </a:pPr>
            <a:r>
              <a:rPr lang="de-DE" sz="1000" b="1" smtClean="0"/>
              <a:t>EITHER</a:t>
            </a:r>
          </a:p>
          <a:p>
            <a:pPr marL="234950" indent="-234950" algn="just" eaLnBrk="1" hangingPunct="1">
              <a:lnSpc>
                <a:spcPct val="90000"/>
              </a:lnSpc>
              <a:buFontTx/>
              <a:buAutoNum type="arabicPeriod"/>
            </a:pPr>
            <a:r>
              <a:rPr lang="de-DE" sz="1000" smtClean="0"/>
              <a:t>Navigate to the first slide via the appropriate to hyperlink in the left-hand pair of hyperlinks located in the bottom right-hand corner.</a:t>
            </a:r>
          </a:p>
          <a:p>
            <a:pPr marL="234950" indent="-234950" algn="just" eaLnBrk="1" hangingPunct="1">
              <a:lnSpc>
                <a:spcPct val="90000"/>
              </a:lnSpc>
              <a:buFontTx/>
              <a:buAutoNum type="arabicPeriod"/>
            </a:pPr>
            <a:r>
              <a:rPr lang="de-DE" sz="1000" smtClean="0"/>
              <a:t>Navigate to the correct training module, if it is not this one, fire the left and right arrows at the bottom of the screen.</a:t>
            </a:r>
          </a:p>
          <a:p>
            <a:pPr marL="234950" indent="-234950" algn="just" eaLnBrk="1" hangingPunct="1">
              <a:lnSpc>
                <a:spcPct val="90000"/>
              </a:lnSpc>
              <a:buFontTx/>
              <a:buAutoNum type="arabicPeriod"/>
            </a:pPr>
            <a:r>
              <a:rPr lang="de-DE" sz="1000" smtClean="0"/>
              <a:t>Navigate to the appropriate training submodule via the hyperlinks in the middle of the screen.</a:t>
            </a:r>
          </a:p>
          <a:p>
            <a:pPr marL="234950" indent="-234950" algn="just" eaLnBrk="1" hangingPunct="1">
              <a:lnSpc>
                <a:spcPct val="90000"/>
              </a:lnSpc>
              <a:buFontTx/>
              <a:buAutoNum type="arabicPeriod"/>
            </a:pPr>
            <a:r>
              <a:rPr lang="de-DE" sz="1000" smtClean="0"/>
              <a:t>If necessary because of a mistake has been made, navigate to the previous or next training submodule using the left and right arrows at the bottom of the screen.</a:t>
            </a:r>
          </a:p>
          <a:p>
            <a:pPr marL="234950" indent="-234950" algn="just" eaLnBrk="1" hangingPunct="1">
              <a:lnSpc>
                <a:spcPct val="90000"/>
              </a:lnSpc>
              <a:buFontTx/>
              <a:buAutoNum type="arabicPeriod"/>
            </a:pPr>
            <a:r>
              <a:rPr lang="de-DE" sz="1000" smtClean="0"/>
              <a:t>Select The appropriate slide via the hyperlinks in the middle of the screen.</a:t>
            </a:r>
          </a:p>
          <a:p>
            <a:pPr marL="234950" indent="-234950" algn="just" eaLnBrk="1" hangingPunct="1">
              <a:lnSpc>
                <a:spcPct val="90000"/>
              </a:lnSpc>
            </a:pPr>
            <a:r>
              <a:rPr lang="de-DE" sz="1000" b="1" smtClean="0"/>
              <a:t>OR</a:t>
            </a:r>
          </a:p>
          <a:p>
            <a:pPr marL="234950" indent="-234950" algn="just" eaLnBrk="1" hangingPunct="1">
              <a:lnSpc>
                <a:spcPct val="90000"/>
              </a:lnSpc>
            </a:pPr>
            <a:r>
              <a:rPr lang="de-DE" sz="1000" smtClean="0"/>
              <a:t>Navigate to the hyper-centre via the link in the top left-hand corner of the screen.</a:t>
            </a:r>
          </a:p>
          <a:p>
            <a:pPr marL="234950" indent="-234950" algn="just" eaLnBrk="1" hangingPunct="1">
              <a:lnSpc>
                <a:spcPct val="90000"/>
              </a:lnSpc>
            </a:pPr>
            <a:r>
              <a:rPr lang="de-DE" sz="1000" smtClean="0"/>
              <a:t>Within the hyper-centre select the appropriate tabs to locate the appropriate training module, training submodule or slide that is required.</a:t>
            </a:r>
          </a:p>
          <a:p>
            <a:pPr marL="234950" indent="-234950" algn="just" eaLnBrk="1" hangingPunct="1">
              <a:lnSpc>
                <a:spcPct val="90000"/>
              </a:lnSpc>
            </a:pPr>
            <a:endParaRPr lang="de-DE" sz="100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1500188" y="722313"/>
            <a:ext cx="3751262" cy="2813050"/>
          </a:xfrm>
          <a:ln/>
        </p:spPr>
      </p:sp>
      <p:sp>
        <p:nvSpPr>
          <p:cNvPr id="86019" name="Rectangle 3"/>
          <p:cNvSpPr>
            <a:spLocks noGrp="1" noChangeArrowheads="1"/>
          </p:cNvSpPr>
          <p:nvPr>
            <p:ph type="body" idx="1"/>
          </p:nvPr>
        </p:nvSpPr>
        <p:spPr>
          <a:xfrm>
            <a:off x="550863" y="3763963"/>
            <a:ext cx="5775325" cy="5397500"/>
          </a:xfrm>
          <a:noFill/>
        </p:spPr>
        <p:txBody>
          <a:bodyPr/>
          <a:lstStyle/>
          <a:p>
            <a:r>
              <a:rPr lang="en-GB" sz="1000" b="1" smtClean="0"/>
              <a:t>Act (element 12)</a:t>
            </a:r>
            <a:r>
              <a:rPr lang="en-GB" sz="1000" smtClean="0"/>
              <a:t> covers the review of all aspects of the organisation’s performance and assigned actions to drive continual improvement.</a:t>
            </a:r>
          </a:p>
          <a:p>
            <a:r>
              <a:rPr lang="en-GB" sz="1000" smtClean="0"/>
              <a:t>The slide shows the main 12 elements at the top of the hierarchy and also the second level which aids understanding of scope of the main 12 elements. However, the hierarchy has been developed to several subordinate levels and are shown on later slides.</a:t>
            </a:r>
          </a:p>
          <a:p>
            <a:r>
              <a:rPr lang="en-GB" sz="1000" b="1" smtClean="0"/>
              <a:t>Universal application</a:t>
            </a:r>
          </a:p>
          <a:p>
            <a:r>
              <a:rPr lang="en-GB" sz="1000" smtClean="0"/>
              <a:t>All of the elements within the taxonomy at any level are capable of universal application. There are no residual issues requiring separate attention within dedicated quality, health, safety or environmental management arrangements.</a:t>
            </a:r>
          </a:p>
          <a:p>
            <a:r>
              <a:rPr lang="en-GB" sz="1000" smtClean="0"/>
              <a:t>Each of the top 12 elements has a particular relationship with the other 11 principal elements and amounts to 66, excluding any interrelationships between elements at the subordinate levels. This gives an indication of the complexity of the dynamics of organisations.</a:t>
            </a:r>
          </a:p>
          <a:p>
            <a:r>
              <a:rPr lang="en-GB" sz="1000" smtClean="0"/>
              <a:t>In addition to the interrelationships, it should be noted that many of the elements have a self-referral nature, i.e. they not only have relationships with other elements but due to its inclusivity the element has a relationship with itself. For example, “change” (9) not only controls the change of the other 11 principal management elements but it also manages the change of the “management of change arrangements”.</a:t>
            </a:r>
          </a:p>
          <a:p>
            <a:r>
              <a:rPr lang="en-GB" sz="1000" b="1" smtClean="0"/>
              <a:t>Circular and linear format</a:t>
            </a:r>
          </a:p>
          <a:p>
            <a:r>
              <a:rPr lang="en-GB" sz="1000" smtClean="0"/>
              <a:t>The slide shows the main 12 elements at the top of the hierarchy and also the second level which aids understanding of the scope of the main 12 elements.</a:t>
            </a:r>
          </a:p>
          <a:p>
            <a:r>
              <a:rPr lang="en-GB" sz="1000" smtClean="0"/>
              <a:t>However, the hierarchy has been developed to several subordinate levels and it is not practical to show them all within the circular format. However, the next few slides will use a linear format shown on the left-hand side of the slide to demonstrate the full hierarchical structure of the 12 principal elements.</a:t>
            </a:r>
          </a:p>
          <a:p>
            <a:r>
              <a:rPr lang="en-GB" sz="1000" smtClean="0"/>
              <a:t>All of the elements within the taxonomy at any level are capable of universal application. There are no residual issues requiring separate attention within dedicated quality, health, safety or environmental management arrangements.</a:t>
            </a:r>
          </a:p>
          <a:p>
            <a:endParaRPr lang="en-US" sz="10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xfrm>
            <a:off x="687388" y="4586288"/>
            <a:ext cx="5502275" cy="4500562"/>
          </a:xfrm>
          <a:noFill/>
        </p:spPr>
        <p:txBody>
          <a:bodyPr/>
          <a:lstStyle/>
          <a:p>
            <a:r>
              <a:rPr lang="en-GB" sz="1100" smtClean="0"/>
              <a:t>In contrast to the circular format you can see that this linear format shows the subordinate levels of the first element being progressively shown as you move across to the right hand side of the chart.</a:t>
            </a:r>
          </a:p>
          <a:p>
            <a:endParaRPr lang="en-GB" sz="1100" smtClean="0"/>
          </a:p>
          <a:p>
            <a:r>
              <a:rPr lang="en-GB" sz="1100" b="1" smtClean="0"/>
              <a:t>Element 1: Assessment and controls </a:t>
            </a:r>
            <a:r>
              <a:rPr lang="en-GB" sz="1100" smtClean="0"/>
              <a:t>comprises analysis and synthesis processes to ensure successful organisation processes and defines controls that are implemented in the next eight elements covering people [2], commerce [3], data [4], matter and energy [5], suppliers [6], product/service delivery [7], contingencies [8] and change [9]. </a:t>
            </a:r>
          </a:p>
          <a:p>
            <a:r>
              <a:rPr lang="en-GB" sz="1100" smtClean="0"/>
              <a:t>Planning is a critical activity that is essential to success, but it can be a very complex process depending on the nature of the organisation or project task and needs to be performed appropriately. </a:t>
            </a:r>
          </a:p>
          <a:p>
            <a:r>
              <a:rPr lang="en-GB" sz="1100" smtClean="0"/>
              <a:t>It may involve the application of many management techniques (or tools) such as risk assessment. </a:t>
            </a:r>
          </a:p>
          <a:p>
            <a:r>
              <a:rPr lang="en-GB" sz="1100" smtClean="0"/>
              <a:t>Some organisations may also be required, by stakeholders, to produce a structure/process justification, e.g. safety cases for major hazard plants, justification of measurement processes in laboratories and submissions to planning or licensing authorities. These are effectively structured arguments supported by evidence providing a required level of confidence. </a:t>
            </a:r>
          </a:p>
          <a:p>
            <a:r>
              <a:rPr lang="en-GB" sz="1100" smtClean="0"/>
              <a:t>Many organisational failures have occurred due to a failure to properly evaluate the risks during planning processes. The recent operation of the banking system which nearly resulted in the total collapse of the global financial systems is an obvious example.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p:spPr>
        <p:txBody>
          <a:bodyPr/>
          <a:lstStyle/>
          <a:p>
            <a:r>
              <a:rPr lang="en-GB" sz="1100" b="1" smtClean="0"/>
              <a:t>Element 3: Commerce </a:t>
            </a:r>
            <a:r>
              <a:rPr lang="en-GB" sz="1100" smtClean="0"/>
              <a:t>comprises the control of the maintenance of the organisation’s existence, for example as a legal entity, the relationships with its internal and external stakeholders via contracts and interface agreements and finance.</a:t>
            </a:r>
          </a:p>
          <a:p>
            <a:endParaRPr lang="en-GB" sz="1100" smtClean="0"/>
          </a:p>
          <a:p>
            <a:r>
              <a:rPr lang="en-GB" sz="1100" smtClean="0"/>
              <a:t>These three sub-elements control trading processes and the commercial performance of the organisation. Again considerable risk is managed within this element and would have been addressed during planning (element 1).</a:t>
            </a:r>
          </a:p>
          <a:p>
            <a:endParaRPr lang="en-US" sz="11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p:spPr>
        <p:txBody>
          <a:bodyPr/>
          <a:lstStyle/>
          <a:p>
            <a:r>
              <a:rPr lang="en-GB" sz="1100" b="1" smtClean="0"/>
              <a:t>Element 4: Data </a:t>
            </a:r>
            <a:r>
              <a:rPr lang="en-GB" sz="1100" smtClean="0"/>
              <a:t>covers the controls required to manage the lifecycle and evolution of data in all of its various forms. Document control is included in data control and is another example of the inclusiveness of the management elements.</a:t>
            </a:r>
          </a:p>
          <a:p>
            <a:endParaRPr lang="en-GB" sz="1100" smtClean="0"/>
          </a:p>
          <a:p>
            <a:r>
              <a:rPr lang="en-GB" sz="1100" smtClean="0"/>
              <a:t>Sub elements include; data structures, control, databases, security and its processing. It should be noted that ‘data processing’ has accounting as a sub element which in turn has different aspects of accounting as further sub elements. There are many facets of accounting that need to be applied to processes and as each involves value it makes sense to view this from an integrated perspective.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p:spPr>
        <p:txBody>
          <a:bodyPr/>
          <a:lstStyle/>
          <a:p>
            <a:r>
              <a:rPr lang="en-GB" sz="1100" b="1" smtClean="0"/>
              <a:t>Element 5: Matter and energy </a:t>
            </a:r>
            <a:r>
              <a:rPr lang="en-GB" sz="1100" smtClean="0"/>
              <a:t>includes everything that is naturally created or man-made, including energy, except where it is already addressed by the other elements such as “people”. Einstein’s equation E=MC</a:t>
            </a:r>
            <a:r>
              <a:rPr lang="en-GB" sz="1100" baseline="30000" smtClean="0"/>
              <a:t>2</a:t>
            </a:r>
            <a:r>
              <a:rPr lang="en-GB" sz="1100" smtClean="0"/>
              <a:t> justifies this natural element grouping. Sub-elements cover the lifecycle management of materials, products and infrastructure. Critical process steps are normally defined in (safe) systems of work and failure can account for major organisation losses, for example, the Piper Alpha oil platform disaster in the North Sea in 1988 killing 167 people. </a:t>
            </a:r>
          </a:p>
          <a:p>
            <a:endParaRPr lang="en-US" sz="11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p:spPr>
        <p:txBody>
          <a:bodyPr/>
          <a:lstStyle/>
          <a:p>
            <a:r>
              <a:rPr lang="en-GB" sz="1100" b="1" smtClean="0"/>
              <a:t>Element 6: Suppliers </a:t>
            </a:r>
            <a:r>
              <a:rPr lang="en-GB" sz="1100" smtClean="0"/>
              <a:t>covers the lifecycle management of suppliers from initial approval, taking an opportunity/risk informed approach, through to performance evaluation and grading. Suppliers management arrangements can be assessed according to the 12 element management topic taxonomy.</a:t>
            </a:r>
          </a:p>
          <a:p>
            <a:endParaRPr lang="en-US" sz="110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p:spPr>
        <p:txBody>
          <a:bodyPr/>
          <a:lstStyle/>
          <a:p>
            <a:r>
              <a:rPr lang="en-GB" sz="1100" b="1" smtClean="0"/>
              <a:t>Element 7: Service and product delivery </a:t>
            </a:r>
            <a:r>
              <a:rPr lang="en-GB" sz="1100" smtClean="0"/>
              <a:t>covers its lifecycle from marketing to post-delivery evaluation.</a:t>
            </a:r>
          </a:p>
          <a:p>
            <a:endParaRPr lang="en-US" sz="110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p:spPr>
        <p:txBody>
          <a:bodyPr/>
          <a:lstStyle/>
          <a:p>
            <a:r>
              <a:rPr lang="en-US" sz="1100" smtClean="0"/>
              <a:t>This shows the sub elements forming a sequential process and linking with element 12  ‘review and action’.</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xfrm>
            <a:off x="687388" y="4600575"/>
            <a:ext cx="5502275" cy="4344988"/>
          </a:xfrm>
          <a:noFill/>
        </p:spPr>
        <p:txBody>
          <a:bodyPr/>
          <a:lstStyle/>
          <a:p>
            <a:r>
              <a:rPr lang="en-GB" sz="1100" b="1" smtClean="0"/>
              <a:t>Element 8: Contingencies</a:t>
            </a:r>
            <a:r>
              <a:rPr lang="en-GB" sz="1100" smtClean="0"/>
              <a:t> includes the arrangements that are needed to mitigate risk after there has been a failure of the organisation’s core or supporting processes and includes such things as emergency and crisis management. The objective is to return to normal operation with minimal loss.</a:t>
            </a:r>
          </a:p>
          <a:p>
            <a:endParaRPr lang="en-US" sz="1100" smtClean="0"/>
          </a:p>
          <a:p>
            <a:r>
              <a:rPr lang="en-US" sz="1100" smtClean="0"/>
              <a:t>Emergency procedures may use a symptom-based approach where diagnosis is a key aspect of the process.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p:spPr>
        <p:txBody>
          <a:bodyPr/>
          <a:lstStyle/>
          <a:p>
            <a:r>
              <a:rPr lang="en-GB" sz="1100" b="1" smtClean="0"/>
              <a:t>Element 9: Change </a:t>
            </a:r>
            <a:r>
              <a:rPr lang="en-GB" sz="1100" smtClean="0"/>
              <a:t>embraces all types of significant permanent or temporary change within the organisation, for example corrective action, preventive action, strategic change, structural change and experiment.</a:t>
            </a:r>
          </a:p>
          <a:p>
            <a:endParaRPr lang="en-GB" sz="1100" smtClean="0"/>
          </a:p>
          <a:p>
            <a:r>
              <a:rPr lang="en-GB" sz="1100" smtClean="0"/>
              <a:t>An ill-conceived experiment resulted in the Chernobyl nuclear power plant disaster in the Ukraine in 1986 and is estimated to eventually result in 4,000 deaths.</a:t>
            </a:r>
          </a:p>
          <a:p>
            <a:endParaRPr lang="en-GB" sz="1100" smtClean="0"/>
          </a:p>
          <a:p>
            <a:r>
              <a:rPr lang="en-GB" sz="1100" smtClean="0"/>
              <a:t>More recently, the Toyota car company failed to effectively control its strategic management policy and lost the knowledge and expertise that once made it a world-class leader. Plan do check act is the basis of this cyclic process of learning and failing to keep it up effectively results in a corporation losing its knowledge and competence.</a:t>
            </a:r>
          </a:p>
          <a:p>
            <a:endParaRPr lang="en-US" sz="11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p:spPr>
        <p:txBody>
          <a:bodyPr/>
          <a:lstStyle/>
          <a:p>
            <a:r>
              <a:rPr lang="en-GB" sz="1100" smtClean="0"/>
              <a:t>The principal aim of the presentation is to introduce a 12 element management topic taxonomy. Taxonomy is just a technical word for classifying things. But before I do that I would like to cover some preliminary first principles and also introduce basic classification ideas and principles.</a:t>
            </a:r>
          </a:p>
          <a:p>
            <a:endParaRPr lang="en-GB" sz="1100" smtClean="0"/>
          </a:p>
          <a:p>
            <a:r>
              <a:rPr lang="en-GB" sz="1100" smtClean="0"/>
              <a:t>After introducing the 12 element management topic taxonomy I will then cover its application to management systems followed by its general application to management instruments in general.</a:t>
            </a:r>
          </a:p>
          <a:p>
            <a:endParaRPr lang="en-GB" sz="1100" smtClean="0"/>
          </a:p>
          <a:p>
            <a:endParaRPr lang="en-GB" sz="1100" smtClean="0"/>
          </a:p>
          <a:p>
            <a:endParaRPr lang="en-US" sz="1100" smtClean="0"/>
          </a:p>
        </p:txBody>
      </p:sp>
      <p:sp>
        <p:nvSpPr>
          <p:cNvPr id="52228" name="Slide Number Placeholder 3"/>
          <p:cNvSpPr>
            <a:spLocks noGrp="1"/>
          </p:cNvSpPr>
          <p:nvPr>
            <p:ph type="sldNum" sz="quarter" idx="5"/>
          </p:nvPr>
        </p:nvSpPr>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fld id="{6AB3956A-3B37-4586-8122-8CBB0E67DA45}" type="slidenum">
              <a:rPr lang="en-GB" smtClean="0">
                <a:latin typeface="Arial" charset="0"/>
              </a:rPr>
              <a:pPr eaLnBrk="1" hangingPunct="1">
                <a:defRPr/>
              </a:pPr>
              <a:t>3</a:t>
            </a:fld>
            <a:endParaRPr lang="en-GB" smtClean="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p:spPr>
        <p:txBody>
          <a:bodyPr/>
          <a:lstStyle/>
          <a:p>
            <a:r>
              <a:rPr lang="en-GB" sz="1100" b="1" smtClean="0"/>
              <a:t>Element 10: Reactive monitoring </a:t>
            </a:r>
            <a:r>
              <a:rPr lang="en-GB" sz="1100" smtClean="0"/>
              <a:t>covers accidents and incidents and near-misses including customer complaints. The process includes the collection of evidence, determining immediate causes and root causes so that improvement can be achieved via element 12 ‘review and action’ and element 9 ’change’.</a:t>
            </a:r>
            <a:endParaRPr lang="en-US" sz="1100" smtClean="0"/>
          </a:p>
          <a:p>
            <a:endParaRPr lang="en-US" sz="1100" smtClean="0"/>
          </a:p>
          <a:p>
            <a:r>
              <a:rPr lang="en-US" sz="1100" smtClean="0"/>
              <a:t>Root causes can be classified using the 12 element taxonomy.</a:t>
            </a:r>
            <a:endParaRPr lang="en-GB" sz="110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p:spPr>
        <p:txBody>
          <a:bodyPr/>
          <a:lstStyle/>
          <a:p>
            <a:r>
              <a:rPr lang="en-GB" sz="1100" b="1" smtClean="0"/>
              <a:t>Element 11: Proactive monitoring </a:t>
            </a:r>
            <a:r>
              <a:rPr lang="en-GB" sz="1100" smtClean="0"/>
              <a:t>comprises audits, inspection, surveys and benchmarking.</a:t>
            </a:r>
          </a:p>
          <a:p>
            <a:endParaRPr lang="en-US" sz="110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p:spPr>
        <p:txBody>
          <a:bodyPr/>
          <a:lstStyle/>
          <a:p>
            <a:r>
              <a:rPr lang="en-US" sz="1100" smtClean="0"/>
              <a:t>Proactive monitoring can be conducted via a number of processes conducted at different frequencies. Each layer of monitoring should cover the subordinate layers. Processes at the top of the pyramid are conducted with increasing formality but with decreasing frequency. The objective should be to have an overall dynamic monitoring programme which is risk informed and takes account of previous performance.</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p:spPr>
        <p:txBody>
          <a:bodyPr/>
          <a:lstStyle/>
          <a:p>
            <a:r>
              <a:rPr lang="en-GB" sz="1100" b="1" smtClean="0"/>
              <a:t>Element 12: Review and action </a:t>
            </a:r>
            <a:r>
              <a:rPr lang="en-GB" sz="1100" smtClean="0"/>
              <a:t>covers the systematic review of all aspects of performance and internal and external change, and assigns actions to drive continual improvement. These processes are normally conducted within a hierarchy of meetings conducted at different frequencies.</a:t>
            </a:r>
          </a:p>
          <a:p>
            <a:endParaRPr lang="en-GB" sz="1100" smtClean="0"/>
          </a:p>
          <a:p>
            <a:r>
              <a:rPr lang="en-GB" sz="1100" smtClean="0"/>
              <a:t>The principal review and action meeting is normally conducted annually to a formal agenda that ensures every aspect of the organisation’s operation and performance is covered. One of the agenda items is the performance of the management system with respect to the 12 element management topic taxonomy.</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p:spPr>
        <p:txBody>
          <a:bodyPr/>
          <a:lstStyle/>
          <a:p>
            <a:r>
              <a:rPr lang="en-GB" sz="1100" smtClean="0"/>
              <a:t>Organisational failures nearly always have multiple contributing causes and it is possible that weaknesses emanating from several or even all of the 12 elements can collectively cause an event. Events often occur at a particular time because weaknesses in multiple elements manifest simultaneously. Accident enquiries tend to repeatedly list the same recommendations or principles and these can all be mapped to the management element taxonomy.</a:t>
            </a:r>
          </a:p>
          <a:p>
            <a:r>
              <a:rPr lang="en-GB" sz="1100" smtClean="0"/>
              <a:t>Nearly all major loss events have an impact on total performance, including quality, health, safety, environment, financial and reputation. It is the same operational processes that result in the event making it essential that planning, control, monitoring and review processes are integrated. This allows the creativity of competent personnel to fully focus their attention on the totality of issues and deliver optimal solutions using joined-up thinking. Elements are like a chain where the overall integrity depends on the performance of every link. Excellence in one management element is unlikely to compensate for weaknesses in another.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p:spPr>
        <p:txBody>
          <a:bodyPr/>
          <a:lstStyle/>
          <a:p>
            <a:endParaRPr lang="en-US" smtClean="0"/>
          </a:p>
        </p:txBody>
      </p:sp>
      <p:sp>
        <p:nvSpPr>
          <p:cNvPr id="87044" name="Slide Number Placeholder 3"/>
          <p:cNvSpPr>
            <a:spLocks noGrp="1"/>
          </p:cNvSpPr>
          <p:nvPr>
            <p:ph type="sldNum" sz="quarter" idx="5"/>
          </p:nvPr>
        </p:nvSpPr>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fld id="{0A96AA15-9A89-4948-99E6-FBBB58F736E4}" type="slidenum">
              <a:rPr lang="en-GB" smtClean="0">
                <a:latin typeface="Arial" charset="0"/>
              </a:rPr>
              <a:pPr eaLnBrk="1" hangingPunct="1">
                <a:defRPr/>
              </a:pPr>
              <a:t>35</a:t>
            </a:fld>
            <a:endParaRPr lang="en-GB" smtClean="0">
              <a:latin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p:spPr>
        <p:txBody>
          <a:bodyPr/>
          <a:lstStyle/>
          <a:p>
            <a:r>
              <a:rPr lang="en-GB" sz="1100" smtClean="0"/>
              <a:t>The management element taxonomy can be used to structure any organisation or project management manual or set of management procedures and benefit any organisation irrespective of size, type or private, public or third sector. </a:t>
            </a:r>
            <a:endParaRPr lang="en-US" sz="110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p:spPr>
        <p:txBody>
          <a:bodyPr/>
          <a:lstStyle/>
          <a:p>
            <a:r>
              <a:rPr lang="en-US" sz="1100" smtClean="0"/>
              <a:t>Organisations often have to comply with stakeholders requirements that are additional to all vary from their standard management system. This is most conveniently handled by having additional procedures that cover these requirements but still structured using the 12 element taxonomy.</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p:spPr>
        <p:txBody>
          <a:bodyPr/>
          <a:lstStyle/>
          <a:p>
            <a:r>
              <a:rPr lang="en-US" sz="1100" smtClean="0"/>
              <a:t>Organisations need to keep certain aspects of the management system confidential and also to conduct covert processes. The same basic 12 element taxonomy can be applied to both over covert processes.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p:spPr>
        <p:txBody>
          <a:bodyPr/>
          <a:lstStyle/>
          <a:p>
            <a:r>
              <a:rPr lang="en-GB" sz="1100" smtClean="0"/>
              <a:t>The management element taxonomy presented in this article has been applied and tested by the author during the practical design and implementation of fully integrated management systems complying with multiple management system standards such as ISO 9001 (quality), ISO 14001 (environment) OHSAS 18001 (occupational health and safety), ISO 17025 (measurement) and management legislation such as the Management of Health and Safety at Work Regulations and the Control of Design and Construction Management Regulations.</a:t>
            </a:r>
          </a:p>
          <a:p>
            <a:r>
              <a:rPr lang="en-GB" sz="1100" smtClean="0"/>
              <a:t>However, any management system standard, legislation, code of practice or regulatory license can be readily mapped onto the structure.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p:spPr>
        <p:txBody>
          <a:bodyPr/>
          <a:lstStyle/>
          <a:p>
            <a:pPr eaLnBrk="1" hangingPunct="1"/>
            <a:endParaRPr lang="en-US" smtClean="0"/>
          </a:p>
        </p:txBody>
      </p:sp>
      <p:sp>
        <p:nvSpPr>
          <p:cNvPr id="53252" name="Slide Number Placeholder 3"/>
          <p:cNvSpPr>
            <a:spLocks noGrp="1"/>
          </p:cNvSpPr>
          <p:nvPr>
            <p:ph type="sldNum" sz="quarter" idx="5"/>
          </p:nvPr>
        </p:nvSpPr>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fld id="{A07E69E7-3C94-4EE7-A58D-B9CCCBE89557}" type="slidenum">
              <a:rPr lang="en-GB" smtClean="0">
                <a:latin typeface="Arial" charset="0"/>
              </a:rPr>
              <a:pPr eaLnBrk="1" hangingPunct="1">
                <a:defRPr/>
              </a:pPr>
              <a:t>4</a:t>
            </a:fld>
            <a:endParaRPr lang="en-GB" smtClean="0">
              <a:latin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p:spPr>
        <p:txBody>
          <a:bodyPr/>
          <a:lstStyle/>
          <a:p>
            <a:r>
              <a:rPr lang="en-GB" sz="1100" smtClean="0"/>
              <a:t>The 12 element management taxonomy can be used to structure integrated management systems for any organisation, irrespective of type and size. </a:t>
            </a:r>
          </a:p>
          <a:p>
            <a:endParaRPr lang="en-GB" sz="1100" smtClean="0"/>
          </a:p>
          <a:p>
            <a:r>
              <a:rPr lang="en-GB" sz="1100" smtClean="0"/>
              <a:t>It is interesting that some of the applications of the elements vary very little across organisations while others vary considerably. The same arrangements for people (2) and data (4) can be applied almost universally across organisations. However, the commercial arrangements (3) and product/service delivery (7) which both act to characterise an organisation are usually unique but can be very similar within an industry sector. The management element taxonomy provides useful information on the tacit knowledge and assistance that a particular organisation needs to have either in-house or accessible externally via a consultant. Some aspects of a management system can effectively be taken out of a box while there are others that need to be individually designed to match the nature of the particular organisation.</a:t>
            </a:r>
          </a:p>
          <a:p>
            <a:endParaRPr lang="en-US" sz="110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p:spPr>
        <p:txBody>
          <a:bodyPr/>
          <a:lstStyle/>
          <a:p>
            <a:endParaRPr lang="en-US" smtClean="0"/>
          </a:p>
        </p:txBody>
      </p:sp>
      <p:sp>
        <p:nvSpPr>
          <p:cNvPr id="93188" name="Slide Number Placeholder 3"/>
          <p:cNvSpPr>
            <a:spLocks noGrp="1"/>
          </p:cNvSpPr>
          <p:nvPr>
            <p:ph type="sldNum" sz="quarter" idx="5"/>
          </p:nvPr>
        </p:nvSpPr>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fld id="{1EDACE16-9E15-4735-98E0-C6B59D1C79FD}" type="slidenum">
              <a:rPr lang="en-GB" smtClean="0">
                <a:latin typeface="Arial" charset="0"/>
              </a:rPr>
              <a:pPr eaLnBrk="1" hangingPunct="1">
                <a:defRPr/>
              </a:pPr>
              <a:t>41</a:t>
            </a:fld>
            <a:endParaRPr lang="en-GB" smtClean="0">
              <a:latin typeface="Arial"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p:spPr>
        <p:txBody>
          <a:bodyPr/>
          <a:lstStyle/>
          <a:p>
            <a:r>
              <a:rPr lang="en-GB" sz="1100" smtClean="0"/>
              <a:t>However the management element taxonomy has the potential to be universally applied to the structuring of management standards, legislation (overall structuring as well as individual statutes and regulations), licensing arrangements, databases, records, key performance indicators and dashboards, root cause analysis, problem-solving, education and training programs, knowledge structures, artificial management intelligence and research planning.</a:t>
            </a:r>
            <a:endParaRPr lang="en-US" sz="110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p:spPr>
        <p:txBody>
          <a:bodyPr/>
          <a:lstStyle/>
          <a:p>
            <a:r>
              <a:rPr lang="en-GB" sz="1100" smtClean="0"/>
              <a:t>All of an organisation’s processes can be controlled and guided via twelve management procedures.</a:t>
            </a:r>
          </a:p>
          <a:p>
            <a:endParaRPr lang="en-GB" sz="1100" smtClean="0"/>
          </a:p>
          <a:p>
            <a:r>
              <a:rPr lang="en-GB" sz="1100" smtClean="0"/>
              <a:t>An organisation’s management system can be totally integrated with no residual fragmented parts.</a:t>
            </a:r>
          </a:p>
          <a:p>
            <a:endParaRPr lang="en-GB" sz="1100" smtClean="0"/>
          </a:p>
          <a:p>
            <a:r>
              <a:rPr lang="en-GB" sz="1100" smtClean="0"/>
              <a:t>The taxonomy can be applied universally to a range of management instruments and processes such as legislation, standards and licenses etc.</a:t>
            </a:r>
          </a:p>
          <a:p>
            <a:endParaRPr lang="en-GB" sz="1100" smtClean="0"/>
          </a:p>
          <a:p>
            <a:r>
              <a:rPr lang="en-GB" sz="1100" smtClean="0"/>
              <a:t>With the right vision and commitment, the global application of management at every level could become significantly more simpler and unified. How we end up managing could be significantly different from how we have managed in the past.</a:t>
            </a:r>
          </a:p>
          <a:p>
            <a:endParaRPr lang="en-US" sz="110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p:spPr>
        <p:txBody>
          <a:bodyPr/>
          <a:lstStyle/>
          <a:p>
            <a:r>
              <a:rPr lang="en-US" smtClean="0"/>
              <a:t>This presentation was based on the article in the April 2011 Quality World titled ‘Order from Chaos’. Following the delivery of this PowerPoint presentation to the CQI nuclear special interest group at Harwell on 9</a:t>
            </a:r>
            <a:r>
              <a:rPr lang="en-US" baseline="30000" smtClean="0"/>
              <a:t>th</a:t>
            </a:r>
            <a:r>
              <a:rPr lang="en-US" smtClean="0"/>
              <a:t> June 2011. It was also presented to the World Institute for Nuclear Safety in Vienna on 17</a:t>
            </a:r>
            <a:r>
              <a:rPr lang="en-US" baseline="30000" smtClean="0"/>
              <a:t>th</a:t>
            </a:r>
            <a:r>
              <a:rPr lang="en-US" smtClean="0"/>
              <a:t> June 2011. Additionally there was some discussion within the CQI LinkedIn groups. These additional slides have been included to add further clarification to the original presentation.</a:t>
            </a:r>
          </a:p>
          <a:p>
            <a:endParaRPr lang="en-US" smtClean="0"/>
          </a:p>
          <a:p>
            <a:r>
              <a:rPr lang="en-US" smtClean="0"/>
              <a:t>Some existing slides and notes have been edited.</a:t>
            </a:r>
          </a:p>
        </p:txBody>
      </p:sp>
      <p:sp>
        <p:nvSpPr>
          <p:cNvPr id="96260" name="Slide Number Placeholder 3"/>
          <p:cNvSpPr>
            <a:spLocks noGrp="1"/>
          </p:cNvSpPr>
          <p:nvPr>
            <p:ph type="sldNum" sz="quarter" idx="5"/>
          </p:nvPr>
        </p:nvSpPr>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fld id="{8C9AE7CD-B709-4E45-998A-F5289991C305}" type="slidenum">
              <a:rPr lang="en-GB" smtClean="0">
                <a:solidFill>
                  <a:srgbClr val="000000"/>
                </a:solidFill>
                <a:latin typeface="Arial" charset="0"/>
              </a:rPr>
              <a:pPr eaLnBrk="1" hangingPunct="1">
                <a:defRPr/>
              </a:pPr>
              <a:t>44</a:t>
            </a:fld>
            <a:endParaRPr lang="en-GB" smtClean="0">
              <a:solidFill>
                <a:srgbClr val="000000"/>
              </a:solidFill>
              <a:latin typeface="Arial"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23CEB5C-610E-4058-A3F2-38A0646D3AD7}" type="slidenum">
              <a:rPr lang="en-GB">
                <a:solidFill>
                  <a:prstClr val="black"/>
                </a:solidFill>
              </a:rPr>
              <a:pPr>
                <a:defRPr/>
              </a:pPr>
              <a:t>45</a:t>
            </a:fld>
            <a:endParaRPr lang="en-GB">
              <a:solidFill>
                <a:prstClr val="black"/>
              </a:solidFill>
            </a:endParaRPr>
          </a:p>
        </p:txBody>
      </p:sp>
      <p:sp>
        <p:nvSpPr>
          <p:cNvPr id="113667" name="Rectangle 2"/>
          <p:cNvSpPr>
            <a:spLocks noGrp="1" noRot="1" noChangeAspect="1" noChangeArrowheads="1" noTextEdit="1"/>
          </p:cNvSpPr>
          <p:nvPr>
            <p:ph type="sldImg"/>
          </p:nvPr>
        </p:nvSpPr>
        <p:spPr>
          <a:xfrm>
            <a:off x="1027113" y="579438"/>
            <a:ext cx="4895850" cy="3673475"/>
          </a:xfrm>
          <a:ln/>
        </p:spPr>
      </p:sp>
      <p:sp>
        <p:nvSpPr>
          <p:cNvPr id="113668" name="Rectangle 3"/>
          <p:cNvSpPr>
            <a:spLocks noGrp="1" noChangeArrowheads="1"/>
          </p:cNvSpPr>
          <p:nvPr>
            <p:ph type="body" idx="1"/>
          </p:nvPr>
        </p:nvSpPr>
        <p:spPr>
          <a:xfrm>
            <a:off x="687388" y="4468813"/>
            <a:ext cx="5775325" cy="4824412"/>
          </a:xfrm>
          <a:noFill/>
        </p:spPr>
        <p:txBody>
          <a:bodyPr/>
          <a:lstStyle/>
          <a:p>
            <a:r>
              <a:rPr lang="en-US" sz="1000" smtClean="0"/>
              <a:t>This slide defines a top level system and process model applicable to any type or size of organisation. The model has been presented in peer reviewed papers explaining its structure and dynamics. It has also been covered in the presenters training lectures provided to various organisations including the IAEA. The taxonomy structure presented earlier is a subordinate model to this top level model.</a:t>
            </a:r>
          </a:p>
          <a:p>
            <a:pPr algn="just">
              <a:lnSpc>
                <a:spcPct val="90000"/>
              </a:lnSpc>
            </a:pPr>
            <a:r>
              <a:rPr lang="en-GB" sz="1000" smtClean="0"/>
              <a:t>To be able to conceptually understand the totality of any organisation it is useful to have a unified management model showing all of the key components and how they relate to each other.</a:t>
            </a:r>
          </a:p>
          <a:p>
            <a:pPr algn="just">
              <a:lnSpc>
                <a:spcPct val="90000"/>
              </a:lnSpc>
            </a:pPr>
            <a:r>
              <a:rPr lang="en-GB" sz="1000" b="1" i="1" smtClean="0"/>
              <a:t>Top Management</a:t>
            </a:r>
            <a:r>
              <a:rPr lang="en-GB" sz="1000" smtClean="0"/>
              <a:t> in the organisation is responsible for maintaining an </a:t>
            </a:r>
            <a:r>
              <a:rPr lang="en-GB" sz="1000" b="1" i="1" smtClean="0"/>
              <a:t>Internal Climate</a:t>
            </a:r>
            <a:r>
              <a:rPr lang="en-GB" sz="1000" smtClean="0"/>
              <a:t> that nurtures the </a:t>
            </a:r>
            <a:r>
              <a:rPr lang="en-GB" sz="1000" b="1" i="1" smtClean="0"/>
              <a:t>Structure and Dynamics</a:t>
            </a:r>
            <a:r>
              <a:rPr lang="en-GB" sz="1000" smtClean="0"/>
              <a:t> of the organisation that in turn determines its </a:t>
            </a:r>
            <a:r>
              <a:rPr lang="en-GB" sz="1000" b="1" i="1" smtClean="0"/>
              <a:t>Performance</a:t>
            </a:r>
            <a:r>
              <a:rPr lang="en-GB" sz="1000" smtClean="0"/>
              <a:t>.</a:t>
            </a:r>
          </a:p>
          <a:p>
            <a:pPr algn="just">
              <a:lnSpc>
                <a:spcPct val="90000"/>
              </a:lnSpc>
            </a:pPr>
            <a:r>
              <a:rPr lang="en-GB" sz="1000" b="1" i="1" smtClean="0"/>
              <a:t>Structure and Dynamics</a:t>
            </a:r>
          </a:p>
          <a:p>
            <a:pPr algn="just">
              <a:lnSpc>
                <a:spcPct val="90000"/>
              </a:lnSpc>
            </a:pPr>
            <a:r>
              <a:rPr lang="en-GB" sz="1000" smtClean="0"/>
              <a:t>The Organisation’s processes comprise three main types:</a:t>
            </a:r>
          </a:p>
          <a:p>
            <a:pPr lvl="1" algn="just">
              <a:lnSpc>
                <a:spcPct val="90000"/>
              </a:lnSpc>
              <a:buFontTx/>
              <a:buChar char="•"/>
            </a:pPr>
            <a:r>
              <a:rPr lang="en-GB" sz="1000" smtClean="0"/>
              <a:t>Core processes;</a:t>
            </a:r>
          </a:p>
          <a:p>
            <a:pPr lvl="1" algn="just">
              <a:lnSpc>
                <a:spcPct val="90000"/>
              </a:lnSpc>
              <a:buFontTx/>
              <a:buChar char="•"/>
            </a:pPr>
            <a:r>
              <a:rPr lang="en-GB" sz="1000" smtClean="0"/>
              <a:t>Support processes;</a:t>
            </a:r>
          </a:p>
          <a:p>
            <a:pPr lvl="1" algn="just">
              <a:lnSpc>
                <a:spcPct val="90000"/>
              </a:lnSpc>
              <a:buFontTx/>
              <a:buChar char="•"/>
            </a:pPr>
            <a:r>
              <a:rPr lang="en-GB" sz="1000" smtClean="0"/>
              <a:t>Contingency processes.</a:t>
            </a:r>
          </a:p>
          <a:p>
            <a:pPr algn="just">
              <a:lnSpc>
                <a:spcPct val="90000"/>
              </a:lnSpc>
            </a:pPr>
            <a:r>
              <a:rPr lang="en-GB" sz="1000" smtClean="0"/>
              <a:t>Processes transform inputs into outputs.</a:t>
            </a:r>
          </a:p>
          <a:p>
            <a:pPr algn="just">
              <a:lnSpc>
                <a:spcPct val="90000"/>
              </a:lnSpc>
            </a:pPr>
            <a:r>
              <a:rPr lang="en-GB" sz="1000" smtClean="0"/>
              <a:t>The organisations structures host the processes and the processes create, maintain and destroy structure.</a:t>
            </a:r>
          </a:p>
          <a:p>
            <a:pPr algn="just">
              <a:lnSpc>
                <a:spcPct val="90000"/>
              </a:lnSpc>
            </a:pPr>
            <a:r>
              <a:rPr lang="en-US" sz="1000" b="1" i="1" smtClean="0"/>
              <a:t>Supply Chain and Delivery Chain</a:t>
            </a:r>
          </a:p>
          <a:p>
            <a:pPr algn="just">
              <a:lnSpc>
                <a:spcPct val="90000"/>
              </a:lnSpc>
            </a:pPr>
            <a:r>
              <a:rPr lang="en-US" sz="1000" smtClean="0"/>
              <a:t>The organisation receives goods and services from its suppliers via its supply chain.</a:t>
            </a:r>
          </a:p>
          <a:p>
            <a:pPr algn="just">
              <a:lnSpc>
                <a:spcPct val="90000"/>
              </a:lnSpc>
            </a:pPr>
            <a:r>
              <a:rPr lang="en-US" sz="1000" smtClean="0"/>
              <a:t>The organisation delivers its products and services via its delivery chain.</a:t>
            </a:r>
          </a:p>
          <a:p>
            <a:pPr algn="just">
              <a:lnSpc>
                <a:spcPct val="90000"/>
              </a:lnSpc>
            </a:pPr>
            <a:r>
              <a:rPr lang="en-US" sz="1000" b="1" i="1" smtClean="0"/>
              <a:t>Stakeholders</a:t>
            </a:r>
          </a:p>
          <a:p>
            <a:pPr algn="just">
              <a:lnSpc>
                <a:spcPct val="90000"/>
              </a:lnSpc>
            </a:pPr>
            <a:r>
              <a:rPr lang="en-US" sz="1000" smtClean="0"/>
              <a:t>Stakeholders include all those people and groups that have an interest in the operation of the organisation.</a:t>
            </a:r>
          </a:p>
          <a:p>
            <a:pPr algn="just">
              <a:lnSpc>
                <a:spcPct val="90000"/>
              </a:lnSpc>
            </a:pPr>
            <a:r>
              <a:rPr lang="en-US" sz="1000" b="1" i="1" smtClean="0"/>
              <a:t>Consciousness</a:t>
            </a:r>
          </a:p>
          <a:p>
            <a:pPr algn="just">
              <a:lnSpc>
                <a:spcPct val="90000"/>
              </a:lnSpc>
            </a:pPr>
            <a:r>
              <a:rPr lang="en-US" sz="1000" smtClean="0"/>
              <a:t>All of the components so far described in the model are people based and they are only able to perform this role because they are conscious human beings. Consciousness underpins every aspect of management and organisation performance.</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xfrm>
            <a:off x="1422400" y="723900"/>
            <a:ext cx="4032250" cy="3024188"/>
          </a:xfrm>
          <a:ln/>
        </p:spPr>
      </p:sp>
      <p:sp>
        <p:nvSpPr>
          <p:cNvPr id="114691" name="Notes Placeholder 2"/>
          <p:cNvSpPr>
            <a:spLocks noGrp="1"/>
          </p:cNvSpPr>
          <p:nvPr>
            <p:ph type="body" idx="1"/>
          </p:nvPr>
        </p:nvSpPr>
        <p:spPr>
          <a:xfrm>
            <a:off x="687388" y="3892550"/>
            <a:ext cx="5775325" cy="5184775"/>
          </a:xfrm>
          <a:noFill/>
        </p:spPr>
        <p:txBody>
          <a:bodyPr/>
          <a:lstStyle/>
          <a:p>
            <a:r>
              <a:rPr lang="en-GB" sz="1000" smtClean="0"/>
              <a:t>It is said that there are many ways of cutting the cake and this is also true when classifying processes. Overall processes can be classified as:</a:t>
            </a:r>
          </a:p>
          <a:p>
            <a:pPr marL="628650" lvl="1" indent="-171450">
              <a:buFontTx/>
              <a:buChar char="•"/>
            </a:pPr>
            <a:r>
              <a:rPr lang="en-GB" sz="1000" smtClean="0"/>
              <a:t>Management processes</a:t>
            </a:r>
          </a:p>
          <a:p>
            <a:pPr marL="628650" lvl="1" indent="-171450">
              <a:buFontTx/>
              <a:buChar char="•"/>
            </a:pPr>
            <a:r>
              <a:rPr lang="en-GB" sz="1000" smtClean="0"/>
              <a:t>Engineered processes</a:t>
            </a:r>
          </a:p>
          <a:p>
            <a:pPr marL="628650" lvl="1" indent="-171450">
              <a:buFontTx/>
              <a:buChar char="•"/>
            </a:pPr>
            <a:r>
              <a:rPr lang="en-GB" sz="1000" smtClean="0"/>
              <a:t>Natural processes</a:t>
            </a:r>
          </a:p>
          <a:p>
            <a:r>
              <a:rPr lang="en-GB" sz="1000" smtClean="0"/>
              <a:t>All three of these types of process interact with each other and each has the potential to trigger processes in each of the other two types.</a:t>
            </a:r>
          </a:p>
          <a:p>
            <a:r>
              <a:rPr lang="en-GB" sz="1000" smtClean="0"/>
              <a:t>Within an organisation there is the potential for the selection and design of management and engineered processes and also the selection and influence over natural processes e.g. a farmer can choose what crop to grow and manage certain aspects of the environment such as managing the condition of the soil etc.</a:t>
            </a:r>
          </a:p>
          <a:p>
            <a:r>
              <a:rPr lang="en-GB" sz="1000" smtClean="0"/>
              <a:t>It is the management system, which may be documented or otherwise, which instructs and guides personnel in how to manage processes throughout the organisation at any level. An integrated management system manages these processes with respect to all types of performance as judged by the stakeholders. A fragmented management system manages processes according to a specific aspect of performance such as product/service quality or health and safety etc.</a:t>
            </a:r>
          </a:p>
          <a:p>
            <a:r>
              <a:rPr lang="en-GB" sz="1000" smtClean="0"/>
              <a:t>If we take the example of a farmer exploiting the natural life cycle processes of plants and animals, engineered methods of farming and its overall management. It may be an engineered method that plants the seed, followed by natural processes of germination, growth and harvesting but ultimately it is a conscious manager using a plan do check act process that controls everything and hopefully continually improves bringing equitable satisfaction to the needs and aspirations of all the stakeholders.</a:t>
            </a:r>
          </a:p>
          <a:p>
            <a:r>
              <a:rPr lang="en-GB" sz="1000" smtClean="0"/>
              <a:t>For a nuclear example consider the management of a reactor shutdown and outage. Having planned the start of the outage the reactor would be shut down at a specific time under the management of the operations team and the reactor operator via engineered processes and this would be followed by a natural process of fission product decay. A PERT chart for the outage may include significant management, engineered and natural processes. All three of these types of process interact with each other and any given process can trigger another of any of the three types and also act as a logical dependency (constraint). Resource limitations may also act as a constraint. A resource can also be lacking in effectiveness or efficiency. I am happy for this assertion to be challenged.</a:t>
            </a:r>
          </a:p>
          <a:p>
            <a:endParaRPr lang="en-GB" sz="1000" smtClean="0"/>
          </a:p>
        </p:txBody>
      </p:sp>
      <p:sp>
        <p:nvSpPr>
          <p:cNvPr id="4" name="Slide Number Placeholder 3"/>
          <p:cNvSpPr>
            <a:spLocks noGrp="1"/>
          </p:cNvSpPr>
          <p:nvPr>
            <p:ph type="sldNum" sz="quarter" idx="5"/>
          </p:nvPr>
        </p:nvSpPr>
        <p:spPr/>
        <p:txBody>
          <a:bodyPr/>
          <a:lstStyle/>
          <a:p>
            <a:pPr>
              <a:defRPr/>
            </a:pPr>
            <a:fld id="{595A5ACD-0E40-418F-97E1-6D19AFB17F84}" type="slidenum">
              <a:rPr lang="en-GB" smtClean="0"/>
              <a:pPr>
                <a:defRPr/>
              </a:pPr>
              <a:t>46</a:t>
            </a:fld>
            <a:endParaRPr lang="en-GB"/>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FB677F3E-A70D-4E5E-99C2-D3192ECE85F8}" type="slidenum">
              <a:rPr lang="en-GB" smtClean="0"/>
              <a:pPr>
                <a:defRPr/>
              </a:pPr>
              <a:t>47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p:spPr>
        <p:txBody>
          <a:bodyPr/>
          <a:lstStyle/>
          <a:p>
            <a:pPr eaLnBrk="1" hangingPunct="1"/>
            <a:r>
              <a:rPr lang="en-GB" sz="1100" dirty="0" smtClean="0"/>
              <a:t>Before we get into the main part of the presentation I thought it might be useful to get things in context and what better way than to start by looking at the big picture and the big bang where everything emerged from.</a:t>
            </a:r>
          </a:p>
          <a:p>
            <a:pPr eaLnBrk="1" hangingPunct="1"/>
            <a:r>
              <a:rPr lang="en-GB" sz="1100" dirty="0" smtClean="0"/>
              <a:t>The age of the universe is about 13.75 billion years or 13.75 </a:t>
            </a:r>
            <a:r>
              <a:rPr lang="en-GB" sz="1100" dirty="0" err="1" smtClean="0"/>
              <a:t>Gigayears</a:t>
            </a:r>
            <a:r>
              <a:rPr lang="en-GB" sz="1100" dirty="0" smtClean="0"/>
              <a:t> or 13,750,000,000 years.</a:t>
            </a:r>
          </a:p>
          <a:p>
            <a:pPr eaLnBrk="1" hangingPunct="1"/>
            <a:r>
              <a:rPr lang="en-GB" sz="1100" dirty="0" smtClean="0"/>
              <a:t>Cosmologists tell us that matter and force fields were created at the time of the big bang including even time itself. Natural systems and processes were created and the universe started a long process of cooling and expansion that gave rise to fundamental particles followed by matter, galaxies of suns and planetary bodies.</a:t>
            </a:r>
          </a:p>
          <a:p>
            <a:pPr eaLnBrk="1" hangingPunct="1"/>
            <a:r>
              <a:rPr lang="en-GB" sz="1100" dirty="0" smtClean="0"/>
              <a:t>During this period everything evolved naturally without any intervention from mankind as we know it. </a:t>
            </a:r>
          </a:p>
          <a:p>
            <a:pPr eaLnBrk="1" hangingPunct="1"/>
            <a:r>
              <a:rPr lang="en-GB" sz="1100" dirty="0" smtClean="0"/>
              <a:t>Scientists have estimated that humans branched off from their common ancestor with chimpanzees about 5–7 million years ago. Archaic Homo Sapiens evolved between 400,000 and 250,000 years ago. </a:t>
            </a:r>
          </a:p>
          <a:p>
            <a:pPr eaLnBrk="1" hangingPunct="1"/>
            <a:r>
              <a:rPr lang="en-GB" sz="1100" dirty="0" smtClean="0"/>
              <a:t>The point is that engineered management systems and processes as opposed to natural systems and processes are comparatively recent. From this we can conclude that because human engineered systems and management systems have not always been present then they are something distinct from natural systems and processes. It is because humankind have consciousness that they are able to observe their environment and then seek to change and manage it. They can manage in a totally integrated way based on joined up thinking or in a fragmented way.</a:t>
            </a:r>
            <a:endParaRPr lang="en-US" sz="1100" dirty="0" smtClean="0"/>
          </a:p>
        </p:txBody>
      </p:sp>
      <p:sp>
        <p:nvSpPr>
          <p:cNvPr id="54276" name="Slide Number Placeholder 3"/>
          <p:cNvSpPr>
            <a:spLocks noGrp="1"/>
          </p:cNvSpPr>
          <p:nvPr>
            <p:ph type="sldNum" sz="quarter" idx="5"/>
          </p:nvPr>
        </p:nvSpPr>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fld id="{D9F21841-8B26-4E4F-80EA-19023F2B0E99}" type="slidenum">
              <a:rPr lang="en-GB" smtClean="0">
                <a:latin typeface="Arial" charset="0"/>
              </a:rPr>
              <a:pPr eaLnBrk="1" hangingPunct="1">
                <a:defRPr/>
              </a:pPr>
              <a:t>5</a:t>
            </a:fld>
            <a:endParaRPr lang="en-GB"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p:spPr>
        <p:txBody>
          <a:bodyPr/>
          <a:lstStyle/>
          <a:p>
            <a:pPr eaLnBrk="1" hangingPunct="1"/>
            <a:r>
              <a:rPr lang="en-US" sz="1100" smtClean="0"/>
              <a:t>Conceptually the essence of management has three components; conscious managers, processes of managing and something which is managed.</a:t>
            </a:r>
          </a:p>
        </p:txBody>
      </p:sp>
      <p:sp>
        <p:nvSpPr>
          <p:cNvPr id="55300" name="Slide Number Placeholder 3"/>
          <p:cNvSpPr>
            <a:spLocks noGrp="1"/>
          </p:cNvSpPr>
          <p:nvPr>
            <p:ph type="sldNum" sz="quarter" idx="5"/>
          </p:nvPr>
        </p:nvSpPr>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fld id="{23F164EF-3C0B-43E4-89C4-2027FF75DBC8}" type="slidenum">
              <a:rPr lang="en-GB" smtClean="0">
                <a:latin typeface="Arial" charset="0"/>
              </a:rPr>
              <a:pPr eaLnBrk="1" hangingPunct="1">
                <a:defRPr/>
              </a:pPr>
              <a:t>6</a:t>
            </a:fld>
            <a:endParaRPr lang="en-GB"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p:spPr>
        <p:txBody>
          <a:bodyPr/>
          <a:lstStyle/>
          <a:p>
            <a:pPr eaLnBrk="1" hangingPunct="1"/>
            <a:r>
              <a:rPr lang="en-GB" sz="1100" smtClean="0"/>
              <a:t>So what exactly is it that can be managed?</a:t>
            </a:r>
          </a:p>
          <a:p>
            <a:pPr eaLnBrk="1" hangingPunct="1"/>
            <a:endParaRPr lang="en-GB" sz="1100" smtClean="0"/>
          </a:p>
          <a:p>
            <a:pPr eaLnBrk="1" hangingPunct="1"/>
            <a:r>
              <a:rPr lang="en-GB" sz="1100" smtClean="0"/>
              <a:t>Apart from consciousness itself, everything in creation can be observed in terms of structure and dynamics and this is also true of the organisation. Many textbooks have titles ending in the word statics or dynamics.</a:t>
            </a:r>
          </a:p>
          <a:p>
            <a:pPr eaLnBrk="1" hangingPunct="1"/>
            <a:r>
              <a:rPr lang="en-GB" sz="1100" smtClean="0"/>
              <a:t>Structures and dynamics mutually coexist.</a:t>
            </a:r>
          </a:p>
          <a:p>
            <a:pPr eaLnBrk="1" hangingPunct="1"/>
            <a:endParaRPr lang="en-GB" sz="1100" smtClean="0"/>
          </a:p>
          <a:p>
            <a:pPr eaLnBrk="1" hangingPunct="1"/>
            <a:r>
              <a:rPr lang="en-GB" sz="1100" smtClean="0"/>
              <a:t>Structures host dynamics e.g. the cardiovascular system permits breathing, and dynamics creates, maintains and destroys structures e.g. construction processes create a building.</a:t>
            </a:r>
          </a:p>
          <a:p>
            <a:pPr eaLnBrk="1" hangingPunct="1"/>
            <a:endParaRPr lang="en-GB" sz="1100" smtClean="0"/>
          </a:p>
          <a:p>
            <a:pPr eaLnBrk="1" hangingPunct="1"/>
            <a:endParaRPr lang="en-GB" sz="1100" smtClean="0"/>
          </a:p>
          <a:p>
            <a:pPr eaLnBrk="1" hangingPunct="1"/>
            <a:endParaRPr lang="en-US" sz="1100" smtClean="0"/>
          </a:p>
        </p:txBody>
      </p:sp>
      <p:sp>
        <p:nvSpPr>
          <p:cNvPr id="72708" name="Slide Number Placeholder 3"/>
          <p:cNvSpPr txBox="1">
            <a:spLocks noGrp="1"/>
          </p:cNvSpPr>
          <p:nvPr/>
        </p:nvSpPr>
        <p:spPr bwMode="auto">
          <a:xfrm>
            <a:off x="3895725" y="9172575"/>
            <a:ext cx="2979738"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r" eaLnBrk="1" hangingPunct="1"/>
            <a:fld id="{56771D16-2A03-4B83-841F-641AA411534E}" type="slidenum">
              <a:rPr lang="en-GB" sz="1200">
                <a:latin typeface="Arial" charset="0"/>
              </a:rPr>
              <a:pPr algn="r" eaLnBrk="1" hangingPunct="1"/>
              <a:t>7</a:t>
            </a:fld>
            <a:endParaRPr lang="en-GB" sz="120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p:spPr>
        <p:txBody>
          <a:bodyPr/>
          <a:lstStyle/>
          <a:p>
            <a:pPr eaLnBrk="1" hangingPunct="1"/>
            <a:r>
              <a:rPr lang="en-GB" sz="1100" smtClean="0"/>
              <a:t>In management we tend to refer to the terms system and process related to structure and dynamics although they are really subsets and not synonyms.</a:t>
            </a:r>
          </a:p>
          <a:p>
            <a:pPr eaLnBrk="1" hangingPunct="1"/>
            <a:endParaRPr lang="en-GB" sz="1100" smtClean="0"/>
          </a:p>
          <a:p>
            <a:pPr eaLnBrk="1" hangingPunct="1"/>
            <a:r>
              <a:rPr lang="en-GB" sz="1100" smtClean="0"/>
              <a:t>A management system is something that is created within the consciousness of one or more people to guide and control the management processes which in turn interact with the natural processes via the workforce.</a:t>
            </a:r>
          </a:p>
          <a:p>
            <a:pPr eaLnBrk="1" hangingPunct="1"/>
            <a:endParaRPr lang="en-GB" sz="1100" smtClean="0"/>
          </a:p>
          <a:p>
            <a:pPr eaLnBrk="1" hangingPunct="1"/>
            <a:r>
              <a:rPr lang="en-GB" sz="1100" smtClean="0"/>
              <a:t>The plan do check act process of management is something that we are all hardwired to do naturally and we all used it to arrive here today. The challenge is that it does not happen automatically within an organisation and has to be orchestrated via a management system with an appropriate level of formality.</a:t>
            </a:r>
          </a:p>
          <a:p>
            <a:pPr eaLnBrk="1" hangingPunct="1"/>
            <a:endParaRPr lang="en-US" sz="1100" smtClean="0"/>
          </a:p>
        </p:txBody>
      </p:sp>
      <p:sp>
        <p:nvSpPr>
          <p:cNvPr id="73732" name="Slide Number Placeholder 3"/>
          <p:cNvSpPr txBox="1">
            <a:spLocks noGrp="1"/>
          </p:cNvSpPr>
          <p:nvPr/>
        </p:nvSpPr>
        <p:spPr bwMode="auto">
          <a:xfrm>
            <a:off x="3895725" y="9172575"/>
            <a:ext cx="2979738"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r" eaLnBrk="1" hangingPunct="1"/>
            <a:fld id="{360981D1-69C6-4012-81D2-B3AC34B3569A}" type="slidenum">
              <a:rPr lang="en-GB" sz="1200">
                <a:latin typeface="Arial" charset="0"/>
              </a:rPr>
              <a:pPr algn="r" eaLnBrk="1" hangingPunct="1"/>
              <a:t>8</a:t>
            </a:fld>
            <a:endParaRPr lang="en-GB" sz="120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p:spPr>
        <p:txBody>
          <a:bodyPr/>
          <a:lstStyle/>
          <a:p>
            <a:pPr eaLnBrk="1" hangingPunct="1"/>
            <a:r>
              <a:rPr lang="en-GB" sz="1100" smtClean="0"/>
              <a:t>The 12 element management topic taxonomy structure:</a:t>
            </a:r>
          </a:p>
          <a:p>
            <a:pPr marL="628650" lvl="1" indent="-171450" eaLnBrk="1" hangingPunct="1">
              <a:buFontTx/>
              <a:buChar char="•"/>
            </a:pPr>
            <a:r>
              <a:rPr lang="en-GB" sz="1100" smtClean="0"/>
              <a:t>exists within human consciousness,</a:t>
            </a:r>
          </a:p>
          <a:p>
            <a:pPr marL="628650" lvl="1" indent="-171450" eaLnBrk="1" hangingPunct="1">
              <a:buFontTx/>
              <a:buChar char="•"/>
            </a:pPr>
            <a:r>
              <a:rPr lang="en-GB" sz="1100" smtClean="0"/>
              <a:t>applies to the process of managing, and,</a:t>
            </a:r>
          </a:p>
          <a:p>
            <a:pPr marL="628650" lvl="1" indent="-171450" eaLnBrk="1" hangingPunct="1">
              <a:buFontTx/>
              <a:buChar char="•"/>
            </a:pPr>
            <a:r>
              <a:rPr lang="en-US" sz="1100" smtClean="0"/>
              <a:t>helps structure the understanding of what is being managed.</a:t>
            </a:r>
          </a:p>
        </p:txBody>
      </p:sp>
      <p:sp>
        <p:nvSpPr>
          <p:cNvPr id="74756" name="Slide Number Placeholder 3"/>
          <p:cNvSpPr txBox="1">
            <a:spLocks noGrp="1"/>
          </p:cNvSpPr>
          <p:nvPr/>
        </p:nvSpPr>
        <p:spPr bwMode="auto">
          <a:xfrm>
            <a:off x="3895725" y="9172575"/>
            <a:ext cx="2979738"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r" eaLnBrk="1" hangingPunct="1"/>
            <a:fld id="{439A5012-2154-48DE-A997-CA95913B2371}" type="slidenum">
              <a:rPr lang="en-GB" sz="1200">
                <a:latin typeface="Arial" charset="0"/>
              </a:rPr>
              <a:pPr algn="r" eaLnBrk="1" hangingPunct="1"/>
              <a:t>9</a:t>
            </a:fld>
            <a:endParaRPr lang="en-GB"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hyperlink" Target="000%20Hyper-organiser.ppt#-1,1,Start"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0"/>
          <p:cNvSpPr>
            <a:spLocks noGrp="1" noChangeArrowheads="1"/>
          </p:cNvSpPr>
          <p:nvPr>
            <p:ph type="dt" sz="half" idx="10"/>
          </p:nvPr>
        </p:nvSpPr>
        <p:spPr>
          <a:ln/>
        </p:spPr>
        <p:txBody>
          <a:bodyPr/>
          <a:lstStyle>
            <a:lvl1pPr>
              <a:defRPr/>
            </a:lvl1pPr>
          </a:lstStyle>
          <a:p>
            <a:pPr>
              <a:defRPr/>
            </a:pPr>
            <a:r>
              <a:rPr lang="en-GB"/>
              <a:t>June 2011</a:t>
            </a:r>
          </a:p>
        </p:txBody>
      </p:sp>
      <p:sp>
        <p:nvSpPr>
          <p:cNvPr id="5" name="Rectangle 41"/>
          <p:cNvSpPr>
            <a:spLocks noGrp="1" noChangeArrowheads="1"/>
          </p:cNvSpPr>
          <p:nvPr>
            <p:ph type="ftr" sz="quarter" idx="11"/>
          </p:nvPr>
        </p:nvSpPr>
        <p:spPr>
          <a:ln/>
        </p:spPr>
        <p:txBody>
          <a:bodyPr/>
          <a:lstStyle>
            <a:lvl1pPr>
              <a:defRPr/>
            </a:lvl1pPr>
          </a:lstStyle>
          <a:p>
            <a:pPr>
              <a:defRPr/>
            </a:pPr>
            <a:r>
              <a:rPr lang="en-US"/>
              <a:t>©2011 Unified Management Solutions</a:t>
            </a:r>
            <a:endParaRPr lang="en-GB"/>
          </a:p>
        </p:txBody>
      </p:sp>
      <p:sp>
        <p:nvSpPr>
          <p:cNvPr id="6" name="Rectangle 42"/>
          <p:cNvSpPr>
            <a:spLocks noGrp="1" noChangeArrowheads="1"/>
          </p:cNvSpPr>
          <p:nvPr>
            <p:ph type="sldNum" sz="quarter" idx="12"/>
          </p:nvPr>
        </p:nvSpPr>
        <p:spPr>
          <a:ln/>
        </p:spPr>
        <p:txBody>
          <a:bodyPr/>
          <a:lstStyle>
            <a:lvl1pPr>
              <a:defRPr/>
            </a:lvl1pPr>
          </a:lstStyle>
          <a:p>
            <a:pPr>
              <a:defRPr/>
            </a:pPr>
            <a:fld id="{D1A9A46E-661D-4622-8D70-1AE6A755DA98}" type="slidenum">
              <a:rPr lang="en-GB"/>
              <a:pPr>
                <a:defRPr/>
              </a:pPr>
              <a:t>‹#›</a:t>
            </a:fld>
            <a:endParaRPr lang="en-GB"/>
          </a:p>
        </p:txBody>
      </p:sp>
    </p:spTree>
    <p:extLst>
      <p:ext uri="{BB962C8B-B14F-4D97-AF65-F5344CB8AC3E}">
        <p14:creationId xmlns:p14="http://schemas.microsoft.com/office/powerpoint/2010/main" val="357339574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0"/>
          <p:cNvSpPr>
            <a:spLocks noGrp="1" noChangeArrowheads="1"/>
          </p:cNvSpPr>
          <p:nvPr>
            <p:ph type="dt" sz="half" idx="10"/>
          </p:nvPr>
        </p:nvSpPr>
        <p:spPr>
          <a:ln/>
        </p:spPr>
        <p:txBody>
          <a:bodyPr/>
          <a:lstStyle>
            <a:lvl1pPr>
              <a:defRPr/>
            </a:lvl1pPr>
          </a:lstStyle>
          <a:p>
            <a:pPr>
              <a:defRPr/>
            </a:pPr>
            <a:r>
              <a:rPr lang="en-GB"/>
              <a:t>June 2011</a:t>
            </a:r>
          </a:p>
        </p:txBody>
      </p:sp>
      <p:sp>
        <p:nvSpPr>
          <p:cNvPr id="5" name="Rectangle 41"/>
          <p:cNvSpPr>
            <a:spLocks noGrp="1" noChangeArrowheads="1"/>
          </p:cNvSpPr>
          <p:nvPr>
            <p:ph type="ftr" sz="quarter" idx="11"/>
          </p:nvPr>
        </p:nvSpPr>
        <p:spPr>
          <a:ln/>
        </p:spPr>
        <p:txBody>
          <a:bodyPr/>
          <a:lstStyle>
            <a:lvl1pPr>
              <a:defRPr/>
            </a:lvl1pPr>
          </a:lstStyle>
          <a:p>
            <a:pPr>
              <a:defRPr/>
            </a:pPr>
            <a:r>
              <a:rPr lang="en-US"/>
              <a:t>©2011 Unified Management Solutions</a:t>
            </a:r>
            <a:endParaRPr lang="en-GB"/>
          </a:p>
        </p:txBody>
      </p:sp>
      <p:sp>
        <p:nvSpPr>
          <p:cNvPr id="6" name="Rectangle 42"/>
          <p:cNvSpPr>
            <a:spLocks noGrp="1" noChangeArrowheads="1"/>
          </p:cNvSpPr>
          <p:nvPr>
            <p:ph type="sldNum" sz="quarter" idx="12"/>
          </p:nvPr>
        </p:nvSpPr>
        <p:spPr>
          <a:ln/>
        </p:spPr>
        <p:txBody>
          <a:bodyPr/>
          <a:lstStyle>
            <a:lvl1pPr>
              <a:defRPr/>
            </a:lvl1pPr>
          </a:lstStyle>
          <a:p>
            <a:pPr>
              <a:defRPr/>
            </a:pPr>
            <a:fld id="{6966E5B3-2F83-470B-B1CE-00F5D13C2F56}" type="slidenum">
              <a:rPr lang="en-GB"/>
              <a:pPr>
                <a:defRPr/>
              </a:pPr>
              <a:t>‹#›</a:t>
            </a:fld>
            <a:endParaRPr lang="en-GB"/>
          </a:p>
        </p:txBody>
      </p:sp>
    </p:spTree>
    <p:extLst>
      <p:ext uri="{BB962C8B-B14F-4D97-AF65-F5344CB8AC3E}">
        <p14:creationId xmlns:p14="http://schemas.microsoft.com/office/powerpoint/2010/main" val="253504817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6"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7"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29"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30"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31"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32"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33"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34"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35"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36"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37"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38"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39"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40"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grpSp>
        <p:sp>
          <p:nvSpPr>
            <p:cNvPr id="9"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10"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11"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12" name="Freeform 23"/>
            <p:cNvSpPr>
              <a:spLocks/>
            </p:cNvSpPr>
            <p:nvPr/>
          </p:nvSpPr>
          <p:spPr bwMode="hidden">
            <a:xfrm>
              <a:off x="5041" y="0"/>
              <a:ext cx="719" cy="845"/>
            </a:xfrm>
            <a:custGeom>
              <a:avLst/>
              <a:gdLst>
                <a:gd name="T0" fmla="*/ 729 w 717"/>
                <a:gd name="T1" fmla="*/ 845 h 845"/>
                <a:gd name="T2" fmla="*/ 729 w 717"/>
                <a:gd name="T3" fmla="*/ 821 h 845"/>
                <a:gd name="T4" fmla="*/ 586 w 717"/>
                <a:gd name="T5" fmla="*/ 605 h 845"/>
                <a:gd name="T6" fmla="*/ 412 w 717"/>
                <a:gd name="T7" fmla="*/ 396 h 845"/>
                <a:gd name="T8" fmla="*/ 227 w 717"/>
                <a:gd name="T9" fmla="*/ 192 h 845"/>
                <a:gd name="T10" fmla="*/ 17 w 717"/>
                <a:gd name="T11" fmla="*/ 0 h 845"/>
                <a:gd name="T12" fmla="*/ 0 w 717"/>
                <a:gd name="T13" fmla="*/ 0 h 845"/>
                <a:gd name="T14" fmla="*/ 215 w 717"/>
                <a:gd name="T15" fmla="*/ 198 h 845"/>
                <a:gd name="T16" fmla="*/ 406 w 717"/>
                <a:gd name="T17" fmla="*/ 408 h 845"/>
                <a:gd name="T18" fmla="*/ 580 w 717"/>
                <a:gd name="T19" fmla="*/ 623 h 845"/>
                <a:gd name="T20" fmla="*/ 729 w 717"/>
                <a:gd name="T21" fmla="*/ 845 h 845"/>
                <a:gd name="T22" fmla="*/ 729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 name="Freeform 24"/>
            <p:cNvSpPr>
              <a:spLocks/>
            </p:cNvSpPr>
            <p:nvPr/>
          </p:nvSpPr>
          <p:spPr bwMode="hidden">
            <a:xfrm>
              <a:off x="5352" y="0"/>
              <a:ext cx="408" cy="414"/>
            </a:xfrm>
            <a:custGeom>
              <a:avLst/>
              <a:gdLst>
                <a:gd name="T0" fmla="*/ 413 w 407"/>
                <a:gd name="T1" fmla="*/ 414 h 414"/>
                <a:gd name="T2" fmla="*/ 413 w 407"/>
                <a:gd name="T3" fmla="*/ 396 h 414"/>
                <a:gd name="T4" fmla="*/ 228 w 407"/>
                <a:gd name="T5" fmla="*/ 192 h 414"/>
                <a:gd name="T6" fmla="*/ 12 w 407"/>
                <a:gd name="T7" fmla="*/ 0 h 414"/>
                <a:gd name="T8" fmla="*/ 0 w 407"/>
                <a:gd name="T9" fmla="*/ 0 h 414"/>
                <a:gd name="T10" fmla="*/ 108 w 407"/>
                <a:gd name="T11" fmla="*/ 102 h 414"/>
                <a:gd name="T12" fmla="*/ 222 w 407"/>
                <a:gd name="T13" fmla="*/ 204 h 414"/>
                <a:gd name="T14" fmla="*/ 413 w 407"/>
                <a:gd name="T15" fmla="*/ 414 h 414"/>
                <a:gd name="T16" fmla="*/ 413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15" name="Freeform 26"/>
            <p:cNvSpPr>
              <a:spLocks/>
            </p:cNvSpPr>
            <p:nvPr/>
          </p:nvSpPr>
          <p:spPr bwMode="hidden">
            <a:xfrm>
              <a:off x="6" y="0"/>
              <a:ext cx="588" cy="599"/>
            </a:xfrm>
            <a:custGeom>
              <a:avLst/>
              <a:gdLst>
                <a:gd name="T0" fmla="*/ 598 w 586"/>
                <a:gd name="T1" fmla="*/ 0 h 599"/>
                <a:gd name="T2" fmla="*/ 580 w 586"/>
                <a:gd name="T3" fmla="*/ 0 h 599"/>
                <a:gd name="T4" fmla="*/ 413 w 586"/>
                <a:gd name="T5" fmla="*/ 132 h 599"/>
                <a:gd name="T6" fmla="*/ 263 w 586"/>
                <a:gd name="T7" fmla="*/ 270 h 599"/>
                <a:gd name="T8" fmla="*/ 120 w 586"/>
                <a:gd name="T9" fmla="*/ 420 h 599"/>
                <a:gd name="T10" fmla="*/ 0 w 586"/>
                <a:gd name="T11" fmla="*/ 575 h 599"/>
                <a:gd name="T12" fmla="*/ 0 w 586"/>
                <a:gd name="T13" fmla="*/ 599 h 599"/>
                <a:gd name="T14" fmla="*/ 120 w 586"/>
                <a:gd name="T15" fmla="*/ 432 h 599"/>
                <a:gd name="T16" fmla="*/ 263 w 586"/>
                <a:gd name="T17" fmla="*/ 282 h 599"/>
                <a:gd name="T18" fmla="*/ 419 w 586"/>
                <a:gd name="T19" fmla="*/ 138 h 599"/>
                <a:gd name="T20" fmla="*/ 598 w 586"/>
                <a:gd name="T21" fmla="*/ 0 h 599"/>
                <a:gd name="T22" fmla="*/ 598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 name="Freeform 27"/>
            <p:cNvSpPr>
              <a:spLocks/>
            </p:cNvSpPr>
            <p:nvPr/>
          </p:nvSpPr>
          <p:spPr bwMode="hidden">
            <a:xfrm>
              <a:off x="6" y="0"/>
              <a:ext cx="270" cy="252"/>
            </a:xfrm>
            <a:custGeom>
              <a:avLst/>
              <a:gdLst>
                <a:gd name="T0" fmla="*/ 275 w 269"/>
                <a:gd name="T1" fmla="*/ 0 h 252"/>
                <a:gd name="T2" fmla="*/ 257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5 w 269"/>
                <a:gd name="T15" fmla="*/ 0 h 252"/>
                <a:gd name="T16" fmla="*/ 275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7383"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n-GB" noProof="0" smtClean="0"/>
              <a:t>Click to edit Master title style</a:t>
            </a:r>
          </a:p>
        </p:txBody>
      </p:sp>
      <p:sp>
        <p:nvSpPr>
          <p:cNvPr id="57384"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GB" noProof="0" smtClean="0"/>
              <a:t>Click to edit Master subtitle style</a:t>
            </a:r>
          </a:p>
        </p:txBody>
      </p:sp>
      <p:sp>
        <p:nvSpPr>
          <p:cNvPr id="41" name="Rectangle 41"/>
          <p:cNvSpPr>
            <a:spLocks noGrp="1" noChangeArrowheads="1"/>
          </p:cNvSpPr>
          <p:nvPr>
            <p:ph type="dt" sz="quarter" idx="10"/>
          </p:nvPr>
        </p:nvSpPr>
        <p:spPr>
          <a:xfrm>
            <a:off x="457200" y="6243638"/>
            <a:ext cx="2133600" cy="457200"/>
          </a:xfrm>
        </p:spPr>
        <p:txBody>
          <a:bodyPr/>
          <a:lstStyle>
            <a:lvl1pPr algn="l">
              <a:defRPr kumimoji="0" sz="1000" b="0">
                <a:cs typeface="Arial" charset="0"/>
              </a:defRPr>
            </a:lvl1pPr>
          </a:lstStyle>
          <a:p>
            <a:pPr>
              <a:defRPr/>
            </a:pPr>
            <a:endParaRPr lang="en-GB"/>
          </a:p>
        </p:txBody>
      </p:sp>
      <p:sp>
        <p:nvSpPr>
          <p:cNvPr id="42" name="Rectangle 42"/>
          <p:cNvSpPr>
            <a:spLocks noGrp="1" noChangeArrowheads="1"/>
          </p:cNvSpPr>
          <p:nvPr>
            <p:ph type="ftr" sz="quarter" idx="11"/>
          </p:nvPr>
        </p:nvSpPr>
        <p:spPr bwMode="auto">
          <a:xfrm>
            <a:off x="3124200" y="62484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rgbClr val="FFFFFF"/>
                </a:solidFill>
                <a:effectLst>
                  <a:outerShdw blurRad="38100" dist="38100" dir="2700000" algn="tl">
                    <a:srgbClr val="000000"/>
                  </a:outerShdw>
                </a:effectLst>
                <a:cs typeface="+mn-cs"/>
              </a:defRPr>
            </a:lvl1pPr>
          </a:lstStyle>
          <a:p>
            <a:pPr>
              <a:defRPr/>
            </a:pPr>
            <a:endParaRPr lang="en-GB"/>
          </a:p>
        </p:txBody>
      </p:sp>
      <p:sp>
        <p:nvSpPr>
          <p:cNvPr id="43" name="Rectangle 43"/>
          <p:cNvSpPr>
            <a:spLocks noGrp="1" noChangeArrowheads="1"/>
          </p:cNvSpPr>
          <p:nvPr>
            <p:ph type="sldNum" sz="quarter" idx="12"/>
          </p:nvPr>
        </p:nvSpPr>
        <p:spPr bwMode="auto">
          <a:xfrm>
            <a:off x="6553200" y="6243638"/>
            <a:ext cx="2133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rgbClr val="FFFFFF"/>
                </a:solidFill>
                <a:effectLst>
                  <a:outerShdw blurRad="38100" dist="38100" dir="2700000" algn="tl">
                    <a:srgbClr val="000000"/>
                  </a:outerShdw>
                </a:effectLst>
                <a:cs typeface="+mn-cs"/>
              </a:defRPr>
            </a:lvl1pPr>
          </a:lstStyle>
          <a:p>
            <a:pPr>
              <a:defRPr/>
            </a:pPr>
            <a:fld id="{E0F61ED9-1C65-4966-BC4C-D9D562F00663}" type="slidenum">
              <a:rPr lang="en-GB"/>
              <a:pPr>
                <a:defRPr/>
              </a:pPr>
              <a:t>‹#›</a:t>
            </a:fld>
            <a:endParaRPr lang="en-GB"/>
          </a:p>
        </p:txBody>
      </p:sp>
    </p:spTree>
    <p:extLst>
      <p:ext uri="{BB962C8B-B14F-4D97-AF65-F5344CB8AC3E}">
        <p14:creationId xmlns:p14="http://schemas.microsoft.com/office/powerpoint/2010/main" val="75696398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b="0">
                <a:cs typeface="Arial" charset="0"/>
              </a:defRPr>
            </a:lvl1pPr>
          </a:lstStyle>
          <a:p>
            <a:pPr>
              <a:defRPr/>
            </a:pPr>
            <a:r>
              <a:rPr lang="en-US"/>
              <a:t>©2005 Unified Management Ltd</a:t>
            </a:r>
          </a:p>
          <a:p>
            <a:pPr>
              <a:defRPr/>
            </a:pPr>
            <a:r>
              <a:rPr lang="en-GB" sz="1400" b="1"/>
              <a:t>UnifiedManagement.Com</a:t>
            </a:r>
          </a:p>
        </p:txBody>
      </p:sp>
    </p:spTree>
    <p:extLst>
      <p:ext uri="{BB962C8B-B14F-4D97-AF65-F5344CB8AC3E}">
        <p14:creationId xmlns:p14="http://schemas.microsoft.com/office/powerpoint/2010/main" val="403891738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z="1000" b="0">
                <a:cs typeface="Arial" charset="0"/>
              </a:defRPr>
            </a:lvl1pPr>
          </a:lstStyle>
          <a:p>
            <a:pPr>
              <a:defRPr/>
            </a:pPr>
            <a:r>
              <a:rPr lang="en-US"/>
              <a:t>©2005 Unified Management Ltd</a:t>
            </a:r>
          </a:p>
          <a:p>
            <a:pPr>
              <a:defRPr/>
            </a:pPr>
            <a:r>
              <a:rPr lang="en-GB" sz="1400" b="1"/>
              <a:t>UnifiedManagement.Com</a:t>
            </a:r>
          </a:p>
        </p:txBody>
      </p:sp>
    </p:spTree>
    <p:extLst>
      <p:ext uri="{BB962C8B-B14F-4D97-AF65-F5344CB8AC3E}">
        <p14:creationId xmlns:p14="http://schemas.microsoft.com/office/powerpoint/2010/main" val="51184472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sz="1000" b="0">
                <a:cs typeface="Arial" charset="0"/>
              </a:defRPr>
            </a:lvl1pPr>
          </a:lstStyle>
          <a:p>
            <a:pPr>
              <a:defRPr/>
            </a:pPr>
            <a:r>
              <a:rPr lang="en-US"/>
              <a:t>©2005 Unified Management Ltd</a:t>
            </a:r>
          </a:p>
          <a:p>
            <a:pPr>
              <a:defRPr/>
            </a:pPr>
            <a:r>
              <a:rPr lang="en-GB" sz="1400" b="1"/>
              <a:t>UnifiedManagement.Com</a:t>
            </a:r>
          </a:p>
        </p:txBody>
      </p:sp>
    </p:spTree>
    <p:extLst>
      <p:ext uri="{BB962C8B-B14F-4D97-AF65-F5344CB8AC3E}">
        <p14:creationId xmlns:p14="http://schemas.microsoft.com/office/powerpoint/2010/main" val="2276873296"/>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sz="1000" b="0">
                <a:cs typeface="Arial" charset="0"/>
              </a:defRPr>
            </a:lvl1pPr>
          </a:lstStyle>
          <a:p>
            <a:pPr>
              <a:defRPr/>
            </a:pPr>
            <a:r>
              <a:rPr lang="en-US"/>
              <a:t>©2005 Unified Management Ltd</a:t>
            </a:r>
          </a:p>
          <a:p>
            <a:pPr>
              <a:defRPr/>
            </a:pPr>
            <a:r>
              <a:rPr lang="en-GB" sz="1400" b="1"/>
              <a:t>UnifiedManagement.Com</a:t>
            </a:r>
          </a:p>
        </p:txBody>
      </p:sp>
    </p:spTree>
    <p:extLst>
      <p:ext uri="{BB962C8B-B14F-4D97-AF65-F5344CB8AC3E}">
        <p14:creationId xmlns:p14="http://schemas.microsoft.com/office/powerpoint/2010/main" val="68654828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sz="1000" b="0">
                <a:cs typeface="Arial" charset="0"/>
              </a:defRPr>
            </a:lvl1pPr>
          </a:lstStyle>
          <a:p>
            <a:pPr>
              <a:defRPr/>
            </a:pPr>
            <a:r>
              <a:rPr lang="en-US"/>
              <a:t>©2005 Unified Management Ltd</a:t>
            </a:r>
          </a:p>
          <a:p>
            <a:pPr>
              <a:defRPr/>
            </a:pPr>
            <a:r>
              <a:rPr lang="en-GB" sz="1400" b="1"/>
              <a:t>UnifiedManagement.Com</a:t>
            </a:r>
          </a:p>
        </p:txBody>
      </p:sp>
    </p:spTree>
    <p:extLst>
      <p:ext uri="{BB962C8B-B14F-4D97-AF65-F5344CB8AC3E}">
        <p14:creationId xmlns:p14="http://schemas.microsoft.com/office/powerpoint/2010/main" val="408742244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000" b="0">
                <a:cs typeface="Arial" charset="0"/>
              </a:defRPr>
            </a:lvl1pPr>
          </a:lstStyle>
          <a:p>
            <a:pPr>
              <a:defRPr/>
            </a:pPr>
            <a:r>
              <a:rPr lang="en-US"/>
              <a:t>©2005 Unified Management Ltd</a:t>
            </a:r>
          </a:p>
          <a:p>
            <a:pPr>
              <a:defRPr/>
            </a:pPr>
            <a:r>
              <a:rPr lang="en-GB" sz="1400" b="1"/>
              <a:t>UnifiedManagement.Com</a:t>
            </a:r>
          </a:p>
        </p:txBody>
      </p:sp>
    </p:spTree>
    <p:extLst>
      <p:ext uri="{BB962C8B-B14F-4D97-AF65-F5344CB8AC3E}">
        <p14:creationId xmlns:p14="http://schemas.microsoft.com/office/powerpoint/2010/main" val="220681227"/>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b="0">
                <a:cs typeface="Arial" charset="0"/>
              </a:defRPr>
            </a:lvl1pPr>
          </a:lstStyle>
          <a:p>
            <a:pPr>
              <a:defRPr/>
            </a:pPr>
            <a:r>
              <a:rPr lang="en-US"/>
              <a:t>©2005 Unified Management Ltd</a:t>
            </a:r>
          </a:p>
          <a:p>
            <a:pPr>
              <a:defRPr/>
            </a:pPr>
            <a:r>
              <a:rPr lang="en-GB" sz="1400" b="1"/>
              <a:t>UnifiedManagement.Com</a:t>
            </a:r>
          </a:p>
        </p:txBody>
      </p:sp>
    </p:spTree>
    <p:extLst>
      <p:ext uri="{BB962C8B-B14F-4D97-AF65-F5344CB8AC3E}">
        <p14:creationId xmlns:p14="http://schemas.microsoft.com/office/powerpoint/2010/main" val="230403597"/>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b="0">
                <a:cs typeface="Arial" charset="0"/>
              </a:defRPr>
            </a:lvl1pPr>
          </a:lstStyle>
          <a:p>
            <a:pPr>
              <a:defRPr/>
            </a:pPr>
            <a:r>
              <a:rPr lang="en-US"/>
              <a:t>©2005 Unified Management Ltd</a:t>
            </a:r>
          </a:p>
          <a:p>
            <a:pPr>
              <a:defRPr/>
            </a:pPr>
            <a:r>
              <a:rPr lang="en-GB" sz="1400" b="1"/>
              <a:t>UnifiedManagement.Com</a:t>
            </a:r>
          </a:p>
        </p:txBody>
      </p:sp>
    </p:spTree>
    <p:extLst>
      <p:ext uri="{BB962C8B-B14F-4D97-AF65-F5344CB8AC3E}">
        <p14:creationId xmlns:p14="http://schemas.microsoft.com/office/powerpoint/2010/main" val="301110404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r>
              <a:rPr lang="en-GB"/>
              <a:t>June 2011</a:t>
            </a:r>
          </a:p>
        </p:txBody>
      </p:sp>
      <p:sp>
        <p:nvSpPr>
          <p:cNvPr id="5" name="Rectangle 41"/>
          <p:cNvSpPr>
            <a:spLocks noGrp="1" noChangeArrowheads="1"/>
          </p:cNvSpPr>
          <p:nvPr>
            <p:ph type="ftr" sz="quarter" idx="11"/>
          </p:nvPr>
        </p:nvSpPr>
        <p:spPr>
          <a:ln/>
        </p:spPr>
        <p:txBody>
          <a:bodyPr/>
          <a:lstStyle>
            <a:lvl1pPr>
              <a:defRPr/>
            </a:lvl1pPr>
          </a:lstStyle>
          <a:p>
            <a:pPr>
              <a:defRPr/>
            </a:pPr>
            <a:r>
              <a:rPr lang="en-US"/>
              <a:t>©2011 Unified Management Solutions</a:t>
            </a:r>
            <a:endParaRPr lang="en-GB"/>
          </a:p>
        </p:txBody>
      </p:sp>
      <p:sp>
        <p:nvSpPr>
          <p:cNvPr id="6" name="Rectangle 42"/>
          <p:cNvSpPr>
            <a:spLocks noGrp="1" noChangeArrowheads="1"/>
          </p:cNvSpPr>
          <p:nvPr>
            <p:ph type="sldNum" sz="quarter" idx="12"/>
          </p:nvPr>
        </p:nvSpPr>
        <p:spPr>
          <a:ln/>
        </p:spPr>
        <p:txBody>
          <a:bodyPr/>
          <a:lstStyle>
            <a:lvl1pPr>
              <a:defRPr/>
            </a:lvl1pPr>
          </a:lstStyle>
          <a:p>
            <a:pPr>
              <a:defRPr/>
            </a:pPr>
            <a:fld id="{5E5DD554-220C-4A1B-88B8-6A5574826F7A}" type="slidenum">
              <a:rPr lang="en-GB"/>
              <a:pPr>
                <a:defRPr/>
              </a:pPr>
              <a:t>‹#›</a:t>
            </a:fld>
            <a:endParaRPr lang="en-GB"/>
          </a:p>
        </p:txBody>
      </p:sp>
    </p:spTree>
    <p:extLst>
      <p:ext uri="{BB962C8B-B14F-4D97-AF65-F5344CB8AC3E}">
        <p14:creationId xmlns:p14="http://schemas.microsoft.com/office/powerpoint/2010/main" val="4051101693"/>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b="0">
                <a:cs typeface="Arial" charset="0"/>
              </a:defRPr>
            </a:lvl1pPr>
          </a:lstStyle>
          <a:p>
            <a:pPr>
              <a:defRPr/>
            </a:pPr>
            <a:r>
              <a:rPr lang="en-US"/>
              <a:t>©2005 Unified Management Ltd</a:t>
            </a:r>
          </a:p>
          <a:p>
            <a:pPr>
              <a:defRPr/>
            </a:pPr>
            <a:r>
              <a:rPr lang="en-GB" sz="1400" b="1"/>
              <a:t>UnifiedManagement.Com</a:t>
            </a:r>
          </a:p>
        </p:txBody>
      </p:sp>
    </p:spTree>
    <p:extLst>
      <p:ext uri="{BB962C8B-B14F-4D97-AF65-F5344CB8AC3E}">
        <p14:creationId xmlns:p14="http://schemas.microsoft.com/office/powerpoint/2010/main" val="3764967483"/>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b="0">
                <a:cs typeface="Arial" charset="0"/>
              </a:defRPr>
            </a:lvl1pPr>
          </a:lstStyle>
          <a:p>
            <a:pPr>
              <a:defRPr/>
            </a:pPr>
            <a:r>
              <a:rPr lang="en-US"/>
              <a:t>©2005 Unified Management Ltd</a:t>
            </a:r>
          </a:p>
          <a:p>
            <a:pPr>
              <a:defRPr/>
            </a:pPr>
            <a:r>
              <a:rPr lang="en-GB" sz="1400" b="1"/>
              <a:t>UnifiedManagement.Com</a:t>
            </a:r>
          </a:p>
        </p:txBody>
      </p:sp>
    </p:spTree>
    <p:extLst>
      <p:ext uri="{BB962C8B-B14F-4D97-AF65-F5344CB8AC3E}">
        <p14:creationId xmlns:p14="http://schemas.microsoft.com/office/powerpoint/2010/main" val="277161360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0"/>
          <p:cNvSpPr>
            <a:spLocks noGrp="1" noChangeArrowheads="1"/>
          </p:cNvSpPr>
          <p:nvPr>
            <p:ph type="dt" sz="half" idx="10"/>
          </p:nvPr>
        </p:nvSpPr>
        <p:spPr>
          <a:ln/>
        </p:spPr>
        <p:txBody>
          <a:bodyPr/>
          <a:lstStyle>
            <a:lvl1pPr>
              <a:defRPr/>
            </a:lvl1pPr>
          </a:lstStyle>
          <a:p>
            <a:pPr>
              <a:defRPr/>
            </a:pPr>
            <a:r>
              <a:rPr lang="en-GB"/>
              <a:t>June 2011</a:t>
            </a:r>
          </a:p>
        </p:txBody>
      </p:sp>
      <p:sp>
        <p:nvSpPr>
          <p:cNvPr id="6" name="Rectangle 41"/>
          <p:cNvSpPr>
            <a:spLocks noGrp="1" noChangeArrowheads="1"/>
          </p:cNvSpPr>
          <p:nvPr>
            <p:ph type="ftr" sz="quarter" idx="11"/>
          </p:nvPr>
        </p:nvSpPr>
        <p:spPr>
          <a:ln/>
        </p:spPr>
        <p:txBody>
          <a:bodyPr/>
          <a:lstStyle>
            <a:lvl1pPr>
              <a:defRPr/>
            </a:lvl1pPr>
          </a:lstStyle>
          <a:p>
            <a:pPr>
              <a:defRPr/>
            </a:pPr>
            <a:r>
              <a:rPr lang="en-US"/>
              <a:t>©2011 Unified Management Solutions</a:t>
            </a:r>
            <a:endParaRPr lang="en-GB"/>
          </a:p>
        </p:txBody>
      </p:sp>
      <p:sp>
        <p:nvSpPr>
          <p:cNvPr id="7" name="Rectangle 42"/>
          <p:cNvSpPr>
            <a:spLocks noGrp="1" noChangeArrowheads="1"/>
          </p:cNvSpPr>
          <p:nvPr>
            <p:ph type="sldNum" sz="quarter" idx="12"/>
          </p:nvPr>
        </p:nvSpPr>
        <p:spPr>
          <a:ln/>
        </p:spPr>
        <p:txBody>
          <a:bodyPr/>
          <a:lstStyle>
            <a:lvl1pPr>
              <a:defRPr/>
            </a:lvl1pPr>
          </a:lstStyle>
          <a:p>
            <a:pPr>
              <a:defRPr/>
            </a:pPr>
            <a:fld id="{57AB2303-5A2C-4034-A89A-20FB0150C967}" type="slidenum">
              <a:rPr lang="en-GB"/>
              <a:pPr>
                <a:defRPr/>
              </a:pPr>
              <a:t>‹#›</a:t>
            </a:fld>
            <a:endParaRPr lang="en-GB"/>
          </a:p>
        </p:txBody>
      </p:sp>
    </p:spTree>
    <p:extLst>
      <p:ext uri="{BB962C8B-B14F-4D97-AF65-F5344CB8AC3E}">
        <p14:creationId xmlns:p14="http://schemas.microsoft.com/office/powerpoint/2010/main" val="221383975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0"/>
          <p:cNvSpPr>
            <a:spLocks noGrp="1" noChangeArrowheads="1"/>
          </p:cNvSpPr>
          <p:nvPr>
            <p:ph type="dt" sz="half" idx="10"/>
          </p:nvPr>
        </p:nvSpPr>
        <p:spPr>
          <a:ln/>
        </p:spPr>
        <p:txBody>
          <a:bodyPr/>
          <a:lstStyle>
            <a:lvl1pPr>
              <a:defRPr/>
            </a:lvl1pPr>
          </a:lstStyle>
          <a:p>
            <a:pPr>
              <a:defRPr/>
            </a:pPr>
            <a:r>
              <a:rPr lang="en-GB"/>
              <a:t>June 2011</a:t>
            </a:r>
          </a:p>
        </p:txBody>
      </p:sp>
      <p:sp>
        <p:nvSpPr>
          <p:cNvPr id="8" name="Rectangle 41"/>
          <p:cNvSpPr>
            <a:spLocks noGrp="1" noChangeArrowheads="1"/>
          </p:cNvSpPr>
          <p:nvPr>
            <p:ph type="ftr" sz="quarter" idx="11"/>
          </p:nvPr>
        </p:nvSpPr>
        <p:spPr>
          <a:ln/>
        </p:spPr>
        <p:txBody>
          <a:bodyPr/>
          <a:lstStyle>
            <a:lvl1pPr>
              <a:defRPr/>
            </a:lvl1pPr>
          </a:lstStyle>
          <a:p>
            <a:pPr>
              <a:defRPr/>
            </a:pPr>
            <a:r>
              <a:rPr lang="en-US"/>
              <a:t>©2011 Unified Management Solutions</a:t>
            </a:r>
            <a:endParaRPr lang="en-GB"/>
          </a:p>
        </p:txBody>
      </p:sp>
      <p:sp>
        <p:nvSpPr>
          <p:cNvPr id="9" name="Rectangle 42"/>
          <p:cNvSpPr>
            <a:spLocks noGrp="1" noChangeArrowheads="1"/>
          </p:cNvSpPr>
          <p:nvPr>
            <p:ph type="sldNum" sz="quarter" idx="12"/>
          </p:nvPr>
        </p:nvSpPr>
        <p:spPr>
          <a:ln/>
        </p:spPr>
        <p:txBody>
          <a:bodyPr/>
          <a:lstStyle>
            <a:lvl1pPr>
              <a:defRPr/>
            </a:lvl1pPr>
          </a:lstStyle>
          <a:p>
            <a:pPr>
              <a:defRPr/>
            </a:pPr>
            <a:fld id="{6E9D12B7-51F6-45E0-8EAA-96E8F23E33B9}" type="slidenum">
              <a:rPr lang="en-GB"/>
              <a:pPr>
                <a:defRPr/>
              </a:pPr>
              <a:t>‹#›</a:t>
            </a:fld>
            <a:endParaRPr lang="en-GB"/>
          </a:p>
        </p:txBody>
      </p:sp>
    </p:spTree>
    <p:extLst>
      <p:ext uri="{BB962C8B-B14F-4D97-AF65-F5344CB8AC3E}">
        <p14:creationId xmlns:p14="http://schemas.microsoft.com/office/powerpoint/2010/main" val="427582113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0"/>
          <p:cNvSpPr>
            <a:spLocks noGrp="1" noChangeArrowheads="1"/>
          </p:cNvSpPr>
          <p:nvPr>
            <p:ph type="dt" sz="half" idx="10"/>
          </p:nvPr>
        </p:nvSpPr>
        <p:spPr>
          <a:ln/>
        </p:spPr>
        <p:txBody>
          <a:bodyPr/>
          <a:lstStyle>
            <a:lvl1pPr>
              <a:defRPr/>
            </a:lvl1pPr>
          </a:lstStyle>
          <a:p>
            <a:pPr>
              <a:defRPr/>
            </a:pPr>
            <a:r>
              <a:rPr lang="en-GB"/>
              <a:t>June 2011</a:t>
            </a:r>
          </a:p>
        </p:txBody>
      </p:sp>
      <p:sp>
        <p:nvSpPr>
          <p:cNvPr id="4" name="Rectangle 41"/>
          <p:cNvSpPr>
            <a:spLocks noGrp="1" noChangeArrowheads="1"/>
          </p:cNvSpPr>
          <p:nvPr>
            <p:ph type="ftr" sz="quarter" idx="11"/>
          </p:nvPr>
        </p:nvSpPr>
        <p:spPr>
          <a:ln/>
        </p:spPr>
        <p:txBody>
          <a:bodyPr/>
          <a:lstStyle>
            <a:lvl1pPr>
              <a:defRPr/>
            </a:lvl1pPr>
          </a:lstStyle>
          <a:p>
            <a:pPr>
              <a:defRPr/>
            </a:pPr>
            <a:r>
              <a:rPr lang="en-US"/>
              <a:t>©2011 Unified Management Solutions</a:t>
            </a:r>
            <a:endParaRPr lang="en-GB"/>
          </a:p>
        </p:txBody>
      </p:sp>
      <p:sp>
        <p:nvSpPr>
          <p:cNvPr id="5" name="Rectangle 42"/>
          <p:cNvSpPr>
            <a:spLocks noGrp="1" noChangeArrowheads="1"/>
          </p:cNvSpPr>
          <p:nvPr>
            <p:ph type="sldNum" sz="quarter" idx="12"/>
          </p:nvPr>
        </p:nvSpPr>
        <p:spPr>
          <a:ln/>
        </p:spPr>
        <p:txBody>
          <a:bodyPr/>
          <a:lstStyle>
            <a:lvl1pPr>
              <a:defRPr/>
            </a:lvl1pPr>
          </a:lstStyle>
          <a:p>
            <a:pPr>
              <a:defRPr/>
            </a:pPr>
            <a:fld id="{7E807690-B336-4963-A36F-17FDF80BF68C}" type="slidenum">
              <a:rPr lang="en-GB"/>
              <a:pPr>
                <a:defRPr/>
              </a:pPr>
              <a:t>‹#›</a:t>
            </a:fld>
            <a:endParaRPr lang="en-GB"/>
          </a:p>
        </p:txBody>
      </p:sp>
    </p:spTree>
    <p:extLst>
      <p:ext uri="{BB962C8B-B14F-4D97-AF65-F5344CB8AC3E}">
        <p14:creationId xmlns:p14="http://schemas.microsoft.com/office/powerpoint/2010/main" val="298012161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r>
              <a:rPr lang="en-GB"/>
              <a:t>June 2011</a:t>
            </a:r>
          </a:p>
        </p:txBody>
      </p:sp>
      <p:sp>
        <p:nvSpPr>
          <p:cNvPr id="3" name="Rectangle 41"/>
          <p:cNvSpPr>
            <a:spLocks noGrp="1" noChangeArrowheads="1"/>
          </p:cNvSpPr>
          <p:nvPr>
            <p:ph type="ftr" sz="quarter" idx="11"/>
          </p:nvPr>
        </p:nvSpPr>
        <p:spPr>
          <a:ln/>
        </p:spPr>
        <p:txBody>
          <a:bodyPr/>
          <a:lstStyle>
            <a:lvl1pPr>
              <a:defRPr/>
            </a:lvl1pPr>
          </a:lstStyle>
          <a:p>
            <a:pPr>
              <a:defRPr/>
            </a:pPr>
            <a:r>
              <a:rPr lang="en-US"/>
              <a:t>©2011 Unified Management Solutions</a:t>
            </a:r>
            <a:endParaRPr lang="en-GB"/>
          </a:p>
        </p:txBody>
      </p:sp>
      <p:sp>
        <p:nvSpPr>
          <p:cNvPr id="4" name="Rectangle 42"/>
          <p:cNvSpPr>
            <a:spLocks noGrp="1" noChangeArrowheads="1"/>
          </p:cNvSpPr>
          <p:nvPr>
            <p:ph type="sldNum" sz="quarter" idx="12"/>
          </p:nvPr>
        </p:nvSpPr>
        <p:spPr>
          <a:ln/>
        </p:spPr>
        <p:txBody>
          <a:bodyPr/>
          <a:lstStyle>
            <a:lvl1pPr>
              <a:defRPr/>
            </a:lvl1pPr>
          </a:lstStyle>
          <a:p>
            <a:pPr>
              <a:defRPr/>
            </a:pPr>
            <a:fld id="{1CEE4141-7B69-421B-8462-3EB91DDD054B}" type="slidenum">
              <a:rPr lang="en-GB"/>
              <a:pPr>
                <a:defRPr/>
              </a:pPr>
              <a:t>‹#›</a:t>
            </a:fld>
            <a:endParaRPr lang="en-GB"/>
          </a:p>
        </p:txBody>
      </p:sp>
    </p:spTree>
    <p:extLst>
      <p:ext uri="{BB962C8B-B14F-4D97-AF65-F5344CB8AC3E}">
        <p14:creationId xmlns:p14="http://schemas.microsoft.com/office/powerpoint/2010/main" val="190130153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2"/>
          <p:cNvGrpSpPr>
            <a:grpSpLocks/>
          </p:cNvGrpSpPr>
          <p:nvPr/>
        </p:nvGrpSpPr>
        <p:grpSpPr bwMode="auto">
          <a:xfrm>
            <a:off x="1588" y="0"/>
            <a:ext cx="9148762" cy="6851650"/>
            <a:chOff x="1" y="0"/>
            <a:chExt cx="5763" cy="4316"/>
          </a:xfrm>
        </p:grpSpPr>
        <p:sp>
          <p:nvSpPr>
            <p:cNvPr id="6"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7"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8"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grpSp>
          <p:nvGrpSpPr>
            <p:cNvPr id="9" name="Group 6"/>
            <p:cNvGrpSpPr>
              <a:grpSpLocks/>
            </p:cNvGrpSpPr>
            <p:nvPr/>
          </p:nvGrpSpPr>
          <p:grpSpPr bwMode="auto">
            <a:xfrm>
              <a:off x="288" y="0"/>
              <a:ext cx="5098" cy="4316"/>
              <a:chOff x="288" y="0"/>
              <a:chExt cx="5098" cy="4316"/>
            </a:xfrm>
          </p:grpSpPr>
          <p:sp>
            <p:nvSpPr>
              <p:cNvPr id="29"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30"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31"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32"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33"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34"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35"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36"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37"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38"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39"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40"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41"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grpSp>
        <p:sp>
          <p:nvSpPr>
            <p:cNvPr id="10"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11"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12"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13" name="Freeform 23"/>
            <p:cNvSpPr>
              <a:spLocks/>
            </p:cNvSpPr>
            <p:nvPr/>
          </p:nvSpPr>
          <p:spPr bwMode="hidden">
            <a:xfrm>
              <a:off x="5041" y="0"/>
              <a:ext cx="719" cy="845"/>
            </a:xfrm>
            <a:custGeom>
              <a:avLst/>
              <a:gdLst>
                <a:gd name="T0" fmla="*/ 751 w 717"/>
                <a:gd name="T1" fmla="*/ 845 h 845"/>
                <a:gd name="T2" fmla="*/ 751 w 717"/>
                <a:gd name="T3" fmla="*/ 821 h 845"/>
                <a:gd name="T4" fmla="*/ 608 w 717"/>
                <a:gd name="T5" fmla="*/ 605 h 845"/>
                <a:gd name="T6" fmla="*/ 423 w 717"/>
                <a:gd name="T7" fmla="*/ 396 h 845"/>
                <a:gd name="T8" fmla="*/ 238 w 717"/>
                <a:gd name="T9" fmla="*/ 192 h 845"/>
                <a:gd name="T10" fmla="*/ 17 w 717"/>
                <a:gd name="T11" fmla="*/ 0 h 845"/>
                <a:gd name="T12" fmla="*/ 0 w 717"/>
                <a:gd name="T13" fmla="*/ 0 h 845"/>
                <a:gd name="T14" fmla="*/ 226 w 717"/>
                <a:gd name="T15" fmla="*/ 198 h 845"/>
                <a:gd name="T16" fmla="*/ 417 w 717"/>
                <a:gd name="T17" fmla="*/ 408 h 845"/>
                <a:gd name="T18" fmla="*/ 602 w 717"/>
                <a:gd name="T19" fmla="*/ 623 h 845"/>
                <a:gd name="T20" fmla="*/ 751 w 717"/>
                <a:gd name="T21" fmla="*/ 845 h 845"/>
                <a:gd name="T22" fmla="*/ 751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 name="Freeform 24"/>
            <p:cNvSpPr>
              <a:spLocks/>
            </p:cNvSpPr>
            <p:nvPr/>
          </p:nvSpPr>
          <p:spPr bwMode="hidden">
            <a:xfrm>
              <a:off x="5352" y="0"/>
              <a:ext cx="408" cy="414"/>
            </a:xfrm>
            <a:custGeom>
              <a:avLst/>
              <a:gdLst>
                <a:gd name="T0" fmla="*/ 424 w 407"/>
                <a:gd name="T1" fmla="*/ 414 h 414"/>
                <a:gd name="T2" fmla="*/ 424 w 407"/>
                <a:gd name="T3" fmla="*/ 396 h 414"/>
                <a:gd name="T4" fmla="*/ 239 w 407"/>
                <a:gd name="T5" fmla="*/ 192 h 414"/>
                <a:gd name="T6" fmla="*/ 12 w 407"/>
                <a:gd name="T7" fmla="*/ 0 h 414"/>
                <a:gd name="T8" fmla="*/ 0 w 407"/>
                <a:gd name="T9" fmla="*/ 0 h 414"/>
                <a:gd name="T10" fmla="*/ 108 w 407"/>
                <a:gd name="T11" fmla="*/ 102 h 414"/>
                <a:gd name="T12" fmla="*/ 233 w 407"/>
                <a:gd name="T13" fmla="*/ 204 h 414"/>
                <a:gd name="T14" fmla="*/ 424 w 407"/>
                <a:gd name="T15" fmla="*/ 414 h 414"/>
                <a:gd name="T16" fmla="*/ 424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16" name="Freeform 26"/>
            <p:cNvSpPr>
              <a:spLocks/>
            </p:cNvSpPr>
            <p:nvPr/>
          </p:nvSpPr>
          <p:spPr bwMode="hidden">
            <a:xfrm>
              <a:off x="6" y="0"/>
              <a:ext cx="588" cy="599"/>
            </a:xfrm>
            <a:custGeom>
              <a:avLst/>
              <a:gdLst>
                <a:gd name="T0" fmla="*/ 620 w 586"/>
                <a:gd name="T1" fmla="*/ 0 h 599"/>
                <a:gd name="T2" fmla="*/ 602 w 586"/>
                <a:gd name="T3" fmla="*/ 0 h 599"/>
                <a:gd name="T4" fmla="*/ 424 w 586"/>
                <a:gd name="T5" fmla="*/ 132 h 599"/>
                <a:gd name="T6" fmla="*/ 274 w 586"/>
                <a:gd name="T7" fmla="*/ 270 h 599"/>
                <a:gd name="T8" fmla="*/ 120 w 586"/>
                <a:gd name="T9" fmla="*/ 420 h 599"/>
                <a:gd name="T10" fmla="*/ 0 w 586"/>
                <a:gd name="T11" fmla="*/ 575 h 599"/>
                <a:gd name="T12" fmla="*/ 0 w 586"/>
                <a:gd name="T13" fmla="*/ 599 h 599"/>
                <a:gd name="T14" fmla="*/ 120 w 586"/>
                <a:gd name="T15" fmla="*/ 432 h 599"/>
                <a:gd name="T16" fmla="*/ 274 w 586"/>
                <a:gd name="T17" fmla="*/ 282 h 599"/>
                <a:gd name="T18" fmla="*/ 430 w 586"/>
                <a:gd name="T19" fmla="*/ 138 h 599"/>
                <a:gd name="T20" fmla="*/ 620 w 586"/>
                <a:gd name="T21" fmla="*/ 0 h 599"/>
                <a:gd name="T22" fmla="*/ 620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 name="Freeform 27"/>
            <p:cNvSpPr>
              <a:spLocks/>
            </p:cNvSpPr>
            <p:nvPr/>
          </p:nvSpPr>
          <p:spPr bwMode="hidden">
            <a:xfrm>
              <a:off x="6" y="0"/>
              <a:ext cx="270" cy="252"/>
            </a:xfrm>
            <a:custGeom>
              <a:avLst/>
              <a:gdLst>
                <a:gd name="T0" fmla="*/ 286 w 269"/>
                <a:gd name="T1" fmla="*/ 0 h 252"/>
                <a:gd name="T2" fmla="*/ 268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86 w 269"/>
                <a:gd name="T15" fmla="*/ 0 h 252"/>
                <a:gd name="T16" fmla="*/ 286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1" name="Group 31"/>
            <p:cNvGrpSpPr>
              <a:grpSpLocks/>
            </p:cNvGrpSpPr>
            <p:nvPr/>
          </p:nvGrpSpPr>
          <p:grpSpPr bwMode="auto">
            <a:xfrm>
              <a:off x="1" y="392"/>
              <a:ext cx="5758" cy="1571"/>
              <a:chOff x="1" y="392"/>
              <a:chExt cx="5758" cy="1571"/>
            </a:xfrm>
          </p:grpSpPr>
          <p:sp>
            <p:nvSpPr>
              <p:cNvPr id="24"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2"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 name="Group 44"/>
          <p:cNvGrpSpPr>
            <a:grpSpLocks/>
          </p:cNvGrpSpPr>
          <p:nvPr userDrawn="1"/>
        </p:nvGrpSpPr>
        <p:grpSpPr bwMode="auto">
          <a:xfrm>
            <a:off x="363538" y="404813"/>
            <a:ext cx="823912" cy="823912"/>
            <a:chOff x="2928" y="1296"/>
            <a:chExt cx="1968" cy="1968"/>
          </a:xfrm>
        </p:grpSpPr>
        <p:sp>
          <p:nvSpPr>
            <p:cNvPr id="43" name="WordArt 45"/>
            <p:cNvSpPr>
              <a:spLocks noChangeArrowheads="1" noChangeShapeType="1" noTextEdit="1"/>
            </p:cNvSpPr>
            <p:nvPr/>
          </p:nvSpPr>
          <p:spPr bwMode="auto">
            <a:xfrm>
              <a:off x="2928" y="1296"/>
              <a:ext cx="1968" cy="1968"/>
            </a:xfrm>
            <a:prstGeom prst="rect">
              <a:avLst/>
            </a:prstGeom>
          </p:spPr>
          <p:txBody>
            <a:bodyPr wrap="none" fromWordArt="1">
              <a:prstTxWarp prst="textPlain">
                <a:avLst>
                  <a:gd name="adj" fmla="val 50000"/>
                </a:avLst>
              </a:prstTxWarp>
            </a:bodyPr>
            <a:lstStyle/>
            <a:p>
              <a:pPr algn="ctr"/>
              <a:r>
                <a:rPr lang="en-GB" sz="3600" kern="10">
                  <a:ln w="6350">
                    <a:solidFill>
                      <a:srgbClr val="000000"/>
                    </a:solidFill>
                    <a:round/>
                    <a:headEnd/>
                    <a:tailEnd/>
                  </a:ln>
                  <a:solidFill>
                    <a:srgbClr val="FFCC00"/>
                  </a:solidFill>
                  <a:latin typeface="BankGothic Md BT"/>
                </a:rPr>
                <a:t>U</a:t>
              </a:r>
            </a:p>
          </p:txBody>
        </p:sp>
        <p:sp>
          <p:nvSpPr>
            <p:cNvPr id="44" name="WordArt 46"/>
            <p:cNvSpPr>
              <a:spLocks noChangeArrowheads="1" noChangeShapeType="1" noTextEdit="1"/>
            </p:cNvSpPr>
            <p:nvPr/>
          </p:nvSpPr>
          <p:spPr bwMode="auto">
            <a:xfrm>
              <a:off x="3438" y="1296"/>
              <a:ext cx="967" cy="706"/>
            </a:xfrm>
            <a:prstGeom prst="rect">
              <a:avLst/>
            </a:prstGeom>
          </p:spPr>
          <p:txBody>
            <a:bodyPr wrap="none" fromWordArt="1">
              <a:prstTxWarp prst="textPlain">
                <a:avLst>
                  <a:gd name="adj" fmla="val 50000"/>
                </a:avLst>
              </a:prstTxWarp>
            </a:bodyPr>
            <a:lstStyle/>
            <a:p>
              <a:pPr algn="ctr"/>
              <a:r>
                <a:rPr lang="en-GB" sz="3600" kern="10">
                  <a:ln w="6350">
                    <a:solidFill>
                      <a:srgbClr val="000000"/>
                    </a:solidFill>
                    <a:round/>
                    <a:headEnd/>
                    <a:tailEnd/>
                  </a:ln>
                  <a:solidFill>
                    <a:srgbClr val="FFCC00"/>
                  </a:solidFill>
                  <a:latin typeface="Impact"/>
                </a:rPr>
                <a:t>m</a:t>
              </a:r>
            </a:p>
          </p:txBody>
        </p:sp>
        <p:sp>
          <p:nvSpPr>
            <p:cNvPr id="45" name="WordArt 47"/>
            <p:cNvSpPr>
              <a:spLocks noChangeArrowheads="1" noChangeShapeType="1" noTextEdit="1"/>
            </p:cNvSpPr>
            <p:nvPr/>
          </p:nvSpPr>
          <p:spPr bwMode="auto">
            <a:xfrm>
              <a:off x="3449" y="2103"/>
              <a:ext cx="967" cy="707"/>
            </a:xfrm>
            <a:prstGeom prst="rect">
              <a:avLst/>
            </a:prstGeom>
          </p:spPr>
          <p:txBody>
            <a:bodyPr wrap="none" fromWordArt="1">
              <a:prstTxWarp prst="textPlain">
                <a:avLst>
                  <a:gd name="adj" fmla="val 50000"/>
                </a:avLst>
              </a:prstTxWarp>
            </a:bodyPr>
            <a:lstStyle/>
            <a:p>
              <a:pPr algn="ctr"/>
              <a:r>
                <a:rPr lang="en-GB" sz="3600" kern="10">
                  <a:ln w="6350">
                    <a:solidFill>
                      <a:srgbClr val="000000"/>
                    </a:solidFill>
                    <a:round/>
                    <a:headEnd/>
                    <a:tailEnd/>
                  </a:ln>
                  <a:solidFill>
                    <a:srgbClr val="FFCC00"/>
                  </a:solidFill>
                  <a:latin typeface="Impact"/>
                </a:rPr>
                <a:t>s</a:t>
              </a:r>
            </a:p>
          </p:txBody>
        </p:sp>
      </p:grpSp>
      <p:sp>
        <p:nvSpPr>
          <p:cNvPr id="46" name="Rectangle 48">
            <a:hlinkClick r:id="rId2" action="ppaction://hlinkpres?slideindex=1&amp;slidetitle=Start" tooltip="Hyper-organiser"/>
          </p:cNvPr>
          <p:cNvSpPr>
            <a:spLocks noChangeArrowheads="1"/>
          </p:cNvSpPr>
          <p:nvPr userDrawn="1"/>
        </p:nvSpPr>
        <p:spPr bwMode="auto">
          <a:xfrm>
            <a:off x="-36513" y="-6350"/>
            <a:ext cx="2232026" cy="2211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 name="Rectangle 50">
            <a:hlinkClick r:id="rId3" action="ppaction://hlinksldjump" tooltip="Summary"/>
          </p:cNvPr>
          <p:cNvSpPr>
            <a:spLocks noChangeArrowheads="1"/>
          </p:cNvSpPr>
          <p:nvPr userDrawn="1"/>
        </p:nvSpPr>
        <p:spPr bwMode="auto">
          <a:xfrm>
            <a:off x="7451725" y="0"/>
            <a:ext cx="1692275" cy="155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r>
              <a:rPr lang="en-GB"/>
              <a:t>November 2007</a:t>
            </a:r>
          </a:p>
        </p:txBody>
      </p:sp>
      <p:sp>
        <p:nvSpPr>
          <p:cNvPr id="49" name="Footer Placeholder 5"/>
          <p:cNvSpPr>
            <a:spLocks noGrp="1"/>
          </p:cNvSpPr>
          <p:nvPr>
            <p:ph type="ftr" sz="quarter" idx="11"/>
          </p:nvPr>
        </p:nvSpPr>
        <p:spPr/>
        <p:txBody>
          <a:bodyPr/>
          <a:lstStyle>
            <a:lvl1pPr>
              <a:defRPr/>
            </a:lvl1pPr>
          </a:lstStyle>
          <a:p>
            <a:pPr>
              <a:defRPr/>
            </a:pPr>
            <a:r>
              <a:rPr lang="en-US"/>
              <a:t>©2007 Unified Management Solutions</a:t>
            </a:r>
            <a:endParaRPr lang="en-GB"/>
          </a:p>
        </p:txBody>
      </p:sp>
      <p:sp>
        <p:nvSpPr>
          <p:cNvPr id="50" name="Slide Number Placeholder 6"/>
          <p:cNvSpPr>
            <a:spLocks noGrp="1"/>
          </p:cNvSpPr>
          <p:nvPr>
            <p:ph type="sldNum" sz="quarter" idx="12"/>
          </p:nvPr>
        </p:nvSpPr>
        <p:spPr/>
        <p:txBody>
          <a:bodyPr/>
          <a:lstStyle>
            <a:lvl1pPr>
              <a:defRPr/>
            </a:lvl1pPr>
          </a:lstStyle>
          <a:p>
            <a:pPr>
              <a:defRPr/>
            </a:pPr>
            <a:fld id="{D5396A9D-2192-45C1-9F17-5DC45406452B}" type="slidenum">
              <a:rPr lang="en-GB"/>
              <a:pPr>
                <a:defRPr/>
              </a:pPr>
              <a:t>‹#›</a:t>
            </a:fld>
            <a:endParaRPr lang="en-GB"/>
          </a:p>
        </p:txBody>
      </p:sp>
    </p:spTree>
    <p:extLst>
      <p:ext uri="{BB962C8B-B14F-4D97-AF65-F5344CB8AC3E}">
        <p14:creationId xmlns:p14="http://schemas.microsoft.com/office/powerpoint/2010/main" val="426333233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r>
              <a:rPr lang="en-GB"/>
              <a:t>June 2011</a:t>
            </a:r>
          </a:p>
        </p:txBody>
      </p:sp>
      <p:sp>
        <p:nvSpPr>
          <p:cNvPr id="6" name="Rectangle 41"/>
          <p:cNvSpPr>
            <a:spLocks noGrp="1" noChangeArrowheads="1"/>
          </p:cNvSpPr>
          <p:nvPr>
            <p:ph type="ftr" sz="quarter" idx="11"/>
          </p:nvPr>
        </p:nvSpPr>
        <p:spPr>
          <a:ln/>
        </p:spPr>
        <p:txBody>
          <a:bodyPr/>
          <a:lstStyle>
            <a:lvl1pPr>
              <a:defRPr/>
            </a:lvl1pPr>
          </a:lstStyle>
          <a:p>
            <a:pPr>
              <a:defRPr/>
            </a:pPr>
            <a:r>
              <a:rPr lang="en-US"/>
              <a:t>©2011 Unified Management Solutions</a:t>
            </a:r>
            <a:endParaRPr lang="en-GB"/>
          </a:p>
        </p:txBody>
      </p:sp>
      <p:sp>
        <p:nvSpPr>
          <p:cNvPr id="7" name="Rectangle 42"/>
          <p:cNvSpPr>
            <a:spLocks noGrp="1" noChangeArrowheads="1"/>
          </p:cNvSpPr>
          <p:nvPr>
            <p:ph type="sldNum" sz="quarter" idx="12"/>
          </p:nvPr>
        </p:nvSpPr>
        <p:spPr>
          <a:ln/>
        </p:spPr>
        <p:txBody>
          <a:bodyPr/>
          <a:lstStyle>
            <a:lvl1pPr>
              <a:defRPr/>
            </a:lvl1pPr>
          </a:lstStyle>
          <a:p>
            <a:pPr>
              <a:defRPr/>
            </a:pPr>
            <a:fld id="{0244B3AC-3B2A-4D10-B36B-556194A8A9CA}" type="slidenum">
              <a:rPr lang="en-GB"/>
              <a:pPr>
                <a:defRPr/>
              </a:pPr>
              <a:t>‹#›</a:t>
            </a:fld>
            <a:endParaRPr lang="en-GB"/>
          </a:p>
        </p:txBody>
      </p:sp>
    </p:spTree>
    <p:extLst>
      <p:ext uri="{BB962C8B-B14F-4D97-AF65-F5344CB8AC3E}">
        <p14:creationId xmlns:p14="http://schemas.microsoft.com/office/powerpoint/2010/main" val="331208371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0"/>
          <p:cNvSpPr>
            <a:spLocks noGrp="1" noChangeArrowheads="1"/>
          </p:cNvSpPr>
          <p:nvPr>
            <p:ph type="dt" sz="half" idx="10"/>
          </p:nvPr>
        </p:nvSpPr>
        <p:spPr>
          <a:ln/>
        </p:spPr>
        <p:txBody>
          <a:bodyPr/>
          <a:lstStyle>
            <a:lvl1pPr>
              <a:defRPr/>
            </a:lvl1pPr>
          </a:lstStyle>
          <a:p>
            <a:pPr>
              <a:defRPr/>
            </a:pPr>
            <a:r>
              <a:rPr lang="en-GB"/>
              <a:t>June 2011</a:t>
            </a:r>
          </a:p>
        </p:txBody>
      </p:sp>
      <p:sp>
        <p:nvSpPr>
          <p:cNvPr id="5" name="Rectangle 41"/>
          <p:cNvSpPr>
            <a:spLocks noGrp="1" noChangeArrowheads="1"/>
          </p:cNvSpPr>
          <p:nvPr>
            <p:ph type="ftr" sz="quarter" idx="11"/>
          </p:nvPr>
        </p:nvSpPr>
        <p:spPr>
          <a:ln/>
        </p:spPr>
        <p:txBody>
          <a:bodyPr/>
          <a:lstStyle>
            <a:lvl1pPr>
              <a:defRPr/>
            </a:lvl1pPr>
          </a:lstStyle>
          <a:p>
            <a:pPr>
              <a:defRPr/>
            </a:pPr>
            <a:r>
              <a:rPr lang="en-US"/>
              <a:t>©2011 Unified Management Solutions</a:t>
            </a:r>
            <a:endParaRPr lang="en-GB"/>
          </a:p>
        </p:txBody>
      </p:sp>
      <p:sp>
        <p:nvSpPr>
          <p:cNvPr id="6" name="Rectangle 42"/>
          <p:cNvSpPr>
            <a:spLocks noGrp="1" noChangeArrowheads="1"/>
          </p:cNvSpPr>
          <p:nvPr>
            <p:ph type="sldNum" sz="quarter" idx="12"/>
          </p:nvPr>
        </p:nvSpPr>
        <p:spPr>
          <a:ln/>
        </p:spPr>
        <p:txBody>
          <a:bodyPr/>
          <a:lstStyle>
            <a:lvl1pPr>
              <a:defRPr/>
            </a:lvl1pPr>
          </a:lstStyle>
          <a:p>
            <a:pPr>
              <a:defRPr/>
            </a:pPr>
            <a:fld id="{0FDFEB5E-07BE-4EDD-B635-4D843C487D83}" type="slidenum">
              <a:rPr lang="en-GB"/>
              <a:pPr>
                <a:defRPr/>
              </a:pPr>
              <a:t>‹#›</a:t>
            </a:fld>
            <a:endParaRPr lang="en-GB"/>
          </a:p>
        </p:txBody>
      </p:sp>
    </p:spTree>
    <p:extLst>
      <p:ext uri="{BB962C8B-B14F-4D97-AF65-F5344CB8AC3E}">
        <p14:creationId xmlns:p14="http://schemas.microsoft.com/office/powerpoint/2010/main" val="76474779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 Target="../slides/slide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000%20Hyper-organiser.ppt#-1,1,Start"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7938" y="-26988"/>
            <a:ext cx="9148763" cy="6884988"/>
            <a:chOff x="1" y="0"/>
            <a:chExt cx="5763" cy="4316"/>
          </a:xfrm>
        </p:grpSpPr>
        <p:sp>
          <p:nvSpPr>
            <p:cNvPr id="56323"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24"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25"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grpSp>
          <p:nvGrpSpPr>
            <p:cNvPr id="1041" name="Group 6"/>
            <p:cNvGrpSpPr>
              <a:grpSpLocks/>
            </p:cNvGrpSpPr>
            <p:nvPr/>
          </p:nvGrpSpPr>
          <p:grpSpPr bwMode="auto">
            <a:xfrm>
              <a:off x="288" y="0"/>
              <a:ext cx="5098" cy="4316"/>
              <a:chOff x="288" y="0"/>
              <a:chExt cx="5098" cy="4316"/>
            </a:xfrm>
          </p:grpSpPr>
          <p:sp>
            <p:nvSpPr>
              <p:cNvPr id="56327"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28"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29"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30"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31"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32"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33"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34"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35"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36"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37"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38"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39"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grpSp>
        <p:sp>
          <p:nvSpPr>
            <p:cNvPr id="56340"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41"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56342"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1045" name="Freeform 23"/>
            <p:cNvSpPr>
              <a:spLocks/>
            </p:cNvSpPr>
            <p:nvPr/>
          </p:nvSpPr>
          <p:spPr bwMode="hidden">
            <a:xfrm>
              <a:off x="5041" y="0"/>
              <a:ext cx="719" cy="845"/>
            </a:xfrm>
            <a:custGeom>
              <a:avLst/>
              <a:gdLst>
                <a:gd name="T0" fmla="*/ 751 w 717"/>
                <a:gd name="T1" fmla="*/ 845 h 845"/>
                <a:gd name="T2" fmla="*/ 751 w 717"/>
                <a:gd name="T3" fmla="*/ 821 h 845"/>
                <a:gd name="T4" fmla="*/ 608 w 717"/>
                <a:gd name="T5" fmla="*/ 605 h 845"/>
                <a:gd name="T6" fmla="*/ 423 w 717"/>
                <a:gd name="T7" fmla="*/ 396 h 845"/>
                <a:gd name="T8" fmla="*/ 238 w 717"/>
                <a:gd name="T9" fmla="*/ 192 h 845"/>
                <a:gd name="T10" fmla="*/ 17 w 717"/>
                <a:gd name="T11" fmla="*/ 0 h 845"/>
                <a:gd name="T12" fmla="*/ 0 w 717"/>
                <a:gd name="T13" fmla="*/ 0 h 845"/>
                <a:gd name="T14" fmla="*/ 226 w 717"/>
                <a:gd name="T15" fmla="*/ 198 h 845"/>
                <a:gd name="T16" fmla="*/ 417 w 717"/>
                <a:gd name="T17" fmla="*/ 408 h 845"/>
                <a:gd name="T18" fmla="*/ 602 w 717"/>
                <a:gd name="T19" fmla="*/ 623 h 845"/>
                <a:gd name="T20" fmla="*/ 751 w 717"/>
                <a:gd name="T21" fmla="*/ 845 h 845"/>
                <a:gd name="T22" fmla="*/ 751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6" name="Freeform 24"/>
            <p:cNvSpPr>
              <a:spLocks/>
            </p:cNvSpPr>
            <p:nvPr/>
          </p:nvSpPr>
          <p:spPr bwMode="hidden">
            <a:xfrm>
              <a:off x="5352" y="0"/>
              <a:ext cx="408" cy="414"/>
            </a:xfrm>
            <a:custGeom>
              <a:avLst/>
              <a:gdLst>
                <a:gd name="T0" fmla="*/ 424 w 407"/>
                <a:gd name="T1" fmla="*/ 414 h 414"/>
                <a:gd name="T2" fmla="*/ 424 w 407"/>
                <a:gd name="T3" fmla="*/ 396 h 414"/>
                <a:gd name="T4" fmla="*/ 239 w 407"/>
                <a:gd name="T5" fmla="*/ 192 h 414"/>
                <a:gd name="T6" fmla="*/ 12 w 407"/>
                <a:gd name="T7" fmla="*/ 0 h 414"/>
                <a:gd name="T8" fmla="*/ 0 w 407"/>
                <a:gd name="T9" fmla="*/ 0 h 414"/>
                <a:gd name="T10" fmla="*/ 108 w 407"/>
                <a:gd name="T11" fmla="*/ 102 h 414"/>
                <a:gd name="T12" fmla="*/ 233 w 407"/>
                <a:gd name="T13" fmla="*/ 204 h 414"/>
                <a:gd name="T14" fmla="*/ 424 w 407"/>
                <a:gd name="T15" fmla="*/ 414 h 414"/>
                <a:gd name="T16" fmla="*/ 424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6345"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cs typeface="+mn-cs"/>
              </a:endParaRPr>
            </a:p>
          </p:txBody>
        </p:sp>
        <p:sp>
          <p:nvSpPr>
            <p:cNvPr id="1048" name="Freeform 26"/>
            <p:cNvSpPr>
              <a:spLocks/>
            </p:cNvSpPr>
            <p:nvPr/>
          </p:nvSpPr>
          <p:spPr bwMode="hidden">
            <a:xfrm>
              <a:off x="6" y="0"/>
              <a:ext cx="588" cy="599"/>
            </a:xfrm>
            <a:custGeom>
              <a:avLst/>
              <a:gdLst>
                <a:gd name="T0" fmla="*/ 620 w 586"/>
                <a:gd name="T1" fmla="*/ 0 h 599"/>
                <a:gd name="T2" fmla="*/ 602 w 586"/>
                <a:gd name="T3" fmla="*/ 0 h 599"/>
                <a:gd name="T4" fmla="*/ 424 w 586"/>
                <a:gd name="T5" fmla="*/ 132 h 599"/>
                <a:gd name="T6" fmla="*/ 274 w 586"/>
                <a:gd name="T7" fmla="*/ 270 h 599"/>
                <a:gd name="T8" fmla="*/ 120 w 586"/>
                <a:gd name="T9" fmla="*/ 420 h 599"/>
                <a:gd name="T10" fmla="*/ 0 w 586"/>
                <a:gd name="T11" fmla="*/ 575 h 599"/>
                <a:gd name="T12" fmla="*/ 0 w 586"/>
                <a:gd name="T13" fmla="*/ 599 h 599"/>
                <a:gd name="T14" fmla="*/ 120 w 586"/>
                <a:gd name="T15" fmla="*/ 432 h 599"/>
                <a:gd name="T16" fmla="*/ 274 w 586"/>
                <a:gd name="T17" fmla="*/ 282 h 599"/>
                <a:gd name="T18" fmla="*/ 430 w 586"/>
                <a:gd name="T19" fmla="*/ 138 h 599"/>
                <a:gd name="T20" fmla="*/ 620 w 586"/>
                <a:gd name="T21" fmla="*/ 0 h 599"/>
                <a:gd name="T22" fmla="*/ 620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9" name="Freeform 27"/>
            <p:cNvSpPr>
              <a:spLocks/>
            </p:cNvSpPr>
            <p:nvPr/>
          </p:nvSpPr>
          <p:spPr bwMode="hidden">
            <a:xfrm>
              <a:off x="6" y="0"/>
              <a:ext cx="270" cy="252"/>
            </a:xfrm>
            <a:custGeom>
              <a:avLst/>
              <a:gdLst>
                <a:gd name="T0" fmla="*/ 286 w 269"/>
                <a:gd name="T1" fmla="*/ 0 h 252"/>
                <a:gd name="T2" fmla="*/ 268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86 w 269"/>
                <a:gd name="T15" fmla="*/ 0 h 252"/>
                <a:gd name="T16" fmla="*/ 286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0"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1"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2"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053" name="Group 31"/>
            <p:cNvGrpSpPr>
              <a:grpSpLocks/>
            </p:cNvGrpSpPr>
            <p:nvPr/>
          </p:nvGrpSpPr>
          <p:grpSpPr bwMode="auto">
            <a:xfrm>
              <a:off x="1" y="392"/>
              <a:ext cx="5758" cy="1571"/>
              <a:chOff x="1" y="392"/>
              <a:chExt cx="5758" cy="1571"/>
            </a:xfrm>
          </p:grpSpPr>
          <p:sp>
            <p:nvSpPr>
              <p:cNvPr id="105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6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054"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5"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6359" name="Rectangle 39"/>
          <p:cNvSpPr>
            <a:spLocks noGrp="1" noChangeArrowheads="1"/>
          </p:cNvSpPr>
          <p:nvPr>
            <p:ph type="title"/>
          </p:nvPr>
        </p:nvSpPr>
        <p:spPr bwMode="auto">
          <a:xfrm>
            <a:off x="1331913" y="277813"/>
            <a:ext cx="735488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GB" smtClean="0"/>
              <a:t>Click to edit Master title style</a:t>
            </a:r>
          </a:p>
        </p:txBody>
      </p:sp>
      <p:sp>
        <p:nvSpPr>
          <p:cNvPr id="56360"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cs typeface="+mn-cs"/>
              </a:defRPr>
            </a:lvl1pPr>
          </a:lstStyle>
          <a:p>
            <a:pPr>
              <a:defRPr/>
            </a:pPr>
            <a:r>
              <a:rPr lang="en-GB"/>
              <a:t>June 2011</a:t>
            </a:r>
          </a:p>
        </p:txBody>
      </p:sp>
      <p:sp>
        <p:nvSpPr>
          <p:cNvPr id="56361"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1" sz="1000">
                <a:effectLst>
                  <a:outerShdw blurRad="38100" dist="38100" dir="2700000" algn="tl">
                    <a:srgbClr val="000000"/>
                  </a:outerShdw>
                </a:effectLst>
                <a:cs typeface="+mn-cs"/>
              </a:defRPr>
            </a:lvl1pPr>
          </a:lstStyle>
          <a:p>
            <a:pPr>
              <a:defRPr/>
            </a:pPr>
            <a:r>
              <a:rPr lang="en-US"/>
              <a:t>©2011 Unified Management Solutions</a:t>
            </a:r>
            <a:endParaRPr lang="en-GB"/>
          </a:p>
        </p:txBody>
      </p:sp>
      <p:sp>
        <p:nvSpPr>
          <p:cNvPr id="56362"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cs typeface="+mn-cs"/>
              </a:defRPr>
            </a:lvl1pPr>
          </a:lstStyle>
          <a:p>
            <a:pPr>
              <a:defRPr/>
            </a:pPr>
            <a:fld id="{6955A79C-2D4D-4759-A189-0AF677247FA1}" type="slidenum">
              <a:rPr lang="en-GB"/>
              <a:pPr>
                <a:defRPr/>
              </a:pPr>
              <a:t>‹#›</a:t>
            </a:fld>
            <a:endParaRPr lang="en-GB"/>
          </a:p>
        </p:txBody>
      </p:sp>
      <p:sp>
        <p:nvSpPr>
          <p:cNvPr id="56363"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grpSp>
        <p:nvGrpSpPr>
          <p:cNvPr id="1032" name="Group 44"/>
          <p:cNvGrpSpPr>
            <a:grpSpLocks/>
          </p:cNvGrpSpPr>
          <p:nvPr/>
        </p:nvGrpSpPr>
        <p:grpSpPr bwMode="auto">
          <a:xfrm>
            <a:off x="363538" y="404813"/>
            <a:ext cx="823912" cy="823912"/>
            <a:chOff x="2928" y="1296"/>
            <a:chExt cx="1968" cy="1968"/>
          </a:xfrm>
        </p:grpSpPr>
        <p:sp>
          <p:nvSpPr>
            <p:cNvPr id="1035" name="WordArt 45"/>
            <p:cNvSpPr>
              <a:spLocks noChangeArrowheads="1" noChangeShapeType="1" noTextEdit="1"/>
            </p:cNvSpPr>
            <p:nvPr/>
          </p:nvSpPr>
          <p:spPr bwMode="auto">
            <a:xfrm>
              <a:off x="2928" y="1296"/>
              <a:ext cx="1968" cy="1968"/>
            </a:xfrm>
            <a:prstGeom prst="rect">
              <a:avLst/>
            </a:prstGeom>
          </p:spPr>
          <p:txBody>
            <a:bodyPr wrap="none" fromWordArt="1">
              <a:prstTxWarp prst="textPlain">
                <a:avLst>
                  <a:gd name="adj" fmla="val 50000"/>
                </a:avLst>
              </a:prstTxWarp>
            </a:bodyPr>
            <a:lstStyle/>
            <a:p>
              <a:pPr algn="ctr"/>
              <a:r>
                <a:rPr lang="en-GB" sz="3600" kern="10">
                  <a:ln w="6350">
                    <a:solidFill>
                      <a:srgbClr val="000000"/>
                    </a:solidFill>
                    <a:round/>
                    <a:headEnd/>
                    <a:tailEnd/>
                  </a:ln>
                  <a:solidFill>
                    <a:srgbClr val="FFCC00"/>
                  </a:solidFill>
                  <a:latin typeface="BankGothic Md BT"/>
                </a:rPr>
                <a:t>U</a:t>
              </a:r>
            </a:p>
          </p:txBody>
        </p:sp>
        <p:sp>
          <p:nvSpPr>
            <p:cNvPr id="1036" name="WordArt 46"/>
            <p:cNvSpPr>
              <a:spLocks noChangeArrowheads="1" noChangeShapeType="1" noTextEdit="1"/>
            </p:cNvSpPr>
            <p:nvPr/>
          </p:nvSpPr>
          <p:spPr bwMode="auto">
            <a:xfrm>
              <a:off x="3438" y="1296"/>
              <a:ext cx="967" cy="706"/>
            </a:xfrm>
            <a:prstGeom prst="rect">
              <a:avLst/>
            </a:prstGeom>
          </p:spPr>
          <p:txBody>
            <a:bodyPr wrap="none" fromWordArt="1">
              <a:prstTxWarp prst="textPlain">
                <a:avLst>
                  <a:gd name="adj" fmla="val 50000"/>
                </a:avLst>
              </a:prstTxWarp>
            </a:bodyPr>
            <a:lstStyle/>
            <a:p>
              <a:pPr algn="ctr"/>
              <a:r>
                <a:rPr lang="en-GB" sz="3600" kern="10">
                  <a:ln w="6350">
                    <a:solidFill>
                      <a:srgbClr val="000000"/>
                    </a:solidFill>
                    <a:round/>
                    <a:headEnd/>
                    <a:tailEnd/>
                  </a:ln>
                  <a:solidFill>
                    <a:srgbClr val="FFCC00"/>
                  </a:solidFill>
                  <a:latin typeface="Impact"/>
                </a:rPr>
                <a:t>m</a:t>
              </a:r>
            </a:p>
          </p:txBody>
        </p:sp>
        <p:sp>
          <p:nvSpPr>
            <p:cNvPr id="1037" name="WordArt 47"/>
            <p:cNvSpPr>
              <a:spLocks noChangeArrowheads="1" noChangeShapeType="1" noTextEdit="1"/>
            </p:cNvSpPr>
            <p:nvPr/>
          </p:nvSpPr>
          <p:spPr bwMode="auto">
            <a:xfrm>
              <a:off x="3449" y="2103"/>
              <a:ext cx="967" cy="707"/>
            </a:xfrm>
            <a:prstGeom prst="rect">
              <a:avLst/>
            </a:prstGeom>
          </p:spPr>
          <p:txBody>
            <a:bodyPr wrap="none" fromWordArt="1">
              <a:prstTxWarp prst="textPlain">
                <a:avLst>
                  <a:gd name="adj" fmla="val 50000"/>
                </a:avLst>
              </a:prstTxWarp>
            </a:bodyPr>
            <a:lstStyle/>
            <a:p>
              <a:pPr algn="ctr"/>
              <a:r>
                <a:rPr lang="en-GB" sz="3600" kern="10">
                  <a:ln w="6350">
                    <a:solidFill>
                      <a:srgbClr val="000000"/>
                    </a:solidFill>
                    <a:round/>
                    <a:headEnd/>
                    <a:tailEnd/>
                  </a:ln>
                  <a:solidFill>
                    <a:srgbClr val="FFCC00"/>
                  </a:solidFill>
                  <a:latin typeface="Impact"/>
                </a:rPr>
                <a:t>s</a:t>
              </a:r>
            </a:p>
          </p:txBody>
        </p:sp>
      </p:grpSp>
      <p:sp>
        <p:nvSpPr>
          <p:cNvPr id="1033" name="Rectangle 48">
            <a:hlinkClick r:id="rId12" action="ppaction://hlinkpres?slideindex=1&amp;slidetitle=Start" tooltip="Hyper-organiser"/>
          </p:cNvPr>
          <p:cNvSpPr>
            <a:spLocks noChangeArrowheads="1"/>
          </p:cNvSpPr>
          <p:nvPr/>
        </p:nvSpPr>
        <p:spPr bwMode="auto">
          <a:xfrm>
            <a:off x="-36513" y="-6350"/>
            <a:ext cx="2232026" cy="2211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Rectangle 50">
            <a:hlinkClick r:id="rId13" action="ppaction://hlinksldjump" tooltip="Summary"/>
          </p:cNvPr>
          <p:cNvSpPr>
            <a:spLocks noChangeArrowheads="1"/>
          </p:cNvSpPr>
          <p:nvPr/>
        </p:nvSpPr>
        <p:spPr bwMode="auto">
          <a:xfrm>
            <a:off x="7451725" y="0"/>
            <a:ext cx="1692275" cy="155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dk2" tx1="lt1" bg2="dk1" tx2="lt2" accent1="accent1" accent2="accent2" accent3="accent3" accent4="accent4" accent5="accent5" accent6="accent6" hlink="hlink" folHlink="folHlink"/>
  <p:sldLayoutIdLst>
    <p:sldLayoutId id="2147484014" r:id="rId1"/>
    <p:sldLayoutId id="2147484015" r:id="rId2"/>
    <p:sldLayoutId id="2147484016" r:id="rId3"/>
    <p:sldLayoutId id="2147484017" r:id="rId4"/>
    <p:sldLayoutId id="2147484018" r:id="rId5"/>
    <p:sldLayoutId id="2147484019" r:id="rId6"/>
    <p:sldLayoutId id="2147484023" r:id="rId7"/>
    <p:sldLayoutId id="2147484020" r:id="rId8"/>
    <p:sldLayoutId id="2147484021" r:id="rId9"/>
    <p:sldLayoutId id="2147484022" r:id="rId10"/>
  </p:sldLayoutIdLst>
  <p:transition/>
  <p:timing>
    <p:tnLst>
      <p:par>
        <p:cTn id="1" dur="indefinite" restart="never" nodeType="tmRoot"/>
      </p:par>
    </p:tnLst>
  </p:timing>
  <p:hf sldNum="0" hdr="0"/>
  <p:txStyles>
    <p:titleStyle>
      <a:lvl1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588" y="0"/>
            <a:ext cx="9148762" cy="6851650"/>
            <a:chOff x="1" y="0"/>
            <a:chExt cx="5763" cy="4316"/>
          </a:xfrm>
        </p:grpSpPr>
        <p:sp>
          <p:nvSpPr>
            <p:cNvPr id="56323"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24"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25"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grpSp>
          <p:nvGrpSpPr>
            <p:cNvPr id="2061" name="Group 6"/>
            <p:cNvGrpSpPr>
              <a:grpSpLocks/>
            </p:cNvGrpSpPr>
            <p:nvPr/>
          </p:nvGrpSpPr>
          <p:grpSpPr bwMode="auto">
            <a:xfrm>
              <a:off x="288" y="0"/>
              <a:ext cx="5098" cy="4316"/>
              <a:chOff x="288" y="0"/>
              <a:chExt cx="5098" cy="4316"/>
            </a:xfrm>
          </p:grpSpPr>
          <p:sp>
            <p:nvSpPr>
              <p:cNvPr id="56327"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28"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29"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30"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31"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32"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33"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34"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35"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36"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37"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38"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39"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grpSp>
        <p:sp>
          <p:nvSpPr>
            <p:cNvPr id="56340"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41"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56342"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2065" name="Freeform 23"/>
            <p:cNvSpPr>
              <a:spLocks/>
            </p:cNvSpPr>
            <p:nvPr/>
          </p:nvSpPr>
          <p:spPr bwMode="hidden">
            <a:xfrm>
              <a:off x="5041" y="0"/>
              <a:ext cx="719" cy="845"/>
            </a:xfrm>
            <a:custGeom>
              <a:avLst/>
              <a:gdLst>
                <a:gd name="T0" fmla="*/ 729 w 717"/>
                <a:gd name="T1" fmla="*/ 845 h 845"/>
                <a:gd name="T2" fmla="*/ 729 w 717"/>
                <a:gd name="T3" fmla="*/ 821 h 845"/>
                <a:gd name="T4" fmla="*/ 586 w 717"/>
                <a:gd name="T5" fmla="*/ 605 h 845"/>
                <a:gd name="T6" fmla="*/ 412 w 717"/>
                <a:gd name="T7" fmla="*/ 396 h 845"/>
                <a:gd name="T8" fmla="*/ 227 w 717"/>
                <a:gd name="T9" fmla="*/ 192 h 845"/>
                <a:gd name="T10" fmla="*/ 17 w 717"/>
                <a:gd name="T11" fmla="*/ 0 h 845"/>
                <a:gd name="T12" fmla="*/ 0 w 717"/>
                <a:gd name="T13" fmla="*/ 0 h 845"/>
                <a:gd name="T14" fmla="*/ 215 w 717"/>
                <a:gd name="T15" fmla="*/ 198 h 845"/>
                <a:gd name="T16" fmla="*/ 406 w 717"/>
                <a:gd name="T17" fmla="*/ 408 h 845"/>
                <a:gd name="T18" fmla="*/ 580 w 717"/>
                <a:gd name="T19" fmla="*/ 623 h 845"/>
                <a:gd name="T20" fmla="*/ 729 w 717"/>
                <a:gd name="T21" fmla="*/ 845 h 845"/>
                <a:gd name="T22" fmla="*/ 729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6" name="Freeform 24"/>
            <p:cNvSpPr>
              <a:spLocks/>
            </p:cNvSpPr>
            <p:nvPr/>
          </p:nvSpPr>
          <p:spPr bwMode="hidden">
            <a:xfrm>
              <a:off x="5352" y="0"/>
              <a:ext cx="408" cy="414"/>
            </a:xfrm>
            <a:custGeom>
              <a:avLst/>
              <a:gdLst>
                <a:gd name="T0" fmla="*/ 413 w 407"/>
                <a:gd name="T1" fmla="*/ 414 h 414"/>
                <a:gd name="T2" fmla="*/ 413 w 407"/>
                <a:gd name="T3" fmla="*/ 396 h 414"/>
                <a:gd name="T4" fmla="*/ 228 w 407"/>
                <a:gd name="T5" fmla="*/ 192 h 414"/>
                <a:gd name="T6" fmla="*/ 12 w 407"/>
                <a:gd name="T7" fmla="*/ 0 h 414"/>
                <a:gd name="T8" fmla="*/ 0 w 407"/>
                <a:gd name="T9" fmla="*/ 0 h 414"/>
                <a:gd name="T10" fmla="*/ 108 w 407"/>
                <a:gd name="T11" fmla="*/ 102 h 414"/>
                <a:gd name="T12" fmla="*/ 222 w 407"/>
                <a:gd name="T13" fmla="*/ 204 h 414"/>
                <a:gd name="T14" fmla="*/ 413 w 407"/>
                <a:gd name="T15" fmla="*/ 414 h 414"/>
                <a:gd name="T16" fmla="*/ 413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6345"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FFFFFF"/>
                </a:solidFill>
                <a:cs typeface="+mn-cs"/>
              </a:endParaRPr>
            </a:p>
          </p:txBody>
        </p:sp>
        <p:sp>
          <p:nvSpPr>
            <p:cNvPr id="2068" name="Freeform 26"/>
            <p:cNvSpPr>
              <a:spLocks/>
            </p:cNvSpPr>
            <p:nvPr/>
          </p:nvSpPr>
          <p:spPr bwMode="hidden">
            <a:xfrm>
              <a:off x="6" y="0"/>
              <a:ext cx="588" cy="599"/>
            </a:xfrm>
            <a:custGeom>
              <a:avLst/>
              <a:gdLst>
                <a:gd name="T0" fmla="*/ 598 w 586"/>
                <a:gd name="T1" fmla="*/ 0 h 599"/>
                <a:gd name="T2" fmla="*/ 580 w 586"/>
                <a:gd name="T3" fmla="*/ 0 h 599"/>
                <a:gd name="T4" fmla="*/ 413 w 586"/>
                <a:gd name="T5" fmla="*/ 132 h 599"/>
                <a:gd name="T6" fmla="*/ 263 w 586"/>
                <a:gd name="T7" fmla="*/ 270 h 599"/>
                <a:gd name="T8" fmla="*/ 120 w 586"/>
                <a:gd name="T9" fmla="*/ 420 h 599"/>
                <a:gd name="T10" fmla="*/ 0 w 586"/>
                <a:gd name="T11" fmla="*/ 575 h 599"/>
                <a:gd name="T12" fmla="*/ 0 w 586"/>
                <a:gd name="T13" fmla="*/ 599 h 599"/>
                <a:gd name="T14" fmla="*/ 120 w 586"/>
                <a:gd name="T15" fmla="*/ 432 h 599"/>
                <a:gd name="T16" fmla="*/ 263 w 586"/>
                <a:gd name="T17" fmla="*/ 282 h 599"/>
                <a:gd name="T18" fmla="*/ 419 w 586"/>
                <a:gd name="T19" fmla="*/ 138 h 599"/>
                <a:gd name="T20" fmla="*/ 598 w 586"/>
                <a:gd name="T21" fmla="*/ 0 h 599"/>
                <a:gd name="T22" fmla="*/ 598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69" name="Freeform 27"/>
            <p:cNvSpPr>
              <a:spLocks/>
            </p:cNvSpPr>
            <p:nvPr/>
          </p:nvSpPr>
          <p:spPr bwMode="hidden">
            <a:xfrm>
              <a:off x="6" y="0"/>
              <a:ext cx="270" cy="252"/>
            </a:xfrm>
            <a:custGeom>
              <a:avLst/>
              <a:gdLst>
                <a:gd name="T0" fmla="*/ 275 w 269"/>
                <a:gd name="T1" fmla="*/ 0 h 252"/>
                <a:gd name="T2" fmla="*/ 257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5 w 269"/>
                <a:gd name="T15" fmla="*/ 0 h 252"/>
                <a:gd name="T16" fmla="*/ 275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70"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71"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72"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073" name="Group 31"/>
            <p:cNvGrpSpPr>
              <a:grpSpLocks/>
            </p:cNvGrpSpPr>
            <p:nvPr/>
          </p:nvGrpSpPr>
          <p:grpSpPr bwMode="auto">
            <a:xfrm>
              <a:off x="1" y="392"/>
              <a:ext cx="5758" cy="1571"/>
              <a:chOff x="1" y="392"/>
              <a:chExt cx="5758" cy="1571"/>
            </a:xfrm>
          </p:grpSpPr>
          <p:sp>
            <p:nvSpPr>
              <p:cNvPr id="207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7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7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7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8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074"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75"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6359"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GB" smtClean="0"/>
              <a:t>Click to edit Master title style</a:t>
            </a:r>
          </a:p>
        </p:txBody>
      </p:sp>
      <p:sp>
        <p:nvSpPr>
          <p:cNvPr id="56360" name="Rectangle 40"/>
          <p:cNvSpPr>
            <a:spLocks noGrp="1" noChangeArrowheads="1"/>
          </p:cNvSpPr>
          <p:nvPr>
            <p:ph type="dt" sz="half" idx="2"/>
          </p:nvPr>
        </p:nvSpPr>
        <p:spPr bwMode="auto">
          <a:xfrm>
            <a:off x="6300788" y="6308725"/>
            <a:ext cx="2879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1" sz="1400" b="1">
                <a:solidFill>
                  <a:srgbClr val="FFFFFF"/>
                </a:solidFill>
                <a:effectLst>
                  <a:outerShdw blurRad="38100" dist="38100" dir="2700000" algn="tl">
                    <a:srgbClr val="000000"/>
                  </a:outerShdw>
                </a:effectLst>
                <a:cs typeface="+mn-cs"/>
              </a:defRPr>
            </a:lvl1pPr>
          </a:lstStyle>
          <a:p>
            <a:pPr>
              <a:defRPr/>
            </a:pPr>
            <a:r>
              <a:rPr lang="en-US" sz="1000" b="0"/>
              <a:t>©2005 Unified Management Ltd</a:t>
            </a:r>
          </a:p>
          <a:p>
            <a:pPr>
              <a:defRPr/>
            </a:pPr>
            <a:r>
              <a:rPr lang="en-GB"/>
              <a:t>UnifiedManagement.Com</a:t>
            </a:r>
          </a:p>
        </p:txBody>
      </p:sp>
      <p:sp>
        <p:nvSpPr>
          <p:cNvPr id="56363"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grpSp>
        <p:nvGrpSpPr>
          <p:cNvPr id="2054" name="Group 44"/>
          <p:cNvGrpSpPr>
            <a:grpSpLocks/>
          </p:cNvGrpSpPr>
          <p:nvPr userDrawn="1"/>
        </p:nvGrpSpPr>
        <p:grpSpPr bwMode="auto">
          <a:xfrm>
            <a:off x="363538" y="404813"/>
            <a:ext cx="823912" cy="823912"/>
            <a:chOff x="2928" y="1296"/>
            <a:chExt cx="1968" cy="1968"/>
          </a:xfrm>
        </p:grpSpPr>
        <p:sp>
          <p:nvSpPr>
            <p:cNvPr id="2055" name="WordArt 45"/>
            <p:cNvSpPr>
              <a:spLocks noChangeArrowheads="1" noChangeShapeType="1" noTextEdit="1"/>
            </p:cNvSpPr>
            <p:nvPr/>
          </p:nvSpPr>
          <p:spPr bwMode="auto">
            <a:xfrm>
              <a:off x="2928" y="1296"/>
              <a:ext cx="1968" cy="1968"/>
            </a:xfrm>
            <a:prstGeom prst="rect">
              <a:avLst/>
            </a:prstGeom>
          </p:spPr>
          <p:txBody>
            <a:bodyPr wrap="none" fromWordArt="1">
              <a:prstTxWarp prst="textPlain">
                <a:avLst>
                  <a:gd name="adj" fmla="val 50000"/>
                </a:avLst>
              </a:prstTxWarp>
            </a:bodyPr>
            <a:lstStyle/>
            <a:p>
              <a:pPr algn="ctr"/>
              <a:r>
                <a:rPr lang="en-GB" sz="3600" kern="10">
                  <a:ln w="6350">
                    <a:solidFill>
                      <a:srgbClr val="000000"/>
                    </a:solidFill>
                    <a:round/>
                    <a:headEnd/>
                    <a:tailEnd/>
                  </a:ln>
                  <a:solidFill>
                    <a:srgbClr val="FFCC00"/>
                  </a:solidFill>
                  <a:latin typeface="BankGothic Md BT"/>
                </a:rPr>
                <a:t>U</a:t>
              </a:r>
            </a:p>
          </p:txBody>
        </p:sp>
        <p:sp>
          <p:nvSpPr>
            <p:cNvPr id="2056" name="WordArt 46"/>
            <p:cNvSpPr>
              <a:spLocks noChangeArrowheads="1" noChangeShapeType="1" noTextEdit="1"/>
            </p:cNvSpPr>
            <p:nvPr/>
          </p:nvSpPr>
          <p:spPr bwMode="auto">
            <a:xfrm>
              <a:off x="3438" y="1296"/>
              <a:ext cx="967" cy="706"/>
            </a:xfrm>
            <a:prstGeom prst="rect">
              <a:avLst/>
            </a:prstGeom>
          </p:spPr>
          <p:txBody>
            <a:bodyPr wrap="none" fromWordArt="1">
              <a:prstTxWarp prst="textPlain">
                <a:avLst>
                  <a:gd name="adj" fmla="val 50000"/>
                </a:avLst>
              </a:prstTxWarp>
            </a:bodyPr>
            <a:lstStyle/>
            <a:p>
              <a:pPr algn="ctr"/>
              <a:r>
                <a:rPr lang="en-GB" sz="3600" kern="10">
                  <a:ln w="6350">
                    <a:solidFill>
                      <a:srgbClr val="000000"/>
                    </a:solidFill>
                    <a:round/>
                    <a:headEnd/>
                    <a:tailEnd/>
                  </a:ln>
                  <a:solidFill>
                    <a:srgbClr val="FFCC00"/>
                  </a:solidFill>
                  <a:latin typeface="Impact"/>
                </a:rPr>
                <a:t>m</a:t>
              </a:r>
            </a:p>
          </p:txBody>
        </p:sp>
        <p:sp>
          <p:nvSpPr>
            <p:cNvPr id="2057" name="WordArt 47"/>
            <p:cNvSpPr>
              <a:spLocks noChangeArrowheads="1" noChangeShapeType="1" noTextEdit="1"/>
            </p:cNvSpPr>
            <p:nvPr/>
          </p:nvSpPr>
          <p:spPr bwMode="auto">
            <a:xfrm>
              <a:off x="3449" y="2103"/>
              <a:ext cx="967" cy="707"/>
            </a:xfrm>
            <a:prstGeom prst="rect">
              <a:avLst/>
            </a:prstGeom>
          </p:spPr>
          <p:txBody>
            <a:bodyPr wrap="none" fromWordArt="1">
              <a:prstTxWarp prst="textPlain">
                <a:avLst>
                  <a:gd name="adj" fmla="val 50000"/>
                </a:avLst>
              </a:prstTxWarp>
            </a:bodyPr>
            <a:lstStyle/>
            <a:p>
              <a:pPr algn="ctr"/>
              <a:r>
                <a:rPr lang="en-GB" sz="3600" kern="10">
                  <a:ln w="6350">
                    <a:solidFill>
                      <a:srgbClr val="000000"/>
                    </a:solidFill>
                    <a:round/>
                    <a:headEnd/>
                    <a:tailEnd/>
                  </a:ln>
                  <a:solidFill>
                    <a:srgbClr val="FFCC00"/>
                  </a:solidFill>
                  <a:latin typeface="Impact"/>
                </a:rPr>
                <a:t>s</a:t>
              </a:r>
            </a:p>
          </p:txBody>
        </p:sp>
      </p:grpSp>
    </p:spTree>
  </p:cSld>
  <p:clrMap bg1="dk2" tx1="lt1" bg2="dk1" tx2="lt2" accent1="accent1" accent2="accent2" accent3="accent3" accent4="accent4" accent5="accent5" accent6="accent6" hlink="hlink" folHlink="folHlink"/>
  <p:sldLayoutIdLst>
    <p:sldLayoutId id="2147484024" r:id="rId1"/>
    <p:sldLayoutId id="2147484025" r:id="rId2"/>
    <p:sldLayoutId id="2147484026" r:id="rId3"/>
    <p:sldLayoutId id="2147484027" r:id="rId4"/>
    <p:sldLayoutId id="2147484028" r:id="rId5"/>
    <p:sldLayoutId id="2147484029" r:id="rId6"/>
    <p:sldLayoutId id="2147484030" r:id="rId7"/>
    <p:sldLayoutId id="2147484031" r:id="rId8"/>
    <p:sldLayoutId id="2147484032" r:id="rId9"/>
    <p:sldLayoutId id="2147484033" r:id="rId10"/>
    <p:sldLayoutId id="2147484034" r:id="rId11"/>
  </p:sldLayoutIdLst>
  <p:transition/>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slide" Target="slide43.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slide" Target="slide43.xml"/></Relationships>
</file>

<file path=ppt/slides/_rels/slide1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slide" Target="slide43.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slide" Target="slide43.xml"/></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slide" Target="slide43.xml"/></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slide" Target="slide43.xml"/></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slide" Target="slide43.xml"/></Relationships>
</file>

<file path=ppt/slides/_rels/slide1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slide" Target="slide43.xml"/></Relationships>
</file>

<file path=ppt/slides/_rels/slide1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slide" Target="slide43.xml"/></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slide" Target="slide43.xml"/><Relationship Id="rId5" Type="http://schemas.openxmlformats.org/officeDocument/2006/relationships/slide" Target="slide37.xml"/><Relationship Id="rId4" Type="http://schemas.openxmlformats.org/officeDocument/2006/relationships/slide" Target="slide19.xml"/></Relationships>
</file>

<file path=ppt/slides/_rels/slide2.xml.rels><?xml version="1.0" encoding="UTF-8" standalone="yes"?>
<Relationships xmlns="http://schemas.openxmlformats.org/package/2006/relationships"><Relationship Id="rId3" Type="http://schemas.openxmlformats.org/officeDocument/2006/relationships/hyperlink" Target="mailto:iandalling@live.com"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slide" Target="slide43.xml"/><Relationship Id="rId5" Type="http://schemas.openxmlformats.org/officeDocument/2006/relationships/slide" Target="slide3.xml"/><Relationship Id="rId4" Type="http://schemas.openxmlformats.org/officeDocument/2006/relationships/hyperlink" Target="http://www.unifiedmanagement.com/" TargetMode="External"/></Relationships>
</file>

<file path=ppt/slides/_rels/slide20.xml.rels><?xml version="1.0" encoding="UTF-8" standalone="yes"?>
<Relationships xmlns="http://schemas.openxmlformats.org/package/2006/relationships"><Relationship Id="rId8" Type="http://schemas.openxmlformats.org/officeDocument/2006/relationships/slide" Target="slide25.xml"/><Relationship Id="rId13" Type="http://schemas.openxmlformats.org/officeDocument/2006/relationships/slide" Target="slide31.xml"/><Relationship Id="rId18" Type="http://schemas.openxmlformats.org/officeDocument/2006/relationships/slide" Target="slide43.xml"/><Relationship Id="rId3" Type="http://schemas.openxmlformats.org/officeDocument/2006/relationships/slide" Target="slide33.xml"/><Relationship Id="rId7" Type="http://schemas.openxmlformats.org/officeDocument/2006/relationships/slide" Target="slide24.xml"/><Relationship Id="rId12" Type="http://schemas.openxmlformats.org/officeDocument/2006/relationships/slide" Target="slide30.xml"/><Relationship Id="rId17" Type="http://schemas.openxmlformats.org/officeDocument/2006/relationships/slide" Target="slide37.xml"/><Relationship Id="rId2" Type="http://schemas.openxmlformats.org/officeDocument/2006/relationships/notesSlide" Target="../notesSlides/notesSlide20.xml"/><Relationship Id="rId16" Type="http://schemas.openxmlformats.org/officeDocument/2006/relationships/slide" Target="slide19.xml"/><Relationship Id="rId1" Type="http://schemas.openxmlformats.org/officeDocument/2006/relationships/slideLayout" Target="../slideLayouts/slideLayout5.xml"/><Relationship Id="rId6" Type="http://schemas.openxmlformats.org/officeDocument/2006/relationships/slide" Target="slide23.xml"/><Relationship Id="rId11" Type="http://schemas.openxmlformats.org/officeDocument/2006/relationships/slide" Target="slide29.xml"/><Relationship Id="rId5" Type="http://schemas.openxmlformats.org/officeDocument/2006/relationships/slide" Target="slide22.xml"/><Relationship Id="rId15" Type="http://schemas.openxmlformats.org/officeDocument/2006/relationships/slide" Target="slide3.xml"/><Relationship Id="rId10" Type="http://schemas.openxmlformats.org/officeDocument/2006/relationships/slide" Target="slide28.xml"/><Relationship Id="rId4" Type="http://schemas.openxmlformats.org/officeDocument/2006/relationships/slide" Target="slide21.xml"/><Relationship Id="rId9" Type="http://schemas.openxmlformats.org/officeDocument/2006/relationships/slide" Target="slide26.xml"/><Relationship Id="rId14" Type="http://schemas.openxmlformats.org/officeDocument/2006/relationships/slide" Target="slide20.xml"/></Relationships>
</file>

<file path=ppt/slides/_rels/slide21.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slide" Target="slide43.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slide" Target="slide37.xml"/><Relationship Id="rId2" Type="http://schemas.openxmlformats.org/officeDocument/2006/relationships/notesSlide" Target="../notesSlides/notesSlide21.xml"/><Relationship Id="rId16" Type="http://schemas.openxmlformats.org/officeDocument/2006/relationships/slide" Target="slide19.xml"/><Relationship Id="rId1" Type="http://schemas.openxmlformats.org/officeDocument/2006/relationships/slideLayout" Target="../slideLayouts/slideLayout5.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22.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slide" Target="slide43.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slide" Target="slide37.xml"/><Relationship Id="rId2" Type="http://schemas.openxmlformats.org/officeDocument/2006/relationships/notesSlide" Target="../notesSlides/notesSlide22.xml"/><Relationship Id="rId16" Type="http://schemas.openxmlformats.org/officeDocument/2006/relationships/slide" Target="slide19.xml"/><Relationship Id="rId1" Type="http://schemas.openxmlformats.org/officeDocument/2006/relationships/slideLayout" Target="../slideLayouts/slideLayout5.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23.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slide" Target="slide43.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slide" Target="slide37.xml"/><Relationship Id="rId2" Type="http://schemas.openxmlformats.org/officeDocument/2006/relationships/notesSlide" Target="../notesSlides/notesSlide23.xml"/><Relationship Id="rId16" Type="http://schemas.openxmlformats.org/officeDocument/2006/relationships/slide" Target="slide19.xml"/><Relationship Id="rId1" Type="http://schemas.openxmlformats.org/officeDocument/2006/relationships/slideLayout" Target="../slideLayouts/slideLayout5.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24.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slide" Target="slide43.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slide" Target="slide37.xml"/><Relationship Id="rId2" Type="http://schemas.openxmlformats.org/officeDocument/2006/relationships/notesSlide" Target="../notesSlides/notesSlide24.xml"/><Relationship Id="rId16" Type="http://schemas.openxmlformats.org/officeDocument/2006/relationships/slide" Target="slide19.xml"/><Relationship Id="rId1" Type="http://schemas.openxmlformats.org/officeDocument/2006/relationships/slideLayout" Target="../slideLayouts/slideLayout5.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25.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slide" Target="slide43.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slide" Target="slide37.xml"/><Relationship Id="rId2" Type="http://schemas.openxmlformats.org/officeDocument/2006/relationships/notesSlide" Target="../notesSlides/notesSlide25.xml"/><Relationship Id="rId16" Type="http://schemas.openxmlformats.org/officeDocument/2006/relationships/slide" Target="slide19.xml"/><Relationship Id="rId1" Type="http://schemas.openxmlformats.org/officeDocument/2006/relationships/slideLayout" Target="../slideLayouts/slideLayout5.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26.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slide" Target="slide43.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slide" Target="slide37.xml"/><Relationship Id="rId2" Type="http://schemas.openxmlformats.org/officeDocument/2006/relationships/notesSlide" Target="../notesSlides/notesSlide26.xml"/><Relationship Id="rId16" Type="http://schemas.openxmlformats.org/officeDocument/2006/relationships/slide" Target="slide19.xml"/><Relationship Id="rId1" Type="http://schemas.openxmlformats.org/officeDocument/2006/relationships/slideLayout" Target="../slideLayouts/slideLayout5.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19" Type="http://schemas.openxmlformats.org/officeDocument/2006/relationships/slide" Target="slide27.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27.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slide" Target="slide43.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slide" Target="slide37.xml"/><Relationship Id="rId2" Type="http://schemas.openxmlformats.org/officeDocument/2006/relationships/notesSlide" Target="../notesSlides/notesSlide27.xml"/><Relationship Id="rId16" Type="http://schemas.openxmlformats.org/officeDocument/2006/relationships/slide" Target="slide19.xml"/><Relationship Id="rId1" Type="http://schemas.openxmlformats.org/officeDocument/2006/relationships/slideLayout" Target="../slideLayouts/slideLayout5.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28.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slide" Target="slide43.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slide" Target="slide37.xml"/><Relationship Id="rId2" Type="http://schemas.openxmlformats.org/officeDocument/2006/relationships/notesSlide" Target="../notesSlides/notesSlide28.xml"/><Relationship Id="rId16" Type="http://schemas.openxmlformats.org/officeDocument/2006/relationships/slide" Target="slide19.xml"/><Relationship Id="rId1" Type="http://schemas.openxmlformats.org/officeDocument/2006/relationships/slideLayout" Target="../slideLayouts/slideLayout1.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29.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slide" Target="slide43.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slide" Target="slide37.xml"/><Relationship Id="rId2" Type="http://schemas.openxmlformats.org/officeDocument/2006/relationships/notesSlide" Target="../notesSlides/notesSlide29.xml"/><Relationship Id="rId16" Type="http://schemas.openxmlformats.org/officeDocument/2006/relationships/slide" Target="slide19.xml"/><Relationship Id="rId1" Type="http://schemas.openxmlformats.org/officeDocument/2006/relationships/slideLayout" Target="../slideLayouts/slideLayout5.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3.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17.xml"/><Relationship Id="rId18" Type="http://schemas.openxmlformats.org/officeDocument/2006/relationships/slide" Target="slide35.xml"/><Relationship Id="rId26" Type="http://schemas.openxmlformats.org/officeDocument/2006/relationships/slide" Target="slide44.xml"/><Relationship Id="rId3" Type="http://schemas.openxmlformats.org/officeDocument/2006/relationships/slide" Target="slide4.xml"/><Relationship Id="rId21" Type="http://schemas.openxmlformats.org/officeDocument/2006/relationships/slide" Target="slide39.xml"/><Relationship Id="rId7" Type="http://schemas.openxmlformats.org/officeDocument/2006/relationships/slide" Target="slide10.xml"/><Relationship Id="rId12" Type="http://schemas.openxmlformats.org/officeDocument/2006/relationships/slide" Target="slide16.xml"/><Relationship Id="rId17" Type="http://schemas.openxmlformats.org/officeDocument/2006/relationships/slide" Target="slide34.xml"/><Relationship Id="rId25" Type="http://schemas.openxmlformats.org/officeDocument/2006/relationships/slide" Target="slide43.xml"/><Relationship Id="rId2" Type="http://schemas.openxmlformats.org/officeDocument/2006/relationships/notesSlide" Target="../notesSlides/notesSlide3.xml"/><Relationship Id="rId16" Type="http://schemas.openxmlformats.org/officeDocument/2006/relationships/slide" Target="slide20.xml"/><Relationship Id="rId20" Type="http://schemas.openxmlformats.org/officeDocument/2006/relationships/slide" Target="slide38.xml"/><Relationship Id="rId29" Type="http://schemas.openxmlformats.org/officeDocument/2006/relationships/slide" Target="slide3.xml"/><Relationship Id="rId1" Type="http://schemas.openxmlformats.org/officeDocument/2006/relationships/slideLayout" Target="../slideLayouts/slideLayout3.xml"/><Relationship Id="rId6" Type="http://schemas.openxmlformats.org/officeDocument/2006/relationships/slide" Target="slide7.xml"/><Relationship Id="rId11" Type="http://schemas.openxmlformats.org/officeDocument/2006/relationships/slide" Target="slide15.xml"/><Relationship Id="rId24" Type="http://schemas.openxmlformats.org/officeDocument/2006/relationships/slide" Target="slide42.xml"/><Relationship Id="rId5" Type="http://schemas.openxmlformats.org/officeDocument/2006/relationships/slide" Target="slide6.xml"/><Relationship Id="rId15" Type="http://schemas.openxmlformats.org/officeDocument/2006/relationships/slide" Target="slide19.xml"/><Relationship Id="rId23" Type="http://schemas.openxmlformats.org/officeDocument/2006/relationships/slide" Target="slide41.xml"/><Relationship Id="rId28" Type="http://schemas.openxmlformats.org/officeDocument/2006/relationships/slide" Target="slide46.xml"/><Relationship Id="rId10" Type="http://schemas.openxmlformats.org/officeDocument/2006/relationships/slide" Target="slide14.xml"/><Relationship Id="rId19" Type="http://schemas.openxmlformats.org/officeDocument/2006/relationships/slide" Target="slide37.xml"/><Relationship Id="rId4" Type="http://schemas.openxmlformats.org/officeDocument/2006/relationships/slide" Target="slide5.xml"/><Relationship Id="rId9" Type="http://schemas.openxmlformats.org/officeDocument/2006/relationships/slide" Target="slide13.xml"/><Relationship Id="rId14" Type="http://schemas.openxmlformats.org/officeDocument/2006/relationships/slide" Target="slide18.xml"/><Relationship Id="rId22" Type="http://schemas.openxmlformats.org/officeDocument/2006/relationships/slide" Target="slide40.xml"/><Relationship Id="rId27" Type="http://schemas.openxmlformats.org/officeDocument/2006/relationships/slide" Target="slide45.xml"/></Relationships>
</file>

<file path=ppt/slides/_rels/slide30.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slide" Target="slide43.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slide" Target="slide37.xml"/><Relationship Id="rId2" Type="http://schemas.openxmlformats.org/officeDocument/2006/relationships/notesSlide" Target="../notesSlides/notesSlide30.xml"/><Relationship Id="rId16" Type="http://schemas.openxmlformats.org/officeDocument/2006/relationships/slide" Target="slide19.xml"/><Relationship Id="rId1" Type="http://schemas.openxmlformats.org/officeDocument/2006/relationships/slideLayout" Target="../slideLayouts/slideLayout5.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31.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slide" Target="slide43.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slide" Target="slide37.xml"/><Relationship Id="rId2" Type="http://schemas.openxmlformats.org/officeDocument/2006/relationships/notesSlide" Target="../notesSlides/notesSlide31.xml"/><Relationship Id="rId16" Type="http://schemas.openxmlformats.org/officeDocument/2006/relationships/slide" Target="slide19.xml"/><Relationship Id="rId1" Type="http://schemas.openxmlformats.org/officeDocument/2006/relationships/slideLayout" Target="../slideLayouts/slideLayout5.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19" Type="http://schemas.openxmlformats.org/officeDocument/2006/relationships/slide" Target="slide32.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32.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slide" Target="slide43.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slide" Target="slide37.xml"/><Relationship Id="rId2" Type="http://schemas.openxmlformats.org/officeDocument/2006/relationships/notesSlide" Target="../notesSlides/notesSlide32.xml"/><Relationship Id="rId16" Type="http://schemas.openxmlformats.org/officeDocument/2006/relationships/slide" Target="slide19.xml"/><Relationship Id="rId1" Type="http://schemas.openxmlformats.org/officeDocument/2006/relationships/slideLayout" Target="../slideLayouts/slideLayout5.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33.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slide" Target="slide43.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slide" Target="slide37.xml"/><Relationship Id="rId2" Type="http://schemas.openxmlformats.org/officeDocument/2006/relationships/notesSlide" Target="../notesSlides/notesSlide33.xml"/><Relationship Id="rId16" Type="http://schemas.openxmlformats.org/officeDocument/2006/relationships/slide" Target="slide19.xml"/><Relationship Id="rId1" Type="http://schemas.openxmlformats.org/officeDocument/2006/relationships/slideLayout" Target="../slideLayouts/slideLayout5.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34.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2" Type="http://schemas.openxmlformats.org/officeDocument/2006/relationships/notesSlide" Target="../notesSlides/notesSlide34.xml"/><Relationship Id="rId16" Type="http://schemas.openxmlformats.org/officeDocument/2006/relationships/slide" Target="slide43.xml"/><Relationship Id="rId1" Type="http://schemas.openxmlformats.org/officeDocument/2006/relationships/slideLayout" Target="../slideLayouts/slideLayout1.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3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5.xml"/><Relationship Id="rId1" Type="http://schemas.openxmlformats.org/officeDocument/2006/relationships/slideLayout" Target="../slideLayouts/slideLayout5.xml"/><Relationship Id="rId4" Type="http://schemas.openxmlformats.org/officeDocument/2006/relationships/slide" Target="slide43.xml"/></Relationships>
</file>

<file path=ppt/slides/_rels/slide36.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image" Target="../media/image4.png"/><Relationship Id="rId2" Type="http://schemas.openxmlformats.org/officeDocument/2006/relationships/notesSlide" Target="../notesSlides/notesSlide36.xml"/><Relationship Id="rId16" Type="http://schemas.openxmlformats.org/officeDocument/2006/relationships/slide" Target="slide43.xml"/><Relationship Id="rId1" Type="http://schemas.openxmlformats.org/officeDocument/2006/relationships/slideLayout" Target="../slideLayouts/slideLayout1.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37.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2" Type="http://schemas.openxmlformats.org/officeDocument/2006/relationships/notesSlide" Target="../notesSlides/notesSlide37.xml"/><Relationship Id="rId16" Type="http://schemas.openxmlformats.org/officeDocument/2006/relationships/slide" Target="slide43.xml"/><Relationship Id="rId1" Type="http://schemas.openxmlformats.org/officeDocument/2006/relationships/slideLayout" Target="../slideLayouts/slideLayout1.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38.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image" Target="../media/image5.jpeg"/><Relationship Id="rId2" Type="http://schemas.openxmlformats.org/officeDocument/2006/relationships/notesSlide" Target="../notesSlides/notesSlide38.xml"/><Relationship Id="rId16" Type="http://schemas.openxmlformats.org/officeDocument/2006/relationships/slide" Target="slide43.xml"/><Relationship Id="rId1" Type="http://schemas.openxmlformats.org/officeDocument/2006/relationships/slideLayout" Target="../slideLayouts/slideLayout1.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39.xml.rels><?xml version="1.0" encoding="UTF-8" standalone="yes"?>
<Relationships xmlns="http://schemas.openxmlformats.org/package/2006/relationships"><Relationship Id="rId8" Type="http://schemas.openxmlformats.org/officeDocument/2006/relationships/slide" Target="slide24.xml"/><Relationship Id="rId13" Type="http://schemas.openxmlformats.org/officeDocument/2006/relationships/slide" Target="slide31.xml"/><Relationship Id="rId3" Type="http://schemas.openxmlformats.org/officeDocument/2006/relationships/slide" Target="slide3.xml"/><Relationship Id="rId7" Type="http://schemas.openxmlformats.org/officeDocument/2006/relationships/slide" Target="slide23.xml"/><Relationship Id="rId12" Type="http://schemas.openxmlformats.org/officeDocument/2006/relationships/slide" Target="slide29.xml"/><Relationship Id="rId2" Type="http://schemas.openxmlformats.org/officeDocument/2006/relationships/notesSlide" Target="../notesSlides/notesSlide39.xml"/><Relationship Id="rId16" Type="http://schemas.openxmlformats.org/officeDocument/2006/relationships/slide" Target="slide30.xml"/><Relationship Id="rId1" Type="http://schemas.openxmlformats.org/officeDocument/2006/relationships/slideLayout" Target="../slideLayouts/slideLayout1.xml"/><Relationship Id="rId6" Type="http://schemas.openxmlformats.org/officeDocument/2006/relationships/slide" Target="slide22.xml"/><Relationship Id="rId11" Type="http://schemas.openxmlformats.org/officeDocument/2006/relationships/slide" Target="slide28.xml"/><Relationship Id="rId5" Type="http://schemas.openxmlformats.org/officeDocument/2006/relationships/slide" Target="slide21.xml"/><Relationship Id="rId15" Type="http://schemas.openxmlformats.org/officeDocument/2006/relationships/slide" Target="slide20.xml"/><Relationship Id="rId10" Type="http://schemas.openxmlformats.org/officeDocument/2006/relationships/slide" Target="slide26.xml"/><Relationship Id="rId4" Type="http://schemas.openxmlformats.org/officeDocument/2006/relationships/slide" Target="slide43.xml"/><Relationship Id="rId9" Type="http://schemas.openxmlformats.org/officeDocument/2006/relationships/slide" Target="slide25.xml"/><Relationship Id="rId14" Type="http://schemas.openxmlformats.org/officeDocument/2006/relationships/slide" Target="slide3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slide" Target="slide43.xml"/><Relationship Id="rId4" Type="http://schemas.openxmlformats.org/officeDocument/2006/relationships/slide" Target="slide3.xml"/></Relationships>
</file>

<file path=ppt/slides/_rels/slide40.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18" Type="http://schemas.openxmlformats.org/officeDocument/2006/relationships/image" Target="../media/image7.jpeg"/><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17" Type="http://schemas.openxmlformats.org/officeDocument/2006/relationships/image" Target="../media/image6.wmf"/><Relationship Id="rId2" Type="http://schemas.openxmlformats.org/officeDocument/2006/relationships/notesSlide" Target="../notesSlides/notesSlide40.xml"/><Relationship Id="rId16" Type="http://schemas.openxmlformats.org/officeDocument/2006/relationships/slide" Target="slide43.xml"/><Relationship Id="rId1" Type="http://schemas.openxmlformats.org/officeDocument/2006/relationships/slideLayout" Target="../slideLayouts/slideLayout3.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4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1.xml"/><Relationship Id="rId1" Type="http://schemas.openxmlformats.org/officeDocument/2006/relationships/slideLayout" Target="../slideLayouts/slideLayout5.xml"/><Relationship Id="rId4" Type="http://schemas.openxmlformats.org/officeDocument/2006/relationships/slide" Target="slide43.xml"/></Relationships>
</file>

<file path=ppt/slides/_rels/slide42.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2" Type="http://schemas.openxmlformats.org/officeDocument/2006/relationships/notesSlide" Target="../notesSlides/notesSlide42.xml"/><Relationship Id="rId16" Type="http://schemas.openxmlformats.org/officeDocument/2006/relationships/slide" Target="slide43.xml"/><Relationship Id="rId1" Type="http://schemas.openxmlformats.org/officeDocument/2006/relationships/slideLayout" Target="../slideLayouts/slideLayout1.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43.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20.xml"/><Relationship Id="rId3" Type="http://schemas.openxmlformats.org/officeDocument/2006/relationships/slide" Target="slide21.xml"/><Relationship Id="rId7" Type="http://schemas.openxmlformats.org/officeDocument/2006/relationships/slide" Target="slide25.xml"/><Relationship Id="rId12" Type="http://schemas.openxmlformats.org/officeDocument/2006/relationships/slide" Target="slide33.xml"/><Relationship Id="rId2" Type="http://schemas.openxmlformats.org/officeDocument/2006/relationships/notesSlide" Target="../notesSlides/notesSlide43.xml"/><Relationship Id="rId16" Type="http://schemas.openxmlformats.org/officeDocument/2006/relationships/slide" Target="slide43.xml"/><Relationship Id="rId1" Type="http://schemas.openxmlformats.org/officeDocument/2006/relationships/slideLayout" Target="../slideLayouts/slideLayout1.xml"/><Relationship Id="rId6" Type="http://schemas.openxmlformats.org/officeDocument/2006/relationships/slide" Target="slide24.xml"/><Relationship Id="rId11" Type="http://schemas.openxmlformats.org/officeDocument/2006/relationships/slide" Target="slide31.xml"/><Relationship Id="rId5" Type="http://schemas.openxmlformats.org/officeDocument/2006/relationships/slide" Target="slide23.xml"/><Relationship Id="rId15" Type="http://schemas.openxmlformats.org/officeDocument/2006/relationships/slide" Target="slide3.xml"/><Relationship Id="rId10" Type="http://schemas.openxmlformats.org/officeDocument/2006/relationships/slide" Target="slide29.xml"/><Relationship Id="rId4" Type="http://schemas.openxmlformats.org/officeDocument/2006/relationships/slide" Target="slide22.xml"/><Relationship Id="rId9" Type="http://schemas.openxmlformats.org/officeDocument/2006/relationships/slide" Target="slide28.xml"/><Relationship Id="rId14" Type="http://schemas.openxmlformats.org/officeDocument/2006/relationships/slide" Target="slide30.xml"/></Relationships>
</file>

<file path=ppt/slides/_rels/slide4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4.xml"/><Relationship Id="rId1" Type="http://schemas.openxmlformats.org/officeDocument/2006/relationships/slideLayout" Target="../slideLayouts/slideLayout5.xml"/><Relationship Id="rId4" Type="http://schemas.openxmlformats.org/officeDocument/2006/relationships/slide" Target="slide43.xml"/></Relationships>
</file>

<file path=ppt/slides/_rels/slide4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5.xml"/><Relationship Id="rId1" Type="http://schemas.openxmlformats.org/officeDocument/2006/relationships/slideLayout" Target="../slideLayouts/slideLayout12.xml"/><Relationship Id="rId4" Type="http://schemas.openxmlformats.org/officeDocument/2006/relationships/slide" Target="slide43.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43.xml"/><Relationship Id="rId2" Type="http://schemas.openxmlformats.org/officeDocument/2006/relationships/notesSlide" Target="../notesSlides/notesSlide46.xml"/><Relationship Id="rId1" Type="http://schemas.openxmlformats.org/officeDocument/2006/relationships/slideLayout" Target="../slideLayouts/slideLayout12.xml"/><Relationship Id="rId6" Type="http://schemas.openxmlformats.org/officeDocument/2006/relationships/slide" Target="slide3.xml"/><Relationship Id="rId5" Type="http://schemas.openxmlformats.org/officeDocument/2006/relationships/image" Target="../media/image9.jpeg"/><Relationship Id="rId4" Type="http://schemas.openxmlformats.org/officeDocument/2006/relationships/image" Target="../media/image8.wmf"/></Relationships>
</file>

<file path=ppt/slides/_rels/slide4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7.xml"/><Relationship Id="rId1" Type="http://schemas.openxmlformats.org/officeDocument/2006/relationships/slideLayout" Target="../slideLayouts/slideLayout12.xml"/><Relationship Id="rId4" Type="http://schemas.openxmlformats.org/officeDocument/2006/relationships/slide" Target="slide4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slide" Target="slide43.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slide" Target="slide43.xml"/><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slide" Target="slide43.xml"/><Relationship Id="rId4" Type="http://schemas.openxmlformats.org/officeDocument/2006/relationships/slide" Target="slide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0" y="2565400"/>
            <a:ext cx="9144000" cy="3241675"/>
          </a:xfrm>
        </p:spPr>
        <p:txBody>
          <a:bodyPr anchor="b"/>
          <a:lstStyle/>
          <a:p>
            <a:pPr eaLnBrk="1" hangingPunct="1">
              <a:defRPr/>
            </a:pPr>
            <a:r>
              <a:rPr lang="en-GB" sz="5400" dirty="0" smtClean="0"/>
              <a:t>Classification of Processes</a:t>
            </a:r>
            <a:br>
              <a:rPr lang="en-GB" sz="5400" dirty="0" smtClean="0"/>
            </a:br>
            <a:r>
              <a:rPr lang="en-GB" sz="5400" dirty="0" smtClean="0"/>
              <a:t>Order from Chaos</a:t>
            </a:r>
            <a:br>
              <a:rPr lang="en-GB" sz="5400" dirty="0" smtClean="0"/>
            </a:br>
            <a:r>
              <a:rPr lang="en-GB" sz="1400" dirty="0" smtClean="0"/>
              <a:t>Version 2 – Post Harwell update</a:t>
            </a:r>
            <a:br>
              <a:rPr lang="en-GB" sz="1400" dirty="0" smtClean="0"/>
            </a:br>
            <a:r>
              <a:rPr lang="en-GB" sz="2400" dirty="0" smtClean="0"/>
              <a:t>Ian Dalling - Unified Management Solutions</a:t>
            </a:r>
            <a:br>
              <a:rPr lang="en-GB" sz="2400" dirty="0" smtClean="0"/>
            </a:br>
            <a:r>
              <a:rPr lang="en-GB" sz="2400" dirty="0" smtClean="0"/>
              <a:t> </a:t>
            </a:r>
            <a:r>
              <a:rPr lang="en-GB" sz="1400" dirty="0" smtClean="0"/>
              <a:t>CQI Nuclear Special Interest Group Meeting – Harwell June 2011</a:t>
            </a:r>
          </a:p>
        </p:txBody>
      </p:sp>
      <p:grpSp>
        <p:nvGrpSpPr>
          <p:cNvPr id="2067" name="Group 19"/>
          <p:cNvGrpSpPr>
            <a:grpSpLocks/>
          </p:cNvGrpSpPr>
          <p:nvPr/>
        </p:nvGrpSpPr>
        <p:grpSpPr bwMode="auto">
          <a:xfrm>
            <a:off x="2124075" y="765175"/>
            <a:ext cx="4762500" cy="1943100"/>
            <a:chOff x="1338" y="482"/>
            <a:chExt cx="3000" cy="1224"/>
          </a:xfrm>
        </p:grpSpPr>
        <p:grpSp>
          <p:nvGrpSpPr>
            <p:cNvPr id="15364" name="Group 7"/>
            <p:cNvGrpSpPr>
              <a:grpSpLocks/>
            </p:cNvGrpSpPr>
            <p:nvPr/>
          </p:nvGrpSpPr>
          <p:grpSpPr bwMode="auto">
            <a:xfrm>
              <a:off x="2441" y="482"/>
              <a:ext cx="847" cy="847"/>
              <a:chOff x="2928" y="1296"/>
              <a:chExt cx="1968" cy="1968"/>
            </a:xfrm>
          </p:grpSpPr>
          <p:sp>
            <p:nvSpPr>
              <p:cNvPr id="15370" name="WordArt 8"/>
              <p:cNvSpPr>
                <a:spLocks noChangeArrowheads="1" noChangeShapeType="1" noTextEdit="1"/>
              </p:cNvSpPr>
              <p:nvPr/>
            </p:nvSpPr>
            <p:spPr bwMode="auto">
              <a:xfrm>
                <a:off x="2928" y="1296"/>
                <a:ext cx="1968" cy="1968"/>
              </a:xfrm>
              <a:prstGeom prst="rect">
                <a:avLst/>
              </a:prstGeom>
            </p:spPr>
            <p:txBody>
              <a:bodyPr wrap="none" fromWordArt="1">
                <a:prstTxWarp prst="textPlain">
                  <a:avLst>
                    <a:gd name="adj" fmla="val 50000"/>
                  </a:avLst>
                </a:prstTxWarp>
              </a:bodyPr>
              <a:lstStyle/>
              <a:p>
                <a:pPr algn="ctr"/>
                <a:r>
                  <a:rPr lang="en-GB" sz="3600" kern="10">
                    <a:ln w="6350">
                      <a:solidFill>
                        <a:srgbClr val="000000"/>
                      </a:solidFill>
                      <a:round/>
                      <a:headEnd/>
                      <a:tailEnd/>
                    </a:ln>
                    <a:solidFill>
                      <a:srgbClr val="FFCC00"/>
                    </a:solidFill>
                    <a:latin typeface="BankGothic Md BT"/>
                  </a:rPr>
                  <a:t>U</a:t>
                </a:r>
              </a:p>
            </p:txBody>
          </p:sp>
          <p:sp>
            <p:nvSpPr>
              <p:cNvPr id="15371" name="WordArt 9"/>
              <p:cNvSpPr>
                <a:spLocks noChangeArrowheads="1" noChangeShapeType="1" noTextEdit="1"/>
              </p:cNvSpPr>
              <p:nvPr/>
            </p:nvSpPr>
            <p:spPr bwMode="auto">
              <a:xfrm>
                <a:off x="3438" y="1296"/>
                <a:ext cx="967" cy="706"/>
              </a:xfrm>
              <a:prstGeom prst="rect">
                <a:avLst/>
              </a:prstGeom>
            </p:spPr>
            <p:txBody>
              <a:bodyPr wrap="none" fromWordArt="1">
                <a:prstTxWarp prst="textPlain">
                  <a:avLst>
                    <a:gd name="adj" fmla="val 50000"/>
                  </a:avLst>
                </a:prstTxWarp>
              </a:bodyPr>
              <a:lstStyle/>
              <a:p>
                <a:pPr algn="ctr"/>
                <a:r>
                  <a:rPr lang="en-GB" sz="3600" kern="10">
                    <a:ln w="6350">
                      <a:solidFill>
                        <a:srgbClr val="000000"/>
                      </a:solidFill>
                      <a:round/>
                      <a:headEnd/>
                      <a:tailEnd/>
                    </a:ln>
                    <a:solidFill>
                      <a:srgbClr val="FFCC00"/>
                    </a:solidFill>
                    <a:latin typeface="Impact"/>
                  </a:rPr>
                  <a:t>m</a:t>
                </a:r>
              </a:p>
            </p:txBody>
          </p:sp>
          <p:sp>
            <p:nvSpPr>
              <p:cNvPr id="15372" name="WordArt 10"/>
              <p:cNvSpPr>
                <a:spLocks noChangeArrowheads="1" noChangeShapeType="1" noTextEdit="1"/>
              </p:cNvSpPr>
              <p:nvPr/>
            </p:nvSpPr>
            <p:spPr bwMode="auto">
              <a:xfrm>
                <a:off x="3449" y="2103"/>
                <a:ext cx="967" cy="707"/>
              </a:xfrm>
              <a:prstGeom prst="rect">
                <a:avLst/>
              </a:prstGeom>
            </p:spPr>
            <p:txBody>
              <a:bodyPr wrap="none" fromWordArt="1">
                <a:prstTxWarp prst="textPlain">
                  <a:avLst>
                    <a:gd name="adj" fmla="val 50000"/>
                  </a:avLst>
                </a:prstTxWarp>
              </a:bodyPr>
              <a:lstStyle/>
              <a:p>
                <a:pPr algn="ctr"/>
                <a:r>
                  <a:rPr lang="en-GB" sz="3600" kern="10">
                    <a:ln w="6350">
                      <a:solidFill>
                        <a:srgbClr val="000000"/>
                      </a:solidFill>
                      <a:round/>
                      <a:headEnd/>
                      <a:tailEnd/>
                    </a:ln>
                    <a:solidFill>
                      <a:srgbClr val="FFCC00"/>
                    </a:solidFill>
                    <a:latin typeface="Impact"/>
                  </a:rPr>
                  <a:t>s</a:t>
                </a:r>
              </a:p>
            </p:txBody>
          </p:sp>
        </p:grpSp>
        <p:sp>
          <p:nvSpPr>
            <p:cNvPr id="2059" name="Rectangle 11"/>
            <p:cNvSpPr>
              <a:spLocks noChangeArrowheads="1"/>
            </p:cNvSpPr>
            <p:nvPr/>
          </p:nvSpPr>
          <p:spPr bwMode="auto">
            <a:xfrm>
              <a:off x="2063" y="1389"/>
              <a:ext cx="1588" cy="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spcBef>
                  <a:spcPct val="20000"/>
                </a:spcBef>
                <a:buClr>
                  <a:schemeClr val="hlink"/>
                </a:buClr>
                <a:buSzPct val="60000"/>
                <a:buFont typeface="Wingdings" pitchFamily="2" charset="2"/>
                <a:buNone/>
                <a:defRPr/>
              </a:pPr>
              <a:r>
                <a:rPr lang="en-GB" sz="2000">
                  <a:effectLst>
                    <a:outerShdw blurRad="38100" dist="38100" dir="2700000" algn="tl">
                      <a:srgbClr val="000000"/>
                    </a:outerShdw>
                  </a:effectLst>
                  <a:cs typeface="+mn-cs"/>
                </a:rPr>
                <a:t>Implementation</a:t>
              </a:r>
            </a:p>
          </p:txBody>
        </p:sp>
        <p:sp>
          <p:nvSpPr>
            <p:cNvPr id="2061" name="Rectangle 13"/>
            <p:cNvSpPr>
              <a:spLocks noChangeArrowheads="1"/>
            </p:cNvSpPr>
            <p:nvPr/>
          </p:nvSpPr>
          <p:spPr bwMode="auto">
            <a:xfrm>
              <a:off x="1474" y="482"/>
              <a:ext cx="953" cy="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spcBef>
                  <a:spcPct val="20000"/>
                </a:spcBef>
                <a:buClr>
                  <a:schemeClr val="hlink"/>
                </a:buClr>
                <a:buSzPct val="60000"/>
                <a:buFont typeface="Wingdings" pitchFamily="2" charset="2"/>
                <a:buNone/>
                <a:defRPr/>
              </a:pPr>
              <a:r>
                <a:rPr lang="en-GB" sz="2000">
                  <a:effectLst>
                    <a:outerShdw blurRad="38100" dist="38100" dir="2700000" algn="tl">
                      <a:srgbClr val="000000"/>
                    </a:outerShdw>
                  </a:effectLst>
                  <a:cs typeface="+mn-cs"/>
                </a:rPr>
                <a:t>Integrity</a:t>
              </a:r>
            </a:p>
          </p:txBody>
        </p:sp>
        <p:sp>
          <p:nvSpPr>
            <p:cNvPr id="2062" name="Rectangle 14"/>
            <p:cNvSpPr>
              <a:spLocks noChangeArrowheads="1"/>
            </p:cNvSpPr>
            <p:nvPr/>
          </p:nvSpPr>
          <p:spPr bwMode="auto">
            <a:xfrm>
              <a:off x="1338" y="891"/>
              <a:ext cx="1089" cy="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spcBef>
                  <a:spcPct val="20000"/>
                </a:spcBef>
                <a:buClr>
                  <a:schemeClr val="hlink"/>
                </a:buClr>
                <a:buSzPct val="60000"/>
                <a:buFont typeface="Wingdings" pitchFamily="2" charset="2"/>
                <a:buNone/>
                <a:defRPr/>
              </a:pPr>
              <a:r>
                <a:rPr lang="en-GB" sz="2000">
                  <a:effectLst>
                    <a:outerShdw blurRad="38100" dist="38100" dir="2700000" algn="tl">
                      <a:srgbClr val="000000"/>
                    </a:outerShdw>
                  </a:effectLst>
                  <a:cs typeface="+mn-cs"/>
                </a:rPr>
                <a:t>Integration</a:t>
              </a:r>
            </a:p>
          </p:txBody>
        </p:sp>
        <p:sp>
          <p:nvSpPr>
            <p:cNvPr id="2063" name="Rectangle 15"/>
            <p:cNvSpPr>
              <a:spLocks noChangeArrowheads="1"/>
            </p:cNvSpPr>
            <p:nvPr/>
          </p:nvSpPr>
          <p:spPr bwMode="auto">
            <a:xfrm>
              <a:off x="3379" y="523"/>
              <a:ext cx="95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effectLst>
                    <a:outerShdw blurRad="38100" dist="38100" dir="2700000" algn="tl">
                      <a:srgbClr val="000000"/>
                    </a:outerShdw>
                  </a:effectLst>
                  <a:cs typeface="+mn-cs"/>
                </a:rPr>
                <a:t>Intelligence</a:t>
              </a:r>
            </a:p>
          </p:txBody>
        </p:sp>
        <p:sp>
          <p:nvSpPr>
            <p:cNvPr id="2064" name="Rectangle 16"/>
            <p:cNvSpPr>
              <a:spLocks noChangeArrowheads="1"/>
            </p:cNvSpPr>
            <p:nvPr/>
          </p:nvSpPr>
          <p:spPr bwMode="auto">
            <a:xfrm>
              <a:off x="3424" y="909"/>
              <a:ext cx="8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effectLst>
                    <a:outerShdw blurRad="38100" dist="38100" dir="2700000" algn="tl">
                      <a:srgbClr val="000000"/>
                    </a:outerShdw>
                  </a:effectLst>
                  <a:cs typeface="+mn-cs"/>
                </a:rPr>
                <a:t>Ingenuity</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067"/>
                                        </p:tgtEl>
                                        <p:attrNameLst>
                                          <p:attrName>style.visibility</p:attrName>
                                        </p:attrNameLst>
                                      </p:cBhvr>
                                      <p:to>
                                        <p:strVal val="visible"/>
                                      </p:to>
                                    </p:set>
                                    <p:animEffect transition="in" filter="dissolve">
                                      <p:cBhvr>
                                        <p:cTn id="7" dur="500"/>
                                        <p:tgtEl>
                                          <p:spTgt spid="2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258888" y="277813"/>
            <a:ext cx="7812087" cy="1139825"/>
          </a:xfrm>
        </p:spPr>
        <p:txBody>
          <a:bodyPr/>
          <a:lstStyle/>
          <a:p>
            <a:r>
              <a:rPr lang="en-US" smtClean="0">
                <a:effectLst/>
              </a:rPr>
              <a:t>Application of Plan-Do-Check-Act</a:t>
            </a:r>
          </a:p>
        </p:txBody>
      </p:sp>
      <p:sp>
        <p:nvSpPr>
          <p:cNvPr id="24579" name="AutoShape 4">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0" name="AutoShape 5">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1" name="AutoShape 6">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2" name="AutoShape 7">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 name="Group 3"/>
          <p:cNvGrpSpPr>
            <a:grpSpLocks/>
          </p:cNvGrpSpPr>
          <p:nvPr/>
        </p:nvGrpSpPr>
        <p:grpSpPr bwMode="auto">
          <a:xfrm>
            <a:off x="2627313" y="5200650"/>
            <a:ext cx="793750" cy="766763"/>
            <a:chOff x="1519" y="1071"/>
            <a:chExt cx="2677" cy="2585"/>
          </a:xfrm>
        </p:grpSpPr>
        <p:grpSp>
          <p:nvGrpSpPr>
            <p:cNvPr id="24760" name="Group 4"/>
            <p:cNvGrpSpPr>
              <a:grpSpLocks/>
            </p:cNvGrpSpPr>
            <p:nvPr/>
          </p:nvGrpSpPr>
          <p:grpSpPr bwMode="auto">
            <a:xfrm>
              <a:off x="1773" y="1316"/>
              <a:ext cx="2187" cy="2070"/>
              <a:chOff x="1773" y="1316"/>
              <a:chExt cx="2187" cy="2070"/>
            </a:xfrm>
          </p:grpSpPr>
          <p:sp>
            <p:nvSpPr>
              <p:cNvPr id="24766" name="Oval 5"/>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767" name="AutoShape 6"/>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68" name="AutoShape 7"/>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69" name="AutoShape 8"/>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70" name="AutoShape 9"/>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761" name="Group 10"/>
            <p:cNvGrpSpPr>
              <a:grpSpLocks/>
            </p:cNvGrpSpPr>
            <p:nvPr/>
          </p:nvGrpSpPr>
          <p:grpSpPr bwMode="auto">
            <a:xfrm>
              <a:off x="1519" y="1071"/>
              <a:ext cx="2677" cy="2585"/>
              <a:chOff x="1519" y="1071"/>
              <a:chExt cx="2677" cy="2585"/>
            </a:xfrm>
          </p:grpSpPr>
          <p:sp>
            <p:nvSpPr>
              <p:cNvPr id="24762" name="Oval 11"/>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763" name="Oval 12"/>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764" name="Oval 13"/>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765" name="Oval 14"/>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20" name="Group 15"/>
          <p:cNvGrpSpPr>
            <a:grpSpLocks/>
          </p:cNvGrpSpPr>
          <p:nvPr/>
        </p:nvGrpSpPr>
        <p:grpSpPr bwMode="auto">
          <a:xfrm>
            <a:off x="3721100" y="5200650"/>
            <a:ext cx="793750" cy="766763"/>
            <a:chOff x="1519" y="1071"/>
            <a:chExt cx="2677" cy="2585"/>
          </a:xfrm>
        </p:grpSpPr>
        <p:grpSp>
          <p:nvGrpSpPr>
            <p:cNvPr id="24749" name="Group 16"/>
            <p:cNvGrpSpPr>
              <a:grpSpLocks/>
            </p:cNvGrpSpPr>
            <p:nvPr/>
          </p:nvGrpSpPr>
          <p:grpSpPr bwMode="auto">
            <a:xfrm>
              <a:off x="1773" y="1316"/>
              <a:ext cx="2187" cy="2070"/>
              <a:chOff x="1773" y="1316"/>
              <a:chExt cx="2187" cy="2070"/>
            </a:xfrm>
          </p:grpSpPr>
          <p:sp>
            <p:nvSpPr>
              <p:cNvPr id="24755" name="Oval 17"/>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756" name="AutoShape 18"/>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57" name="AutoShape 19"/>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58" name="AutoShape 20"/>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59" name="AutoShape 21"/>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750" name="Group 22"/>
            <p:cNvGrpSpPr>
              <a:grpSpLocks/>
            </p:cNvGrpSpPr>
            <p:nvPr/>
          </p:nvGrpSpPr>
          <p:grpSpPr bwMode="auto">
            <a:xfrm>
              <a:off x="1519" y="1071"/>
              <a:ext cx="2677" cy="2585"/>
              <a:chOff x="1519" y="1071"/>
              <a:chExt cx="2677" cy="2585"/>
            </a:xfrm>
          </p:grpSpPr>
          <p:sp>
            <p:nvSpPr>
              <p:cNvPr id="24751" name="Oval 23"/>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752" name="Oval 24"/>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753" name="Oval 25"/>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754" name="Oval 26"/>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32" name="Group 27"/>
          <p:cNvGrpSpPr>
            <a:grpSpLocks/>
          </p:cNvGrpSpPr>
          <p:nvPr/>
        </p:nvGrpSpPr>
        <p:grpSpPr bwMode="auto">
          <a:xfrm>
            <a:off x="4845050" y="5200650"/>
            <a:ext cx="793750" cy="766763"/>
            <a:chOff x="1519" y="1071"/>
            <a:chExt cx="2677" cy="2585"/>
          </a:xfrm>
        </p:grpSpPr>
        <p:grpSp>
          <p:nvGrpSpPr>
            <p:cNvPr id="24738" name="Group 28"/>
            <p:cNvGrpSpPr>
              <a:grpSpLocks/>
            </p:cNvGrpSpPr>
            <p:nvPr/>
          </p:nvGrpSpPr>
          <p:grpSpPr bwMode="auto">
            <a:xfrm>
              <a:off x="1773" y="1316"/>
              <a:ext cx="2187" cy="2070"/>
              <a:chOff x="1773" y="1316"/>
              <a:chExt cx="2187" cy="2070"/>
            </a:xfrm>
          </p:grpSpPr>
          <p:sp>
            <p:nvSpPr>
              <p:cNvPr id="24744" name="Oval 29"/>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745" name="AutoShape 30"/>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46" name="AutoShape 31"/>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47" name="AutoShape 32"/>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48" name="AutoShape 33"/>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739" name="Group 34"/>
            <p:cNvGrpSpPr>
              <a:grpSpLocks/>
            </p:cNvGrpSpPr>
            <p:nvPr/>
          </p:nvGrpSpPr>
          <p:grpSpPr bwMode="auto">
            <a:xfrm>
              <a:off x="1519" y="1071"/>
              <a:ext cx="2677" cy="2585"/>
              <a:chOff x="1519" y="1071"/>
              <a:chExt cx="2677" cy="2585"/>
            </a:xfrm>
          </p:grpSpPr>
          <p:sp>
            <p:nvSpPr>
              <p:cNvPr id="24740" name="Oval 35"/>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741" name="Oval 36"/>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742" name="Oval 37"/>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743" name="Oval 38"/>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44" name="Group 39"/>
          <p:cNvGrpSpPr>
            <a:grpSpLocks/>
          </p:cNvGrpSpPr>
          <p:nvPr/>
        </p:nvGrpSpPr>
        <p:grpSpPr bwMode="auto">
          <a:xfrm>
            <a:off x="6022975" y="5205413"/>
            <a:ext cx="793750" cy="766762"/>
            <a:chOff x="1519" y="1071"/>
            <a:chExt cx="2677" cy="2585"/>
          </a:xfrm>
        </p:grpSpPr>
        <p:grpSp>
          <p:nvGrpSpPr>
            <p:cNvPr id="24727" name="Group 40"/>
            <p:cNvGrpSpPr>
              <a:grpSpLocks/>
            </p:cNvGrpSpPr>
            <p:nvPr/>
          </p:nvGrpSpPr>
          <p:grpSpPr bwMode="auto">
            <a:xfrm>
              <a:off x="1773" y="1316"/>
              <a:ext cx="2187" cy="2070"/>
              <a:chOff x="1773" y="1316"/>
              <a:chExt cx="2187" cy="2070"/>
            </a:xfrm>
          </p:grpSpPr>
          <p:sp>
            <p:nvSpPr>
              <p:cNvPr id="24733" name="Oval 41"/>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734" name="AutoShape 42"/>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35" name="AutoShape 43"/>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36" name="AutoShape 44"/>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37" name="AutoShape 45"/>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728" name="Group 46"/>
            <p:cNvGrpSpPr>
              <a:grpSpLocks/>
            </p:cNvGrpSpPr>
            <p:nvPr/>
          </p:nvGrpSpPr>
          <p:grpSpPr bwMode="auto">
            <a:xfrm>
              <a:off x="1519" y="1071"/>
              <a:ext cx="2677" cy="2585"/>
              <a:chOff x="1519" y="1071"/>
              <a:chExt cx="2677" cy="2585"/>
            </a:xfrm>
          </p:grpSpPr>
          <p:sp>
            <p:nvSpPr>
              <p:cNvPr id="24729" name="Oval 47"/>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730" name="Oval 48"/>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731" name="Oval 49"/>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732" name="Oval 50"/>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56" name="Group 51"/>
          <p:cNvGrpSpPr>
            <a:grpSpLocks/>
          </p:cNvGrpSpPr>
          <p:nvPr/>
        </p:nvGrpSpPr>
        <p:grpSpPr bwMode="auto">
          <a:xfrm>
            <a:off x="7146925" y="5202238"/>
            <a:ext cx="793750" cy="766762"/>
            <a:chOff x="1519" y="1071"/>
            <a:chExt cx="2677" cy="2585"/>
          </a:xfrm>
        </p:grpSpPr>
        <p:grpSp>
          <p:nvGrpSpPr>
            <p:cNvPr id="24716" name="Group 52"/>
            <p:cNvGrpSpPr>
              <a:grpSpLocks/>
            </p:cNvGrpSpPr>
            <p:nvPr/>
          </p:nvGrpSpPr>
          <p:grpSpPr bwMode="auto">
            <a:xfrm>
              <a:off x="1773" y="1316"/>
              <a:ext cx="2187" cy="2070"/>
              <a:chOff x="1773" y="1316"/>
              <a:chExt cx="2187" cy="2070"/>
            </a:xfrm>
          </p:grpSpPr>
          <p:sp>
            <p:nvSpPr>
              <p:cNvPr id="24722" name="Oval 53"/>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723" name="AutoShape 54"/>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24" name="AutoShape 55"/>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25" name="AutoShape 56"/>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26" name="AutoShape 57"/>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717" name="Group 58"/>
            <p:cNvGrpSpPr>
              <a:grpSpLocks/>
            </p:cNvGrpSpPr>
            <p:nvPr/>
          </p:nvGrpSpPr>
          <p:grpSpPr bwMode="auto">
            <a:xfrm>
              <a:off x="1519" y="1071"/>
              <a:ext cx="2677" cy="2585"/>
              <a:chOff x="1519" y="1071"/>
              <a:chExt cx="2677" cy="2585"/>
            </a:xfrm>
          </p:grpSpPr>
          <p:sp>
            <p:nvSpPr>
              <p:cNvPr id="24718" name="Oval 59"/>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719" name="Oval 60"/>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720" name="Oval 61"/>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721" name="Oval 62"/>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68" name="Group 63"/>
          <p:cNvGrpSpPr>
            <a:grpSpLocks/>
          </p:cNvGrpSpPr>
          <p:nvPr/>
        </p:nvGrpSpPr>
        <p:grpSpPr bwMode="auto">
          <a:xfrm>
            <a:off x="6584950" y="4241800"/>
            <a:ext cx="793750" cy="766763"/>
            <a:chOff x="1519" y="1071"/>
            <a:chExt cx="2677" cy="2585"/>
          </a:xfrm>
        </p:grpSpPr>
        <p:grpSp>
          <p:nvGrpSpPr>
            <p:cNvPr id="24705" name="Group 64"/>
            <p:cNvGrpSpPr>
              <a:grpSpLocks/>
            </p:cNvGrpSpPr>
            <p:nvPr/>
          </p:nvGrpSpPr>
          <p:grpSpPr bwMode="auto">
            <a:xfrm>
              <a:off x="1773" y="1316"/>
              <a:ext cx="2187" cy="2070"/>
              <a:chOff x="1773" y="1316"/>
              <a:chExt cx="2187" cy="2070"/>
            </a:xfrm>
          </p:grpSpPr>
          <p:sp>
            <p:nvSpPr>
              <p:cNvPr id="24711" name="Oval 65"/>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712" name="AutoShape 66"/>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13" name="AutoShape 67"/>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14" name="AutoShape 68"/>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15" name="AutoShape 69"/>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706" name="Group 70"/>
            <p:cNvGrpSpPr>
              <a:grpSpLocks/>
            </p:cNvGrpSpPr>
            <p:nvPr/>
          </p:nvGrpSpPr>
          <p:grpSpPr bwMode="auto">
            <a:xfrm>
              <a:off x="1519" y="1071"/>
              <a:ext cx="2677" cy="2585"/>
              <a:chOff x="1519" y="1071"/>
              <a:chExt cx="2677" cy="2585"/>
            </a:xfrm>
          </p:grpSpPr>
          <p:sp>
            <p:nvSpPr>
              <p:cNvPr id="24707" name="Oval 71"/>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708" name="Oval 72"/>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709" name="Oval 73"/>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710" name="Oval 74"/>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80" name="Group 75"/>
          <p:cNvGrpSpPr>
            <a:grpSpLocks/>
          </p:cNvGrpSpPr>
          <p:nvPr/>
        </p:nvGrpSpPr>
        <p:grpSpPr bwMode="auto">
          <a:xfrm>
            <a:off x="5491163" y="4241800"/>
            <a:ext cx="793750" cy="766763"/>
            <a:chOff x="1519" y="1071"/>
            <a:chExt cx="2677" cy="2585"/>
          </a:xfrm>
        </p:grpSpPr>
        <p:grpSp>
          <p:nvGrpSpPr>
            <p:cNvPr id="24694" name="Group 76"/>
            <p:cNvGrpSpPr>
              <a:grpSpLocks/>
            </p:cNvGrpSpPr>
            <p:nvPr/>
          </p:nvGrpSpPr>
          <p:grpSpPr bwMode="auto">
            <a:xfrm>
              <a:off x="1773" y="1316"/>
              <a:ext cx="2187" cy="2070"/>
              <a:chOff x="1773" y="1316"/>
              <a:chExt cx="2187" cy="2070"/>
            </a:xfrm>
          </p:grpSpPr>
          <p:sp>
            <p:nvSpPr>
              <p:cNvPr id="24700" name="Oval 77"/>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701" name="AutoShape 78"/>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02" name="AutoShape 79"/>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03" name="AutoShape 80"/>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704" name="AutoShape 81"/>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695" name="Group 82"/>
            <p:cNvGrpSpPr>
              <a:grpSpLocks/>
            </p:cNvGrpSpPr>
            <p:nvPr/>
          </p:nvGrpSpPr>
          <p:grpSpPr bwMode="auto">
            <a:xfrm>
              <a:off x="1519" y="1071"/>
              <a:ext cx="2677" cy="2585"/>
              <a:chOff x="1519" y="1071"/>
              <a:chExt cx="2677" cy="2585"/>
            </a:xfrm>
          </p:grpSpPr>
          <p:sp>
            <p:nvSpPr>
              <p:cNvPr id="24696" name="Oval 83"/>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697" name="Oval 84"/>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698" name="Oval 85"/>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699" name="Oval 86"/>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92" name="Group 87"/>
          <p:cNvGrpSpPr>
            <a:grpSpLocks/>
          </p:cNvGrpSpPr>
          <p:nvPr/>
        </p:nvGrpSpPr>
        <p:grpSpPr bwMode="auto">
          <a:xfrm>
            <a:off x="4325938" y="4241800"/>
            <a:ext cx="793750" cy="766763"/>
            <a:chOff x="1519" y="1071"/>
            <a:chExt cx="2677" cy="2585"/>
          </a:xfrm>
        </p:grpSpPr>
        <p:grpSp>
          <p:nvGrpSpPr>
            <p:cNvPr id="24683" name="Group 88"/>
            <p:cNvGrpSpPr>
              <a:grpSpLocks/>
            </p:cNvGrpSpPr>
            <p:nvPr/>
          </p:nvGrpSpPr>
          <p:grpSpPr bwMode="auto">
            <a:xfrm>
              <a:off x="1773" y="1316"/>
              <a:ext cx="2187" cy="2070"/>
              <a:chOff x="1773" y="1316"/>
              <a:chExt cx="2187" cy="2070"/>
            </a:xfrm>
          </p:grpSpPr>
          <p:sp>
            <p:nvSpPr>
              <p:cNvPr id="24689" name="Oval 89"/>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690" name="AutoShape 90"/>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91" name="AutoShape 91"/>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92" name="AutoShape 92"/>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93" name="AutoShape 93"/>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684" name="Group 94"/>
            <p:cNvGrpSpPr>
              <a:grpSpLocks/>
            </p:cNvGrpSpPr>
            <p:nvPr/>
          </p:nvGrpSpPr>
          <p:grpSpPr bwMode="auto">
            <a:xfrm>
              <a:off x="1519" y="1071"/>
              <a:ext cx="2677" cy="2585"/>
              <a:chOff x="1519" y="1071"/>
              <a:chExt cx="2677" cy="2585"/>
            </a:xfrm>
          </p:grpSpPr>
          <p:sp>
            <p:nvSpPr>
              <p:cNvPr id="24685" name="Oval 95"/>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686" name="Oval 96"/>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687" name="Oval 97"/>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688" name="Oval 98"/>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104" name="Group 99"/>
          <p:cNvGrpSpPr>
            <a:grpSpLocks/>
          </p:cNvGrpSpPr>
          <p:nvPr/>
        </p:nvGrpSpPr>
        <p:grpSpPr bwMode="auto">
          <a:xfrm>
            <a:off x="3217863" y="4267200"/>
            <a:ext cx="793750" cy="766763"/>
            <a:chOff x="1519" y="1071"/>
            <a:chExt cx="2677" cy="2585"/>
          </a:xfrm>
        </p:grpSpPr>
        <p:grpSp>
          <p:nvGrpSpPr>
            <p:cNvPr id="24672" name="Group 100"/>
            <p:cNvGrpSpPr>
              <a:grpSpLocks/>
            </p:cNvGrpSpPr>
            <p:nvPr/>
          </p:nvGrpSpPr>
          <p:grpSpPr bwMode="auto">
            <a:xfrm>
              <a:off x="1773" y="1316"/>
              <a:ext cx="2187" cy="2070"/>
              <a:chOff x="1773" y="1316"/>
              <a:chExt cx="2187" cy="2070"/>
            </a:xfrm>
          </p:grpSpPr>
          <p:sp>
            <p:nvSpPr>
              <p:cNvPr id="24678" name="Oval 101"/>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679" name="AutoShape 102"/>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80" name="AutoShape 103"/>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81" name="AutoShape 104"/>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82" name="AutoShape 105"/>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673" name="Group 106"/>
            <p:cNvGrpSpPr>
              <a:grpSpLocks/>
            </p:cNvGrpSpPr>
            <p:nvPr/>
          </p:nvGrpSpPr>
          <p:grpSpPr bwMode="auto">
            <a:xfrm>
              <a:off x="1519" y="1071"/>
              <a:ext cx="2677" cy="2585"/>
              <a:chOff x="1519" y="1071"/>
              <a:chExt cx="2677" cy="2585"/>
            </a:xfrm>
          </p:grpSpPr>
          <p:sp>
            <p:nvSpPr>
              <p:cNvPr id="24674" name="Oval 107"/>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675" name="Oval 108"/>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676" name="Oval 109"/>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677" name="Oval 110"/>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116" name="Group 111"/>
          <p:cNvGrpSpPr>
            <a:grpSpLocks/>
          </p:cNvGrpSpPr>
          <p:nvPr/>
        </p:nvGrpSpPr>
        <p:grpSpPr bwMode="auto">
          <a:xfrm>
            <a:off x="5997575" y="3305175"/>
            <a:ext cx="793750" cy="766763"/>
            <a:chOff x="1519" y="1071"/>
            <a:chExt cx="2677" cy="2585"/>
          </a:xfrm>
        </p:grpSpPr>
        <p:grpSp>
          <p:nvGrpSpPr>
            <p:cNvPr id="24661" name="Group 112"/>
            <p:cNvGrpSpPr>
              <a:grpSpLocks/>
            </p:cNvGrpSpPr>
            <p:nvPr/>
          </p:nvGrpSpPr>
          <p:grpSpPr bwMode="auto">
            <a:xfrm>
              <a:off x="1773" y="1316"/>
              <a:ext cx="2187" cy="2070"/>
              <a:chOff x="1773" y="1316"/>
              <a:chExt cx="2187" cy="2070"/>
            </a:xfrm>
          </p:grpSpPr>
          <p:sp>
            <p:nvSpPr>
              <p:cNvPr id="24667" name="Oval 113"/>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668" name="AutoShape 114"/>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9" name="AutoShape 115"/>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70" name="AutoShape 116"/>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71" name="AutoShape 117"/>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662" name="Group 118"/>
            <p:cNvGrpSpPr>
              <a:grpSpLocks/>
            </p:cNvGrpSpPr>
            <p:nvPr/>
          </p:nvGrpSpPr>
          <p:grpSpPr bwMode="auto">
            <a:xfrm>
              <a:off x="1519" y="1071"/>
              <a:ext cx="2677" cy="2585"/>
              <a:chOff x="1519" y="1071"/>
              <a:chExt cx="2677" cy="2585"/>
            </a:xfrm>
          </p:grpSpPr>
          <p:sp>
            <p:nvSpPr>
              <p:cNvPr id="24663" name="Oval 119"/>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664" name="Oval 120"/>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665" name="Oval 121"/>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666" name="Oval 122"/>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128" name="Group 123"/>
          <p:cNvGrpSpPr>
            <a:grpSpLocks/>
          </p:cNvGrpSpPr>
          <p:nvPr/>
        </p:nvGrpSpPr>
        <p:grpSpPr bwMode="auto">
          <a:xfrm>
            <a:off x="4886325" y="3305175"/>
            <a:ext cx="793750" cy="766763"/>
            <a:chOff x="1519" y="1071"/>
            <a:chExt cx="2677" cy="2585"/>
          </a:xfrm>
        </p:grpSpPr>
        <p:grpSp>
          <p:nvGrpSpPr>
            <p:cNvPr id="24650" name="Group 124"/>
            <p:cNvGrpSpPr>
              <a:grpSpLocks/>
            </p:cNvGrpSpPr>
            <p:nvPr/>
          </p:nvGrpSpPr>
          <p:grpSpPr bwMode="auto">
            <a:xfrm>
              <a:off x="1773" y="1316"/>
              <a:ext cx="2187" cy="2070"/>
              <a:chOff x="1773" y="1316"/>
              <a:chExt cx="2187" cy="2070"/>
            </a:xfrm>
          </p:grpSpPr>
          <p:sp>
            <p:nvSpPr>
              <p:cNvPr id="24656" name="Oval 125"/>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657" name="AutoShape 126"/>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8" name="AutoShape 127"/>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9" name="AutoShape 128"/>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0" name="AutoShape 129"/>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651" name="Group 130"/>
            <p:cNvGrpSpPr>
              <a:grpSpLocks/>
            </p:cNvGrpSpPr>
            <p:nvPr/>
          </p:nvGrpSpPr>
          <p:grpSpPr bwMode="auto">
            <a:xfrm>
              <a:off x="1519" y="1071"/>
              <a:ext cx="2677" cy="2585"/>
              <a:chOff x="1519" y="1071"/>
              <a:chExt cx="2677" cy="2585"/>
            </a:xfrm>
          </p:grpSpPr>
          <p:sp>
            <p:nvSpPr>
              <p:cNvPr id="24652" name="Oval 131"/>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653" name="Oval 132"/>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654" name="Oval 133"/>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655" name="Oval 134"/>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140" name="Group 135"/>
          <p:cNvGrpSpPr>
            <a:grpSpLocks/>
          </p:cNvGrpSpPr>
          <p:nvPr/>
        </p:nvGrpSpPr>
        <p:grpSpPr bwMode="auto">
          <a:xfrm>
            <a:off x="3778250" y="3330575"/>
            <a:ext cx="793750" cy="766763"/>
            <a:chOff x="1519" y="1071"/>
            <a:chExt cx="2677" cy="2585"/>
          </a:xfrm>
        </p:grpSpPr>
        <p:grpSp>
          <p:nvGrpSpPr>
            <p:cNvPr id="24639" name="Group 136"/>
            <p:cNvGrpSpPr>
              <a:grpSpLocks/>
            </p:cNvGrpSpPr>
            <p:nvPr/>
          </p:nvGrpSpPr>
          <p:grpSpPr bwMode="auto">
            <a:xfrm>
              <a:off x="1773" y="1316"/>
              <a:ext cx="2187" cy="2070"/>
              <a:chOff x="1773" y="1316"/>
              <a:chExt cx="2187" cy="2070"/>
            </a:xfrm>
          </p:grpSpPr>
          <p:sp>
            <p:nvSpPr>
              <p:cNvPr id="24645" name="Oval 137"/>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646" name="AutoShape 138"/>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7" name="AutoShape 139"/>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8" name="AutoShape 140"/>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9" name="AutoShape 141"/>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640" name="Group 142"/>
            <p:cNvGrpSpPr>
              <a:grpSpLocks/>
            </p:cNvGrpSpPr>
            <p:nvPr/>
          </p:nvGrpSpPr>
          <p:grpSpPr bwMode="auto">
            <a:xfrm>
              <a:off x="1519" y="1071"/>
              <a:ext cx="2677" cy="2585"/>
              <a:chOff x="1519" y="1071"/>
              <a:chExt cx="2677" cy="2585"/>
            </a:xfrm>
          </p:grpSpPr>
          <p:sp>
            <p:nvSpPr>
              <p:cNvPr id="24641" name="Oval 143"/>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642" name="Oval 144"/>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643" name="Oval 145"/>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644" name="Oval 146"/>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152" name="Group 147"/>
          <p:cNvGrpSpPr>
            <a:grpSpLocks/>
          </p:cNvGrpSpPr>
          <p:nvPr/>
        </p:nvGrpSpPr>
        <p:grpSpPr bwMode="auto">
          <a:xfrm>
            <a:off x="5476875" y="2441575"/>
            <a:ext cx="793750" cy="766763"/>
            <a:chOff x="1519" y="1071"/>
            <a:chExt cx="2677" cy="2585"/>
          </a:xfrm>
        </p:grpSpPr>
        <p:grpSp>
          <p:nvGrpSpPr>
            <p:cNvPr id="24628" name="Group 148"/>
            <p:cNvGrpSpPr>
              <a:grpSpLocks/>
            </p:cNvGrpSpPr>
            <p:nvPr/>
          </p:nvGrpSpPr>
          <p:grpSpPr bwMode="auto">
            <a:xfrm>
              <a:off x="1773" y="1316"/>
              <a:ext cx="2187" cy="2070"/>
              <a:chOff x="1773" y="1316"/>
              <a:chExt cx="2187" cy="2070"/>
            </a:xfrm>
          </p:grpSpPr>
          <p:sp>
            <p:nvSpPr>
              <p:cNvPr id="24634" name="Oval 149"/>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635" name="AutoShape 150"/>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6" name="AutoShape 151"/>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7" name="AutoShape 152"/>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8" name="AutoShape 153"/>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629" name="Group 154"/>
            <p:cNvGrpSpPr>
              <a:grpSpLocks/>
            </p:cNvGrpSpPr>
            <p:nvPr/>
          </p:nvGrpSpPr>
          <p:grpSpPr bwMode="auto">
            <a:xfrm>
              <a:off x="1519" y="1071"/>
              <a:ext cx="2677" cy="2585"/>
              <a:chOff x="1519" y="1071"/>
              <a:chExt cx="2677" cy="2585"/>
            </a:xfrm>
          </p:grpSpPr>
          <p:sp>
            <p:nvSpPr>
              <p:cNvPr id="24630" name="Oval 155"/>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631" name="Oval 156"/>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632" name="Oval 157"/>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633" name="Oval 158"/>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164" name="Group 159"/>
          <p:cNvGrpSpPr>
            <a:grpSpLocks/>
          </p:cNvGrpSpPr>
          <p:nvPr/>
        </p:nvGrpSpPr>
        <p:grpSpPr bwMode="auto">
          <a:xfrm>
            <a:off x="4325938" y="2441575"/>
            <a:ext cx="793750" cy="766763"/>
            <a:chOff x="1519" y="1071"/>
            <a:chExt cx="2677" cy="2585"/>
          </a:xfrm>
        </p:grpSpPr>
        <p:grpSp>
          <p:nvGrpSpPr>
            <p:cNvPr id="24617" name="Group 160"/>
            <p:cNvGrpSpPr>
              <a:grpSpLocks/>
            </p:cNvGrpSpPr>
            <p:nvPr/>
          </p:nvGrpSpPr>
          <p:grpSpPr bwMode="auto">
            <a:xfrm>
              <a:off x="1773" y="1316"/>
              <a:ext cx="2187" cy="2070"/>
              <a:chOff x="1773" y="1316"/>
              <a:chExt cx="2187" cy="2070"/>
            </a:xfrm>
          </p:grpSpPr>
          <p:sp>
            <p:nvSpPr>
              <p:cNvPr id="24623" name="Oval 161"/>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624" name="AutoShape 162"/>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5" name="AutoShape 163"/>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6" name="AutoShape 164"/>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7" name="AutoShape 165"/>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618" name="Group 166"/>
            <p:cNvGrpSpPr>
              <a:grpSpLocks/>
            </p:cNvGrpSpPr>
            <p:nvPr/>
          </p:nvGrpSpPr>
          <p:grpSpPr bwMode="auto">
            <a:xfrm>
              <a:off x="1519" y="1071"/>
              <a:ext cx="2677" cy="2585"/>
              <a:chOff x="1519" y="1071"/>
              <a:chExt cx="2677" cy="2585"/>
            </a:xfrm>
          </p:grpSpPr>
          <p:sp>
            <p:nvSpPr>
              <p:cNvPr id="24619" name="Oval 167"/>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620" name="Oval 168"/>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621" name="Oval 169"/>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622" name="Oval 170"/>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grpSp>
        <p:nvGrpSpPr>
          <p:cNvPr id="176" name="Group 171"/>
          <p:cNvGrpSpPr>
            <a:grpSpLocks/>
          </p:cNvGrpSpPr>
          <p:nvPr/>
        </p:nvGrpSpPr>
        <p:grpSpPr bwMode="auto">
          <a:xfrm>
            <a:off x="4900613" y="1562100"/>
            <a:ext cx="793750" cy="766763"/>
            <a:chOff x="1519" y="1071"/>
            <a:chExt cx="2677" cy="2585"/>
          </a:xfrm>
        </p:grpSpPr>
        <p:grpSp>
          <p:nvGrpSpPr>
            <p:cNvPr id="24606" name="Group 172"/>
            <p:cNvGrpSpPr>
              <a:grpSpLocks/>
            </p:cNvGrpSpPr>
            <p:nvPr/>
          </p:nvGrpSpPr>
          <p:grpSpPr bwMode="auto">
            <a:xfrm>
              <a:off x="1773" y="1316"/>
              <a:ext cx="2187" cy="2070"/>
              <a:chOff x="1773" y="1316"/>
              <a:chExt cx="2187" cy="2070"/>
            </a:xfrm>
          </p:grpSpPr>
          <p:sp>
            <p:nvSpPr>
              <p:cNvPr id="24612" name="Oval 173"/>
              <p:cNvSpPr>
                <a:spLocks noChangeArrowheads="1"/>
              </p:cNvSpPr>
              <p:nvPr/>
            </p:nvSpPr>
            <p:spPr bwMode="auto">
              <a:xfrm>
                <a:off x="1791" y="1344"/>
                <a:ext cx="2132" cy="2042"/>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1000"/>
              </a:p>
            </p:txBody>
          </p:sp>
          <p:sp>
            <p:nvSpPr>
              <p:cNvPr id="24613" name="AutoShape 174"/>
              <p:cNvSpPr>
                <a:spLocks noChangeArrowheads="1"/>
              </p:cNvSpPr>
              <p:nvPr/>
            </p:nvSpPr>
            <p:spPr bwMode="auto">
              <a:xfrm rot="-1318521">
                <a:off x="1773" y="2659"/>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4" name="AutoShape 175"/>
              <p:cNvSpPr>
                <a:spLocks noChangeArrowheads="1"/>
              </p:cNvSpPr>
              <p:nvPr/>
            </p:nvSpPr>
            <p:spPr bwMode="auto">
              <a:xfrm rot="452225">
                <a:off x="3107" y="32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5" name="AutoShape 176"/>
              <p:cNvSpPr>
                <a:spLocks noChangeArrowheads="1"/>
              </p:cNvSpPr>
              <p:nvPr/>
            </p:nvSpPr>
            <p:spPr bwMode="auto">
              <a:xfrm rot="1971890" flipH="1">
                <a:off x="3778" y="1887"/>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6" name="AutoShape 177"/>
              <p:cNvSpPr>
                <a:spLocks noChangeArrowheads="1"/>
              </p:cNvSpPr>
              <p:nvPr/>
            </p:nvSpPr>
            <p:spPr bwMode="auto">
              <a:xfrm rot="3943781" flipH="1">
                <a:off x="2393" y="1328"/>
                <a:ext cx="182" cy="157"/>
              </a:xfrm>
              <a:prstGeom prst="triangle">
                <a:avLst>
                  <a:gd name="adj" fmla="val 50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607" name="Group 178"/>
            <p:cNvGrpSpPr>
              <a:grpSpLocks/>
            </p:cNvGrpSpPr>
            <p:nvPr/>
          </p:nvGrpSpPr>
          <p:grpSpPr bwMode="auto">
            <a:xfrm>
              <a:off x="1519" y="1071"/>
              <a:ext cx="2677" cy="2585"/>
              <a:chOff x="1519" y="1071"/>
              <a:chExt cx="2677" cy="2585"/>
            </a:xfrm>
          </p:grpSpPr>
          <p:sp>
            <p:nvSpPr>
              <p:cNvPr id="24608" name="Oval 179"/>
              <p:cNvSpPr>
                <a:spLocks noChangeArrowheads="1"/>
              </p:cNvSpPr>
              <p:nvPr/>
            </p:nvSpPr>
            <p:spPr bwMode="auto">
              <a:xfrm>
                <a:off x="1519" y="2046"/>
                <a:ext cx="681"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A</a:t>
                </a:r>
                <a:endParaRPr lang="en-US" sz="1000" b="1">
                  <a:solidFill>
                    <a:schemeClr val="bg2"/>
                  </a:solidFill>
                </a:endParaRPr>
              </a:p>
            </p:txBody>
          </p:sp>
          <p:sp>
            <p:nvSpPr>
              <p:cNvPr id="24609" name="Oval 180"/>
              <p:cNvSpPr>
                <a:spLocks noChangeArrowheads="1"/>
              </p:cNvSpPr>
              <p:nvPr/>
            </p:nvSpPr>
            <p:spPr bwMode="auto">
              <a:xfrm>
                <a:off x="2496" y="297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C</a:t>
                </a:r>
                <a:endParaRPr lang="en-US" sz="1000" b="1">
                  <a:solidFill>
                    <a:schemeClr val="bg2"/>
                  </a:solidFill>
                </a:endParaRPr>
              </a:p>
            </p:txBody>
          </p:sp>
          <p:sp>
            <p:nvSpPr>
              <p:cNvPr id="24610" name="Oval 181"/>
              <p:cNvSpPr>
                <a:spLocks noChangeArrowheads="1"/>
              </p:cNvSpPr>
              <p:nvPr/>
            </p:nvSpPr>
            <p:spPr bwMode="auto">
              <a:xfrm>
                <a:off x="3516" y="2046"/>
                <a:ext cx="680" cy="680"/>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D</a:t>
                </a:r>
                <a:endParaRPr lang="en-US" sz="1000" b="1">
                  <a:solidFill>
                    <a:schemeClr val="bg2"/>
                  </a:solidFill>
                </a:endParaRPr>
              </a:p>
            </p:txBody>
          </p:sp>
          <p:sp>
            <p:nvSpPr>
              <p:cNvPr id="24611" name="Oval 182"/>
              <p:cNvSpPr>
                <a:spLocks noChangeArrowheads="1"/>
              </p:cNvSpPr>
              <p:nvPr/>
            </p:nvSpPr>
            <p:spPr bwMode="auto">
              <a:xfrm>
                <a:off x="2496" y="1071"/>
                <a:ext cx="680" cy="681"/>
              </a:xfrm>
              <a:prstGeom prst="ellipse">
                <a:avLst/>
              </a:prstGeom>
              <a:solidFill>
                <a:schemeClr val="accent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1000" b="1">
                    <a:solidFill>
                      <a:schemeClr val="bg2"/>
                    </a:solidFill>
                  </a:rPr>
                  <a:t>P</a:t>
                </a:r>
                <a:endParaRPr lang="en-US" sz="1000" b="1">
                  <a:solidFill>
                    <a:schemeClr val="bg2"/>
                  </a:solidFill>
                </a:endParaRPr>
              </a:p>
            </p:txBody>
          </p:sp>
        </p:grpSp>
      </p:grpSp>
      <p:sp>
        <p:nvSpPr>
          <p:cNvPr id="188" name="Text Box 183"/>
          <p:cNvSpPr txBox="1">
            <a:spLocks noChangeArrowheads="1"/>
          </p:cNvSpPr>
          <p:nvPr/>
        </p:nvSpPr>
        <p:spPr bwMode="auto">
          <a:xfrm>
            <a:off x="1101725" y="5403850"/>
            <a:ext cx="81756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2400">
                <a:latin typeface="Arial" charset="0"/>
                <a:ea typeface="ＭＳ Ｐゴシック" pitchFamily="34" charset="-128"/>
              </a:rPr>
              <a:t>Task</a:t>
            </a:r>
            <a:endParaRPr lang="en-US" sz="2400">
              <a:latin typeface="Arial" charset="0"/>
              <a:ea typeface="ＭＳ Ｐゴシック" pitchFamily="34" charset="-128"/>
            </a:endParaRPr>
          </a:p>
        </p:txBody>
      </p:sp>
      <p:sp>
        <p:nvSpPr>
          <p:cNvPr id="189" name="Text Box 184"/>
          <p:cNvSpPr txBox="1">
            <a:spLocks noChangeArrowheads="1"/>
          </p:cNvSpPr>
          <p:nvPr/>
        </p:nvSpPr>
        <p:spPr bwMode="auto">
          <a:xfrm>
            <a:off x="1101725" y="4430713"/>
            <a:ext cx="9382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2400">
                <a:latin typeface="Arial" charset="0"/>
                <a:ea typeface="ＭＳ Ｐゴシック" pitchFamily="34" charset="-128"/>
              </a:rPr>
              <a:t>Team</a:t>
            </a:r>
            <a:endParaRPr lang="en-US" sz="2400">
              <a:latin typeface="Arial" charset="0"/>
              <a:ea typeface="ＭＳ Ｐゴシック" pitchFamily="34" charset="-128"/>
            </a:endParaRPr>
          </a:p>
        </p:txBody>
      </p:sp>
      <p:sp>
        <p:nvSpPr>
          <p:cNvPr id="190" name="Text Box 185"/>
          <p:cNvSpPr txBox="1">
            <a:spLocks noChangeArrowheads="1"/>
          </p:cNvSpPr>
          <p:nvPr/>
        </p:nvSpPr>
        <p:spPr bwMode="auto">
          <a:xfrm>
            <a:off x="1101725" y="3495675"/>
            <a:ext cx="11430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2400">
                <a:latin typeface="Arial" charset="0"/>
                <a:ea typeface="ＭＳ Ｐゴシック" pitchFamily="34" charset="-128"/>
              </a:rPr>
              <a:t>Project</a:t>
            </a:r>
            <a:endParaRPr lang="en-US" sz="2400">
              <a:latin typeface="Arial" charset="0"/>
              <a:ea typeface="ＭＳ Ｐゴシック" pitchFamily="34" charset="-128"/>
            </a:endParaRPr>
          </a:p>
        </p:txBody>
      </p:sp>
      <p:sp>
        <p:nvSpPr>
          <p:cNvPr id="191" name="Text Box 186"/>
          <p:cNvSpPr txBox="1">
            <a:spLocks noChangeArrowheads="1"/>
          </p:cNvSpPr>
          <p:nvPr/>
        </p:nvSpPr>
        <p:spPr bwMode="auto">
          <a:xfrm>
            <a:off x="1116013" y="2482850"/>
            <a:ext cx="1982787"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2400">
                <a:latin typeface="Arial" charset="0"/>
                <a:ea typeface="ＭＳ Ｐゴシック" pitchFamily="34" charset="-128"/>
              </a:rPr>
              <a:t>Middle</a:t>
            </a:r>
          </a:p>
          <a:p>
            <a:pPr eaLnBrk="1" hangingPunct="1"/>
            <a:r>
              <a:rPr lang="en-GB" sz="2400">
                <a:latin typeface="Arial" charset="0"/>
                <a:ea typeface="ＭＳ Ｐゴシック" pitchFamily="34" charset="-128"/>
              </a:rPr>
              <a:t>Management</a:t>
            </a:r>
            <a:endParaRPr lang="en-US" sz="2400">
              <a:latin typeface="Arial" charset="0"/>
              <a:ea typeface="ＭＳ Ｐゴシック" pitchFamily="34" charset="-128"/>
            </a:endParaRPr>
          </a:p>
        </p:txBody>
      </p:sp>
      <p:sp>
        <p:nvSpPr>
          <p:cNvPr id="192" name="Text Box 187"/>
          <p:cNvSpPr txBox="1">
            <a:spLocks noChangeArrowheads="1"/>
          </p:cNvSpPr>
          <p:nvPr/>
        </p:nvSpPr>
        <p:spPr bwMode="auto">
          <a:xfrm>
            <a:off x="1101725" y="1504950"/>
            <a:ext cx="256540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2400">
                <a:latin typeface="Arial" charset="0"/>
                <a:ea typeface="ＭＳ Ｐゴシック" pitchFamily="34" charset="-128"/>
              </a:rPr>
              <a:t>Top Management</a:t>
            </a:r>
          </a:p>
          <a:p>
            <a:pPr eaLnBrk="1" hangingPunct="1"/>
            <a:r>
              <a:rPr lang="en-GB" sz="2400">
                <a:latin typeface="Arial" charset="0"/>
                <a:ea typeface="ＭＳ Ｐゴシック" pitchFamily="34" charset="-128"/>
              </a:rPr>
              <a:t>‘Strategy’</a:t>
            </a:r>
            <a:endParaRPr lang="en-US" sz="2400">
              <a:latin typeface="Arial" charset="0"/>
              <a:ea typeface="ＭＳ Ｐゴシック" pitchFamily="34" charset="-128"/>
            </a:endParaRPr>
          </a:p>
        </p:txBody>
      </p:sp>
      <p:sp>
        <p:nvSpPr>
          <p:cNvPr id="193" name="AutoShape 188"/>
          <p:cNvSpPr>
            <a:spLocks noChangeArrowheads="1"/>
          </p:cNvSpPr>
          <p:nvPr/>
        </p:nvSpPr>
        <p:spPr bwMode="auto">
          <a:xfrm rot="16200000" flipH="1">
            <a:off x="6011863" y="3429000"/>
            <a:ext cx="5113337" cy="792163"/>
          </a:xfrm>
          <a:prstGeom prst="rightArrow">
            <a:avLst>
              <a:gd name="adj1" fmla="val 50000"/>
              <a:gd name="adj2" fmla="val 16137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solidFill>
                  <a:schemeClr val="bg2"/>
                </a:solidFill>
              </a:rPr>
              <a:t>Increasing Cycle Frequency</a:t>
            </a:r>
            <a:endParaRPr lang="en-US">
              <a:solidFill>
                <a:schemeClr val="bg2"/>
              </a:solidFill>
            </a:endParaRPr>
          </a:p>
        </p:txBody>
      </p:sp>
      <p:sp>
        <p:nvSpPr>
          <p:cNvPr id="194" name="AutoShape 189"/>
          <p:cNvSpPr>
            <a:spLocks noChangeArrowheads="1"/>
          </p:cNvSpPr>
          <p:nvPr/>
        </p:nvSpPr>
        <p:spPr bwMode="auto">
          <a:xfrm rot="5400000" flipH="1" flipV="1">
            <a:off x="-2098675" y="3587751"/>
            <a:ext cx="5348287" cy="792162"/>
          </a:xfrm>
          <a:prstGeom prst="rightArrow">
            <a:avLst>
              <a:gd name="adj1" fmla="val 50000"/>
              <a:gd name="adj2" fmla="val 16138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a:solidFill>
                  <a:schemeClr val="bg2"/>
                </a:solidFill>
              </a:rPr>
              <a:t>Increasing Cooperation &amp; Coordination</a:t>
            </a:r>
            <a:endParaRPr lang="en-US">
              <a:solidFill>
                <a:schemeClr val="bg2"/>
              </a:solidFill>
            </a:endParaRPr>
          </a:p>
        </p:txBody>
      </p:sp>
      <p:sp>
        <p:nvSpPr>
          <p:cNvPr id="195" name="Text Box 190"/>
          <p:cNvSpPr txBox="1">
            <a:spLocks noChangeArrowheads="1"/>
          </p:cNvSpPr>
          <p:nvPr/>
        </p:nvSpPr>
        <p:spPr bwMode="auto">
          <a:xfrm>
            <a:off x="2746375" y="6154738"/>
            <a:ext cx="49942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a:latin typeface="Arial" charset="0"/>
                <a:ea typeface="ＭＳ Ｐゴシック" pitchFamily="34" charset="-128"/>
              </a:rPr>
              <a:t>a stratified pyramid of plan-do-check-act cycles</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88"/>
                                        </p:tgtEl>
                                        <p:attrNameLst>
                                          <p:attrName>style.visibility</p:attrName>
                                        </p:attrNameLst>
                                      </p:cBhvr>
                                      <p:to>
                                        <p:strVal val="visible"/>
                                      </p:to>
                                    </p:set>
                                    <p:anim calcmode="lin" valueType="num">
                                      <p:cBhvr>
                                        <p:cTn id="7" dur="500" fill="hold"/>
                                        <p:tgtEl>
                                          <p:spTgt spid="188"/>
                                        </p:tgtEl>
                                        <p:attrNameLst>
                                          <p:attrName>ppt_w</p:attrName>
                                        </p:attrNameLst>
                                      </p:cBhvr>
                                      <p:tavLst>
                                        <p:tav tm="0">
                                          <p:val>
                                            <p:fltVal val="0"/>
                                          </p:val>
                                        </p:tav>
                                        <p:tav tm="100000">
                                          <p:val>
                                            <p:strVal val="#ppt_w"/>
                                          </p:val>
                                        </p:tav>
                                      </p:tavLst>
                                    </p:anim>
                                    <p:anim calcmode="lin" valueType="num">
                                      <p:cBhvr>
                                        <p:cTn id="8" dur="500" fill="hold"/>
                                        <p:tgtEl>
                                          <p:spTgt spid="188"/>
                                        </p:tgtEl>
                                        <p:attrNameLst>
                                          <p:attrName>ppt_h</p:attrName>
                                        </p:attrNameLst>
                                      </p:cBhvr>
                                      <p:tavLst>
                                        <p:tav tm="0">
                                          <p:val>
                                            <p:fltVal val="0"/>
                                          </p:val>
                                        </p:tav>
                                        <p:tav tm="100000">
                                          <p:val>
                                            <p:strVal val="#ppt_h"/>
                                          </p:val>
                                        </p:tav>
                                      </p:tavLst>
                                    </p:anim>
                                    <p:animEffect transition="in" filter="fade">
                                      <p:cBhvr>
                                        <p:cTn id="9" dur="500"/>
                                        <p:tgtEl>
                                          <p:spTgt spid="188"/>
                                        </p:tgtEl>
                                      </p:cBhvr>
                                    </p:animEffect>
                                  </p:childTnLst>
                                </p:cTn>
                              </p:par>
                              <p:par>
                                <p:cTn id="10" presetID="53"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par>
                                <p:cTn id="15" presetID="8" presetClass="emph" presetSubtype="0" fill="hold" nodeType="withEffect">
                                  <p:stCondLst>
                                    <p:cond delay="0"/>
                                  </p:stCondLst>
                                  <p:childTnLst>
                                    <p:animRot by="43200000">
                                      <p:cBhvr>
                                        <p:cTn id="16" dur="500" fill="hold"/>
                                        <p:tgtEl>
                                          <p:spTgt spid="8"/>
                                        </p:tgtEl>
                                        <p:attrNameLst>
                                          <p:attrName>r</p:attrName>
                                        </p:attrNameLst>
                                      </p:cBhvr>
                                    </p:animRot>
                                  </p:childTnLst>
                                </p:cTn>
                              </p:par>
                              <p:par>
                                <p:cTn id="17" presetID="53"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par>
                                <p:cTn id="22" presetID="8" presetClass="emph" presetSubtype="0" fill="hold" nodeType="withEffect">
                                  <p:stCondLst>
                                    <p:cond delay="0"/>
                                  </p:stCondLst>
                                  <p:childTnLst>
                                    <p:animRot by="43200000">
                                      <p:cBhvr>
                                        <p:cTn id="23" dur="500" fill="hold"/>
                                        <p:tgtEl>
                                          <p:spTgt spid="20"/>
                                        </p:tgtEl>
                                        <p:attrNameLst>
                                          <p:attrName>r</p:attrName>
                                        </p:attrNameLst>
                                      </p:cBhvr>
                                    </p:animRot>
                                  </p:childTnLst>
                                </p:cTn>
                              </p:par>
                              <p:par>
                                <p:cTn id="24" presetID="53" presetClass="entr" presetSubtype="0" fill="hold" nodeType="withEffect">
                                  <p:stCondLst>
                                    <p:cond delay="0"/>
                                  </p:stCondLst>
                                  <p:childTnLst>
                                    <p:set>
                                      <p:cBhvr>
                                        <p:cTn id="25" dur="1" fill="hold">
                                          <p:stCondLst>
                                            <p:cond delay="0"/>
                                          </p:stCondLst>
                                        </p:cTn>
                                        <p:tgtEl>
                                          <p:spTgt spid="32"/>
                                        </p:tgtEl>
                                        <p:attrNameLst>
                                          <p:attrName>style.visibility</p:attrName>
                                        </p:attrNameLst>
                                      </p:cBhvr>
                                      <p:to>
                                        <p:strVal val="visible"/>
                                      </p:to>
                                    </p:set>
                                    <p:anim calcmode="lin" valueType="num">
                                      <p:cBhvr>
                                        <p:cTn id="26" dur="500" fill="hold"/>
                                        <p:tgtEl>
                                          <p:spTgt spid="32"/>
                                        </p:tgtEl>
                                        <p:attrNameLst>
                                          <p:attrName>ppt_w</p:attrName>
                                        </p:attrNameLst>
                                      </p:cBhvr>
                                      <p:tavLst>
                                        <p:tav tm="0">
                                          <p:val>
                                            <p:fltVal val="0"/>
                                          </p:val>
                                        </p:tav>
                                        <p:tav tm="100000">
                                          <p:val>
                                            <p:strVal val="#ppt_w"/>
                                          </p:val>
                                        </p:tav>
                                      </p:tavLst>
                                    </p:anim>
                                    <p:anim calcmode="lin" valueType="num">
                                      <p:cBhvr>
                                        <p:cTn id="27" dur="500" fill="hold"/>
                                        <p:tgtEl>
                                          <p:spTgt spid="32"/>
                                        </p:tgtEl>
                                        <p:attrNameLst>
                                          <p:attrName>ppt_h</p:attrName>
                                        </p:attrNameLst>
                                      </p:cBhvr>
                                      <p:tavLst>
                                        <p:tav tm="0">
                                          <p:val>
                                            <p:fltVal val="0"/>
                                          </p:val>
                                        </p:tav>
                                        <p:tav tm="100000">
                                          <p:val>
                                            <p:strVal val="#ppt_h"/>
                                          </p:val>
                                        </p:tav>
                                      </p:tavLst>
                                    </p:anim>
                                    <p:animEffect transition="in" filter="fade">
                                      <p:cBhvr>
                                        <p:cTn id="28" dur="500"/>
                                        <p:tgtEl>
                                          <p:spTgt spid="32"/>
                                        </p:tgtEl>
                                      </p:cBhvr>
                                    </p:animEffect>
                                  </p:childTnLst>
                                </p:cTn>
                              </p:par>
                              <p:par>
                                <p:cTn id="29" presetID="8" presetClass="emph" presetSubtype="0" fill="hold" nodeType="withEffect">
                                  <p:stCondLst>
                                    <p:cond delay="0"/>
                                  </p:stCondLst>
                                  <p:childTnLst>
                                    <p:animRot by="43200000">
                                      <p:cBhvr>
                                        <p:cTn id="30" dur="500" fill="hold"/>
                                        <p:tgtEl>
                                          <p:spTgt spid="32"/>
                                        </p:tgtEl>
                                        <p:attrNameLst>
                                          <p:attrName>r</p:attrName>
                                        </p:attrNameLst>
                                      </p:cBhvr>
                                    </p:animRot>
                                  </p:childTnLst>
                                </p:cTn>
                              </p:par>
                              <p:par>
                                <p:cTn id="31" presetID="53" presetClass="entr" presetSubtype="0" fill="hold" nodeType="withEffect">
                                  <p:stCondLst>
                                    <p:cond delay="0"/>
                                  </p:stCondLst>
                                  <p:childTnLst>
                                    <p:set>
                                      <p:cBhvr>
                                        <p:cTn id="32" dur="1" fill="hold">
                                          <p:stCondLst>
                                            <p:cond delay="0"/>
                                          </p:stCondLst>
                                        </p:cTn>
                                        <p:tgtEl>
                                          <p:spTgt spid="44"/>
                                        </p:tgtEl>
                                        <p:attrNameLst>
                                          <p:attrName>style.visibility</p:attrName>
                                        </p:attrNameLst>
                                      </p:cBhvr>
                                      <p:to>
                                        <p:strVal val="visible"/>
                                      </p:to>
                                    </p:set>
                                    <p:anim calcmode="lin" valueType="num">
                                      <p:cBhvr>
                                        <p:cTn id="33" dur="500" fill="hold"/>
                                        <p:tgtEl>
                                          <p:spTgt spid="44"/>
                                        </p:tgtEl>
                                        <p:attrNameLst>
                                          <p:attrName>ppt_w</p:attrName>
                                        </p:attrNameLst>
                                      </p:cBhvr>
                                      <p:tavLst>
                                        <p:tav tm="0">
                                          <p:val>
                                            <p:fltVal val="0"/>
                                          </p:val>
                                        </p:tav>
                                        <p:tav tm="100000">
                                          <p:val>
                                            <p:strVal val="#ppt_w"/>
                                          </p:val>
                                        </p:tav>
                                      </p:tavLst>
                                    </p:anim>
                                    <p:anim calcmode="lin" valueType="num">
                                      <p:cBhvr>
                                        <p:cTn id="34" dur="500" fill="hold"/>
                                        <p:tgtEl>
                                          <p:spTgt spid="44"/>
                                        </p:tgtEl>
                                        <p:attrNameLst>
                                          <p:attrName>ppt_h</p:attrName>
                                        </p:attrNameLst>
                                      </p:cBhvr>
                                      <p:tavLst>
                                        <p:tav tm="0">
                                          <p:val>
                                            <p:fltVal val="0"/>
                                          </p:val>
                                        </p:tav>
                                        <p:tav tm="100000">
                                          <p:val>
                                            <p:strVal val="#ppt_h"/>
                                          </p:val>
                                        </p:tav>
                                      </p:tavLst>
                                    </p:anim>
                                    <p:animEffect transition="in" filter="fade">
                                      <p:cBhvr>
                                        <p:cTn id="35" dur="500"/>
                                        <p:tgtEl>
                                          <p:spTgt spid="44"/>
                                        </p:tgtEl>
                                      </p:cBhvr>
                                    </p:animEffect>
                                  </p:childTnLst>
                                </p:cTn>
                              </p:par>
                              <p:par>
                                <p:cTn id="36" presetID="8" presetClass="emph" presetSubtype="0" fill="hold" nodeType="withEffect">
                                  <p:stCondLst>
                                    <p:cond delay="0"/>
                                  </p:stCondLst>
                                  <p:childTnLst>
                                    <p:animRot by="43200000">
                                      <p:cBhvr>
                                        <p:cTn id="37" dur="500" fill="hold"/>
                                        <p:tgtEl>
                                          <p:spTgt spid="44"/>
                                        </p:tgtEl>
                                        <p:attrNameLst>
                                          <p:attrName>r</p:attrName>
                                        </p:attrNameLst>
                                      </p:cBhvr>
                                    </p:animRot>
                                  </p:childTnLst>
                                </p:cTn>
                              </p:par>
                              <p:par>
                                <p:cTn id="38" presetID="53" presetClass="entr" presetSubtype="0" fill="hold" nodeType="withEffect">
                                  <p:stCondLst>
                                    <p:cond delay="0"/>
                                  </p:stCondLst>
                                  <p:childTnLst>
                                    <p:set>
                                      <p:cBhvr>
                                        <p:cTn id="39" dur="1" fill="hold">
                                          <p:stCondLst>
                                            <p:cond delay="0"/>
                                          </p:stCondLst>
                                        </p:cTn>
                                        <p:tgtEl>
                                          <p:spTgt spid="56"/>
                                        </p:tgtEl>
                                        <p:attrNameLst>
                                          <p:attrName>style.visibility</p:attrName>
                                        </p:attrNameLst>
                                      </p:cBhvr>
                                      <p:to>
                                        <p:strVal val="visible"/>
                                      </p:to>
                                    </p:set>
                                    <p:anim calcmode="lin" valueType="num">
                                      <p:cBhvr>
                                        <p:cTn id="40" dur="500" fill="hold"/>
                                        <p:tgtEl>
                                          <p:spTgt spid="56"/>
                                        </p:tgtEl>
                                        <p:attrNameLst>
                                          <p:attrName>ppt_w</p:attrName>
                                        </p:attrNameLst>
                                      </p:cBhvr>
                                      <p:tavLst>
                                        <p:tav tm="0">
                                          <p:val>
                                            <p:fltVal val="0"/>
                                          </p:val>
                                        </p:tav>
                                        <p:tav tm="100000">
                                          <p:val>
                                            <p:strVal val="#ppt_w"/>
                                          </p:val>
                                        </p:tav>
                                      </p:tavLst>
                                    </p:anim>
                                    <p:anim calcmode="lin" valueType="num">
                                      <p:cBhvr>
                                        <p:cTn id="41" dur="500" fill="hold"/>
                                        <p:tgtEl>
                                          <p:spTgt spid="56"/>
                                        </p:tgtEl>
                                        <p:attrNameLst>
                                          <p:attrName>ppt_h</p:attrName>
                                        </p:attrNameLst>
                                      </p:cBhvr>
                                      <p:tavLst>
                                        <p:tav tm="0">
                                          <p:val>
                                            <p:fltVal val="0"/>
                                          </p:val>
                                        </p:tav>
                                        <p:tav tm="100000">
                                          <p:val>
                                            <p:strVal val="#ppt_h"/>
                                          </p:val>
                                        </p:tav>
                                      </p:tavLst>
                                    </p:anim>
                                    <p:animEffect transition="in" filter="fade">
                                      <p:cBhvr>
                                        <p:cTn id="42" dur="500"/>
                                        <p:tgtEl>
                                          <p:spTgt spid="56"/>
                                        </p:tgtEl>
                                      </p:cBhvr>
                                    </p:animEffect>
                                  </p:childTnLst>
                                </p:cTn>
                              </p:par>
                              <p:par>
                                <p:cTn id="43" presetID="8" presetClass="emph" presetSubtype="0" fill="hold" nodeType="withEffect">
                                  <p:stCondLst>
                                    <p:cond delay="0"/>
                                  </p:stCondLst>
                                  <p:childTnLst>
                                    <p:animRot by="43200000">
                                      <p:cBhvr>
                                        <p:cTn id="44" dur="500" fill="hold"/>
                                        <p:tgtEl>
                                          <p:spTgt spid="56"/>
                                        </p:tgtEl>
                                        <p:attrNameLst>
                                          <p:attrName>r</p:attrName>
                                        </p:attrNameLst>
                                      </p:cBhvr>
                                    </p:animRo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189"/>
                                        </p:tgtEl>
                                        <p:attrNameLst>
                                          <p:attrName>style.visibility</p:attrName>
                                        </p:attrNameLst>
                                      </p:cBhvr>
                                      <p:to>
                                        <p:strVal val="visible"/>
                                      </p:to>
                                    </p:set>
                                    <p:anim calcmode="lin" valueType="num">
                                      <p:cBhvr>
                                        <p:cTn id="49" dur="500" fill="hold"/>
                                        <p:tgtEl>
                                          <p:spTgt spid="189"/>
                                        </p:tgtEl>
                                        <p:attrNameLst>
                                          <p:attrName>ppt_w</p:attrName>
                                        </p:attrNameLst>
                                      </p:cBhvr>
                                      <p:tavLst>
                                        <p:tav tm="0">
                                          <p:val>
                                            <p:fltVal val="0"/>
                                          </p:val>
                                        </p:tav>
                                        <p:tav tm="100000">
                                          <p:val>
                                            <p:strVal val="#ppt_w"/>
                                          </p:val>
                                        </p:tav>
                                      </p:tavLst>
                                    </p:anim>
                                    <p:anim calcmode="lin" valueType="num">
                                      <p:cBhvr>
                                        <p:cTn id="50" dur="500" fill="hold"/>
                                        <p:tgtEl>
                                          <p:spTgt spid="189"/>
                                        </p:tgtEl>
                                        <p:attrNameLst>
                                          <p:attrName>ppt_h</p:attrName>
                                        </p:attrNameLst>
                                      </p:cBhvr>
                                      <p:tavLst>
                                        <p:tav tm="0">
                                          <p:val>
                                            <p:fltVal val="0"/>
                                          </p:val>
                                        </p:tav>
                                        <p:tav tm="100000">
                                          <p:val>
                                            <p:strVal val="#ppt_h"/>
                                          </p:val>
                                        </p:tav>
                                      </p:tavLst>
                                    </p:anim>
                                    <p:animEffect transition="in" filter="fade">
                                      <p:cBhvr>
                                        <p:cTn id="51" dur="500"/>
                                        <p:tgtEl>
                                          <p:spTgt spid="189"/>
                                        </p:tgtEl>
                                      </p:cBhvr>
                                    </p:animEffect>
                                  </p:childTnLst>
                                </p:cTn>
                              </p:par>
                              <p:par>
                                <p:cTn id="52" presetID="53" presetClass="entr" presetSubtype="0" fill="hold" nodeType="withEffect">
                                  <p:stCondLst>
                                    <p:cond delay="0"/>
                                  </p:stCondLst>
                                  <p:childTnLst>
                                    <p:set>
                                      <p:cBhvr>
                                        <p:cTn id="53" dur="1" fill="hold">
                                          <p:stCondLst>
                                            <p:cond delay="0"/>
                                          </p:stCondLst>
                                        </p:cTn>
                                        <p:tgtEl>
                                          <p:spTgt spid="68"/>
                                        </p:tgtEl>
                                        <p:attrNameLst>
                                          <p:attrName>style.visibility</p:attrName>
                                        </p:attrNameLst>
                                      </p:cBhvr>
                                      <p:to>
                                        <p:strVal val="visible"/>
                                      </p:to>
                                    </p:set>
                                    <p:anim calcmode="lin" valueType="num">
                                      <p:cBhvr>
                                        <p:cTn id="54" dur="500" fill="hold"/>
                                        <p:tgtEl>
                                          <p:spTgt spid="68"/>
                                        </p:tgtEl>
                                        <p:attrNameLst>
                                          <p:attrName>ppt_w</p:attrName>
                                        </p:attrNameLst>
                                      </p:cBhvr>
                                      <p:tavLst>
                                        <p:tav tm="0">
                                          <p:val>
                                            <p:fltVal val="0"/>
                                          </p:val>
                                        </p:tav>
                                        <p:tav tm="100000">
                                          <p:val>
                                            <p:strVal val="#ppt_w"/>
                                          </p:val>
                                        </p:tav>
                                      </p:tavLst>
                                    </p:anim>
                                    <p:anim calcmode="lin" valueType="num">
                                      <p:cBhvr>
                                        <p:cTn id="55" dur="500" fill="hold"/>
                                        <p:tgtEl>
                                          <p:spTgt spid="68"/>
                                        </p:tgtEl>
                                        <p:attrNameLst>
                                          <p:attrName>ppt_h</p:attrName>
                                        </p:attrNameLst>
                                      </p:cBhvr>
                                      <p:tavLst>
                                        <p:tav tm="0">
                                          <p:val>
                                            <p:fltVal val="0"/>
                                          </p:val>
                                        </p:tav>
                                        <p:tav tm="100000">
                                          <p:val>
                                            <p:strVal val="#ppt_h"/>
                                          </p:val>
                                        </p:tav>
                                      </p:tavLst>
                                    </p:anim>
                                    <p:animEffect transition="in" filter="fade">
                                      <p:cBhvr>
                                        <p:cTn id="56" dur="500"/>
                                        <p:tgtEl>
                                          <p:spTgt spid="68"/>
                                        </p:tgtEl>
                                      </p:cBhvr>
                                    </p:animEffect>
                                  </p:childTnLst>
                                </p:cTn>
                              </p:par>
                              <p:par>
                                <p:cTn id="57" presetID="8" presetClass="emph" presetSubtype="0" fill="hold" nodeType="withEffect">
                                  <p:stCondLst>
                                    <p:cond delay="0"/>
                                  </p:stCondLst>
                                  <p:childTnLst>
                                    <p:animRot by="43200000">
                                      <p:cBhvr>
                                        <p:cTn id="58" dur="500" fill="hold"/>
                                        <p:tgtEl>
                                          <p:spTgt spid="68"/>
                                        </p:tgtEl>
                                        <p:attrNameLst>
                                          <p:attrName>r</p:attrName>
                                        </p:attrNameLst>
                                      </p:cBhvr>
                                    </p:animRot>
                                  </p:childTnLst>
                                </p:cTn>
                              </p:par>
                              <p:par>
                                <p:cTn id="59" presetID="53" presetClass="entr" presetSubtype="0" fill="hold" nodeType="withEffect">
                                  <p:stCondLst>
                                    <p:cond delay="0"/>
                                  </p:stCondLst>
                                  <p:childTnLst>
                                    <p:set>
                                      <p:cBhvr>
                                        <p:cTn id="60" dur="1" fill="hold">
                                          <p:stCondLst>
                                            <p:cond delay="0"/>
                                          </p:stCondLst>
                                        </p:cTn>
                                        <p:tgtEl>
                                          <p:spTgt spid="80"/>
                                        </p:tgtEl>
                                        <p:attrNameLst>
                                          <p:attrName>style.visibility</p:attrName>
                                        </p:attrNameLst>
                                      </p:cBhvr>
                                      <p:to>
                                        <p:strVal val="visible"/>
                                      </p:to>
                                    </p:set>
                                    <p:anim calcmode="lin" valueType="num">
                                      <p:cBhvr>
                                        <p:cTn id="61" dur="500" fill="hold"/>
                                        <p:tgtEl>
                                          <p:spTgt spid="80"/>
                                        </p:tgtEl>
                                        <p:attrNameLst>
                                          <p:attrName>ppt_w</p:attrName>
                                        </p:attrNameLst>
                                      </p:cBhvr>
                                      <p:tavLst>
                                        <p:tav tm="0">
                                          <p:val>
                                            <p:fltVal val="0"/>
                                          </p:val>
                                        </p:tav>
                                        <p:tav tm="100000">
                                          <p:val>
                                            <p:strVal val="#ppt_w"/>
                                          </p:val>
                                        </p:tav>
                                      </p:tavLst>
                                    </p:anim>
                                    <p:anim calcmode="lin" valueType="num">
                                      <p:cBhvr>
                                        <p:cTn id="62" dur="500" fill="hold"/>
                                        <p:tgtEl>
                                          <p:spTgt spid="80"/>
                                        </p:tgtEl>
                                        <p:attrNameLst>
                                          <p:attrName>ppt_h</p:attrName>
                                        </p:attrNameLst>
                                      </p:cBhvr>
                                      <p:tavLst>
                                        <p:tav tm="0">
                                          <p:val>
                                            <p:fltVal val="0"/>
                                          </p:val>
                                        </p:tav>
                                        <p:tav tm="100000">
                                          <p:val>
                                            <p:strVal val="#ppt_h"/>
                                          </p:val>
                                        </p:tav>
                                      </p:tavLst>
                                    </p:anim>
                                    <p:animEffect transition="in" filter="fade">
                                      <p:cBhvr>
                                        <p:cTn id="63" dur="500"/>
                                        <p:tgtEl>
                                          <p:spTgt spid="80"/>
                                        </p:tgtEl>
                                      </p:cBhvr>
                                    </p:animEffect>
                                  </p:childTnLst>
                                </p:cTn>
                              </p:par>
                              <p:par>
                                <p:cTn id="64" presetID="8" presetClass="emph" presetSubtype="0" fill="hold" nodeType="withEffect">
                                  <p:stCondLst>
                                    <p:cond delay="0"/>
                                  </p:stCondLst>
                                  <p:childTnLst>
                                    <p:animRot by="43200000">
                                      <p:cBhvr>
                                        <p:cTn id="65" dur="500" fill="hold"/>
                                        <p:tgtEl>
                                          <p:spTgt spid="80"/>
                                        </p:tgtEl>
                                        <p:attrNameLst>
                                          <p:attrName>r</p:attrName>
                                        </p:attrNameLst>
                                      </p:cBhvr>
                                    </p:animRot>
                                  </p:childTnLst>
                                </p:cTn>
                              </p:par>
                              <p:par>
                                <p:cTn id="66" presetID="53" presetClass="entr" presetSubtype="0" fill="hold" nodeType="withEffect">
                                  <p:stCondLst>
                                    <p:cond delay="0"/>
                                  </p:stCondLst>
                                  <p:childTnLst>
                                    <p:set>
                                      <p:cBhvr>
                                        <p:cTn id="67" dur="1" fill="hold">
                                          <p:stCondLst>
                                            <p:cond delay="0"/>
                                          </p:stCondLst>
                                        </p:cTn>
                                        <p:tgtEl>
                                          <p:spTgt spid="92"/>
                                        </p:tgtEl>
                                        <p:attrNameLst>
                                          <p:attrName>style.visibility</p:attrName>
                                        </p:attrNameLst>
                                      </p:cBhvr>
                                      <p:to>
                                        <p:strVal val="visible"/>
                                      </p:to>
                                    </p:set>
                                    <p:anim calcmode="lin" valueType="num">
                                      <p:cBhvr>
                                        <p:cTn id="68" dur="500" fill="hold"/>
                                        <p:tgtEl>
                                          <p:spTgt spid="92"/>
                                        </p:tgtEl>
                                        <p:attrNameLst>
                                          <p:attrName>ppt_w</p:attrName>
                                        </p:attrNameLst>
                                      </p:cBhvr>
                                      <p:tavLst>
                                        <p:tav tm="0">
                                          <p:val>
                                            <p:fltVal val="0"/>
                                          </p:val>
                                        </p:tav>
                                        <p:tav tm="100000">
                                          <p:val>
                                            <p:strVal val="#ppt_w"/>
                                          </p:val>
                                        </p:tav>
                                      </p:tavLst>
                                    </p:anim>
                                    <p:anim calcmode="lin" valueType="num">
                                      <p:cBhvr>
                                        <p:cTn id="69" dur="500" fill="hold"/>
                                        <p:tgtEl>
                                          <p:spTgt spid="92"/>
                                        </p:tgtEl>
                                        <p:attrNameLst>
                                          <p:attrName>ppt_h</p:attrName>
                                        </p:attrNameLst>
                                      </p:cBhvr>
                                      <p:tavLst>
                                        <p:tav tm="0">
                                          <p:val>
                                            <p:fltVal val="0"/>
                                          </p:val>
                                        </p:tav>
                                        <p:tav tm="100000">
                                          <p:val>
                                            <p:strVal val="#ppt_h"/>
                                          </p:val>
                                        </p:tav>
                                      </p:tavLst>
                                    </p:anim>
                                    <p:animEffect transition="in" filter="fade">
                                      <p:cBhvr>
                                        <p:cTn id="70" dur="500"/>
                                        <p:tgtEl>
                                          <p:spTgt spid="92"/>
                                        </p:tgtEl>
                                      </p:cBhvr>
                                    </p:animEffect>
                                  </p:childTnLst>
                                </p:cTn>
                              </p:par>
                              <p:par>
                                <p:cTn id="71" presetID="8" presetClass="emph" presetSubtype="0" fill="hold" nodeType="withEffect">
                                  <p:stCondLst>
                                    <p:cond delay="0"/>
                                  </p:stCondLst>
                                  <p:childTnLst>
                                    <p:animRot by="43200000">
                                      <p:cBhvr>
                                        <p:cTn id="72" dur="500" fill="hold"/>
                                        <p:tgtEl>
                                          <p:spTgt spid="92"/>
                                        </p:tgtEl>
                                        <p:attrNameLst>
                                          <p:attrName>r</p:attrName>
                                        </p:attrNameLst>
                                      </p:cBhvr>
                                    </p:animRot>
                                  </p:childTnLst>
                                </p:cTn>
                              </p:par>
                              <p:par>
                                <p:cTn id="73" presetID="53" presetClass="entr" presetSubtype="0" fill="hold" nodeType="withEffect">
                                  <p:stCondLst>
                                    <p:cond delay="0"/>
                                  </p:stCondLst>
                                  <p:childTnLst>
                                    <p:set>
                                      <p:cBhvr>
                                        <p:cTn id="74" dur="1" fill="hold">
                                          <p:stCondLst>
                                            <p:cond delay="0"/>
                                          </p:stCondLst>
                                        </p:cTn>
                                        <p:tgtEl>
                                          <p:spTgt spid="104"/>
                                        </p:tgtEl>
                                        <p:attrNameLst>
                                          <p:attrName>style.visibility</p:attrName>
                                        </p:attrNameLst>
                                      </p:cBhvr>
                                      <p:to>
                                        <p:strVal val="visible"/>
                                      </p:to>
                                    </p:set>
                                    <p:anim calcmode="lin" valueType="num">
                                      <p:cBhvr>
                                        <p:cTn id="75" dur="500" fill="hold"/>
                                        <p:tgtEl>
                                          <p:spTgt spid="104"/>
                                        </p:tgtEl>
                                        <p:attrNameLst>
                                          <p:attrName>ppt_w</p:attrName>
                                        </p:attrNameLst>
                                      </p:cBhvr>
                                      <p:tavLst>
                                        <p:tav tm="0">
                                          <p:val>
                                            <p:fltVal val="0"/>
                                          </p:val>
                                        </p:tav>
                                        <p:tav tm="100000">
                                          <p:val>
                                            <p:strVal val="#ppt_w"/>
                                          </p:val>
                                        </p:tav>
                                      </p:tavLst>
                                    </p:anim>
                                    <p:anim calcmode="lin" valueType="num">
                                      <p:cBhvr>
                                        <p:cTn id="76" dur="500" fill="hold"/>
                                        <p:tgtEl>
                                          <p:spTgt spid="104"/>
                                        </p:tgtEl>
                                        <p:attrNameLst>
                                          <p:attrName>ppt_h</p:attrName>
                                        </p:attrNameLst>
                                      </p:cBhvr>
                                      <p:tavLst>
                                        <p:tav tm="0">
                                          <p:val>
                                            <p:fltVal val="0"/>
                                          </p:val>
                                        </p:tav>
                                        <p:tav tm="100000">
                                          <p:val>
                                            <p:strVal val="#ppt_h"/>
                                          </p:val>
                                        </p:tav>
                                      </p:tavLst>
                                    </p:anim>
                                    <p:animEffect transition="in" filter="fade">
                                      <p:cBhvr>
                                        <p:cTn id="77" dur="500"/>
                                        <p:tgtEl>
                                          <p:spTgt spid="104"/>
                                        </p:tgtEl>
                                      </p:cBhvr>
                                    </p:animEffect>
                                  </p:childTnLst>
                                </p:cTn>
                              </p:par>
                              <p:par>
                                <p:cTn id="78" presetID="8" presetClass="emph" presetSubtype="0" fill="hold" nodeType="withEffect">
                                  <p:stCondLst>
                                    <p:cond delay="0"/>
                                  </p:stCondLst>
                                  <p:childTnLst>
                                    <p:animRot by="43200000">
                                      <p:cBhvr>
                                        <p:cTn id="79" dur="500" fill="hold"/>
                                        <p:tgtEl>
                                          <p:spTgt spid="104"/>
                                        </p:tgtEl>
                                        <p:attrNameLst>
                                          <p:attrName>r</p:attrName>
                                        </p:attrNameLst>
                                      </p:cBhvr>
                                    </p:animRot>
                                  </p:childTnLst>
                                </p:cTn>
                              </p:par>
                            </p:childTnLst>
                          </p:cTn>
                        </p:par>
                      </p:childTnLst>
                    </p:cTn>
                  </p:par>
                  <p:par>
                    <p:cTn id="80" fill="hold" nodeType="clickPar">
                      <p:stCondLst>
                        <p:cond delay="indefinite"/>
                      </p:stCondLst>
                      <p:childTnLst>
                        <p:par>
                          <p:cTn id="81" fill="hold" nodeType="withGroup">
                            <p:stCondLst>
                              <p:cond delay="0"/>
                            </p:stCondLst>
                            <p:childTnLst>
                              <p:par>
                                <p:cTn id="82" presetID="53" presetClass="entr" presetSubtype="0" fill="hold" grpId="0" nodeType="clickEffect">
                                  <p:stCondLst>
                                    <p:cond delay="0"/>
                                  </p:stCondLst>
                                  <p:childTnLst>
                                    <p:set>
                                      <p:cBhvr>
                                        <p:cTn id="83" dur="1" fill="hold">
                                          <p:stCondLst>
                                            <p:cond delay="0"/>
                                          </p:stCondLst>
                                        </p:cTn>
                                        <p:tgtEl>
                                          <p:spTgt spid="190"/>
                                        </p:tgtEl>
                                        <p:attrNameLst>
                                          <p:attrName>style.visibility</p:attrName>
                                        </p:attrNameLst>
                                      </p:cBhvr>
                                      <p:to>
                                        <p:strVal val="visible"/>
                                      </p:to>
                                    </p:set>
                                    <p:anim calcmode="lin" valueType="num">
                                      <p:cBhvr>
                                        <p:cTn id="84" dur="500" fill="hold"/>
                                        <p:tgtEl>
                                          <p:spTgt spid="190"/>
                                        </p:tgtEl>
                                        <p:attrNameLst>
                                          <p:attrName>ppt_w</p:attrName>
                                        </p:attrNameLst>
                                      </p:cBhvr>
                                      <p:tavLst>
                                        <p:tav tm="0">
                                          <p:val>
                                            <p:fltVal val="0"/>
                                          </p:val>
                                        </p:tav>
                                        <p:tav tm="100000">
                                          <p:val>
                                            <p:strVal val="#ppt_w"/>
                                          </p:val>
                                        </p:tav>
                                      </p:tavLst>
                                    </p:anim>
                                    <p:anim calcmode="lin" valueType="num">
                                      <p:cBhvr>
                                        <p:cTn id="85" dur="500" fill="hold"/>
                                        <p:tgtEl>
                                          <p:spTgt spid="190"/>
                                        </p:tgtEl>
                                        <p:attrNameLst>
                                          <p:attrName>ppt_h</p:attrName>
                                        </p:attrNameLst>
                                      </p:cBhvr>
                                      <p:tavLst>
                                        <p:tav tm="0">
                                          <p:val>
                                            <p:fltVal val="0"/>
                                          </p:val>
                                        </p:tav>
                                        <p:tav tm="100000">
                                          <p:val>
                                            <p:strVal val="#ppt_h"/>
                                          </p:val>
                                        </p:tav>
                                      </p:tavLst>
                                    </p:anim>
                                    <p:animEffect transition="in" filter="fade">
                                      <p:cBhvr>
                                        <p:cTn id="86" dur="500"/>
                                        <p:tgtEl>
                                          <p:spTgt spid="190"/>
                                        </p:tgtEl>
                                      </p:cBhvr>
                                    </p:animEffect>
                                  </p:childTnLst>
                                </p:cTn>
                              </p:par>
                              <p:par>
                                <p:cTn id="87" presetID="53" presetClass="entr" presetSubtype="0" fill="hold" nodeType="withEffect">
                                  <p:stCondLst>
                                    <p:cond delay="0"/>
                                  </p:stCondLst>
                                  <p:childTnLst>
                                    <p:set>
                                      <p:cBhvr>
                                        <p:cTn id="88" dur="1" fill="hold">
                                          <p:stCondLst>
                                            <p:cond delay="0"/>
                                          </p:stCondLst>
                                        </p:cTn>
                                        <p:tgtEl>
                                          <p:spTgt spid="116"/>
                                        </p:tgtEl>
                                        <p:attrNameLst>
                                          <p:attrName>style.visibility</p:attrName>
                                        </p:attrNameLst>
                                      </p:cBhvr>
                                      <p:to>
                                        <p:strVal val="visible"/>
                                      </p:to>
                                    </p:set>
                                    <p:anim calcmode="lin" valueType="num">
                                      <p:cBhvr>
                                        <p:cTn id="89" dur="500" fill="hold"/>
                                        <p:tgtEl>
                                          <p:spTgt spid="116"/>
                                        </p:tgtEl>
                                        <p:attrNameLst>
                                          <p:attrName>ppt_w</p:attrName>
                                        </p:attrNameLst>
                                      </p:cBhvr>
                                      <p:tavLst>
                                        <p:tav tm="0">
                                          <p:val>
                                            <p:fltVal val="0"/>
                                          </p:val>
                                        </p:tav>
                                        <p:tav tm="100000">
                                          <p:val>
                                            <p:strVal val="#ppt_w"/>
                                          </p:val>
                                        </p:tav>
                                      </p:tavLst>
                                    </p:anim>
                                    <p:anim calcmode="lin" valueType="num">
                                      <p:cBhvr>
                                        <p:cTn id="90" dur="500" fill="hold"/>
                                        <p:tgtEl>
                                          <p:spTgt spid="116"/>
                                        </p:tgtEl>
                                        <p:attrNameLst>
                                          <p:attrName>ppt_h</p:attrName>
                                        </p:attrNameLst>
                                      </p:cBhvr>
                                      <p:tavLst>
                                        <p:tav tm="0">
                                          <p:val>
                                            <p:fltVal val="0"/>
                                          </p:val>
                                        </p:tav>
                                        <p:tav tm="100000">
                                          <p:val>
                                            <p:strVal val="#ppt_h"/>
                                          </p:val>
                                        </p:tav>
                                      </p:tavLst>
                                    </p:anim>
                                    <p:animEffect transition="in" filter="fade">
                                      <p:cBhvr>
                                        <p:cTn id="91" dur="500"/>
                                        <p:tgtEl>
                                          <p:spTgt spid="116"/>
                                        </p:tgtEl>
                                      </p:cBhvr>
                                    </p:animEffect>
                                  </p:childTnLst>
                                </p:cTn>
                              </p:par>
                              <p:par>
                                <p:cTn id="92" presetID="8" presetClass="emph" presetSubtype="0" fill="hold" nodeType="withEffect">
                                  <p:stCondLst>
                                    <p:cond delay="0"/>
                                  </p:stCondLst>
                                  <p:childTnLst>
                                    <p:animRot by="43200000">
                                      <p:cBhvr>
                                        <p:cTn id="93" dur="500" fill="hold"/>
                                        <p:tgtEl>
                                          <p:spTgt spid="116"/>
                                        </p:tgtEl>
                                        <p:attrNameLst>
                                          <p:attrName>r</p:attrName>
                                        </p:attrNameLst>
                                      </p:cBhvr>
                                    </p:animRot>
                                  </p:childTnLst>
                                </p:cTn>
                              </p:par>
                              <p:par>
                                <p:cTn id="94" presetID="53" presetClass="entr" presetSubtype="0" fill="hold" nodeType="withEffect">
                                  <p:stCondLst>
                                    <p:cond delay="0"/>
                                  </p:stCondLst>
                                  <p:childTnLst>
                                    <p:set>
                                      <p:cBhvr>
                                        <p:cTn id="95" dur="1" fill="hold">
                                          <p:stCondLst>
                                            <p:cond delay="0"/>
                                          </p:stCondLst>
                                        </p:cTn>
                                        <p:tgtEl>
                                          <p:spTgt spid="128"/>
                                        </p:tgtEl>
                                        <p:attrNameLst>
                                          <p:attrName>style.visibility</p:attrName>
                                        </p:attrNameLst>
                                      </p:cBhvr>
                                      <p:to>
                                        <p:strVal val="visible"/>
                                      </p:to>
                                    </p:set>
                                    <p:anim calcmode="lin" valueType="num">
                                      <p:cBhvr>
                                        <p:cTn id="96" dur="500" fill="hold"/>
                                        <p:tgtEl>
                                          <p:spTgt spid="128"/>
                                        </p:tgtEl>
                                        <p:attrNameLst>
                                          <p:attrName>ppt_w</p:attrName>
                                        </p:attrNameLst>
                                      </p:cBhvr>
                                      <p:tavLst>
                                        <p:tav tm="0">
                                          <p:val>
                                            <p:fltVal val="0"/>
                                          </p:val>
                                        </p:tav>
                                        <p:tav tm="100000">
                                          <p:val>
                                            <p:strVal val="#ppt_w"/>
                                          </p:val>
                                        </p:tav>
                                      </p:tavLst>
                                    </p:anim>
                                    <p:anim calcmode="lin" valueType="num">
                                      <p:cBhvr>
                                        <p:cTn id="97" dur="500" fill="hold"/>
                                        <p:tgtEl>
                                          <p:spTgt spid="128"/>
                                        </p:tgtEl>
                                        <p:attrNameLst>
                                          <p:attrName>ppt_h</p:attrName>
                                        </p:attrNameLst>
                                      </p:cBhvr>
                                      <p:tavLst>
                                        <p:tav tm="0">
                                          <p:val>
                                            <p:fltVal val="0"/>
                                          </p:val>
                                        </p:tav>
                                        <p:tav tm="100000">
                                          <p:val>
                                            <p:strVal val="#ppt_h"/>
                                          </p:val>
                                        </p:tav>
                                      </p:tavLst>
                                    </p:anim>
                                    <p:animEffect transition="in" filter="fade">
                                      <p:cBhvr>
                                        <p:cTn id="98" dur="500"/>
                                        <p:tgtEl>
                                          <p:spTgt spid="128"/>
                                        </p:tgtEl>
                                      </p:cBhvr>
                                    </p:animEffect>
                                  </p:childTnLst>
                                </p:cTn>
                              </p:par>
                              <p:par>
                                <p:cTn id="99" presetID="8" presetClass="emph" presetSubtype="0" fill="hold" nodeType="withEffect">
                                  <p:stCondLst>
                                    <p:cond delay="0"/>
                                  </p:stCondLst>
                                  <p:childTnLst>
                                    <p:animRot by="43200000">
                                      <p:cBhvr>
                                        <p:cTn id="100" dur="500" fill="hold"/>
                                        <p:tgtEl>
                                          <p:spTgt spid="128"/>
                                        </p:tgtEl>
                                        <p:attrNameLst>
                                          <p:attrName>r</p:attrName>
                                        </p:attrNameLst>
                                      </p:cBhvr>
                                    </p:animRot>
                                  </p:childTnLst>
                                </p:cTn>
                              </p:par>
                              <p:par>
                                <p:cTn id="101" presetID="53" presetClass="entr" presetSubtype="0" fill="hold" nodeType="withEffect">
                                  <p:stCondLst>
                                    <p:cond delay="0"/>
                                  </p:stCondLst>
                                  <p:childTnLst>
                                    <p:set>
                                      <p:cBhvr>
                                        <p:cTn id="102" dur="1" fill="hold">
                                          <p:stCondLst>
                                            <p:cond delay="0"/>
                                          </p:stCondLst>
                                        </p:cTn>
                                        <p:tgtEl>
                                          <p:spTgt spid="140"/>
                                        </p:tgtEl>
                                        <p:attrNameLst>
                                          <p:attrName>style.visibility</p:attrName>
                                        </p:attrNameLst>
                                      </p:cBhvr>
                                      <p:to>
                                        <p:strVal val="visible"/>
                                      </p:to>
                                    </p:set>
                                    <p:anim calcmode="lin" valueType="num">
                                      <p:cBhvr>
                                        <p:cTn id="103" dur="500" fill="hold"/>
                                        <p:tgtEl>
                                          <p:spTgt spid="140"/>
                                        </p:tgtEl>
                                        <p:attrNameLst>
                                          <p:attrName>ppt_w</p:attrName>
                                        </p:attrNameLst>
                                      </p:cBhvr>
                                      <p:tavLst>
                                        <p:tav tm="0">
                                          <p:val>
                                            <p:fltVal val="0"/>
                                          </p:val>
                                        </p:tav>
                                        <p:tav tm="100000">
                                          <p:val>
                                            <p:strVal val="#ppt_w"/>
                                          </p:val>
                                        </p:tav>
                                      </p:tavLst>
                                    </p:anim>
                                    <p:anim calcmode="lin" valueType="num">
                                      <p:cBhvr>
                                        <p:cTn id="104" dur="500" fill="hold"/>
                                        <p:tgtEl>
                                          <p:spTgt spid="140"/>
                                        </p:tgtEl>
                                        <p:attrNameLst>
                                          <p:attrName>ppt_h</p:attrName>
                                        </p:attrNameLst>
                                      </p:cBhvr>
                                      <p:tavLst>
                                        <p:tav tm="0">
                                          <p:val>
                                            <p:fltVal val="0"/>
                                          </p:val>
                                        </p:tav>
                                        <p:tav tm="100000">
                                          <p:val>
                                            <p:strVal val="#ppt_h"/>
                                          </p:val>
                                        </p:tav>
                                      </p:tavLst>
                                    </p:anim>
                                    <p:animEffect transition="in" filter="fade">
                                      <p:cBhvr>
                                        <p:cTn id="105" dur="500"/>
                                        <p:tgtEl>
                                          <p:spTgt spid="140"/>
                                        </p:tgtEl>
                                      </p:cBhvr>
                                    </p:animEffect>
                                  </p:childTnLst>
                                </p:cTn>
                              </p:par>
                              <p:par>
                                <p:cTn id="106" presetID="8" presetClass="emph" presetSubtype="0" fill="hold" nodeType="withEffect">
                                  <p:stCondLst>
                                    <p:cond delay="0"/>
                                  </p:stCondLst>
                                  <p:childTnLst>
                                    <p:animRot by="43200000">
                                      <p:cBhvr>
                                        <p:cTn id="107" dur="500" fill="hold"/>
                                        <p:tgtEl>
                                          <p:spTgt spid="140"/>
                                        </p:tgtEl>
                                        <p:attrNameLst>
                                          <p:attrName>r</p:attrName>
                                        </p:attrNameLst>
                                      </p:cBhvr>
                                    </p:animRo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3" presetClass="entr" presetSubtype="0" fill="hold" grpId="0" nodeType="clickEffect">
                                  <p:stCondLst>
                                    <p:cond delay="0"/>
                                  </p:stCondLst>
                                  <p:childTnLst>
                                    <p:set>
                                      <p:cBhvr>
                                        <p:cTn id="111" dur="1" fill="hold">
                                          <p:stCondLst>
                                            <p:cond delay="0"/>
                                          </p:stCondLst>
                                        </p:cTn>
                                        <p:tgtEl>
                                          <p:spTgt spid="191"/>
                                        </p:tgtEl>
                                        <p:attrNameLst>
                                          <p:attrName>style.visibility</p:attrName>
                                        </p:attrNameLst>
                                      </p:cBhvr>
                                      <p:to>
                                        <p:strVal val="visible"/>
                                      </p:to>
                                    </p:set>
                                    <p:anim calcmode="lin" valueType="num">
                                      <p:cBhvr>
                                        <p:cTn id="112" dur="500" fill="hold"/>
                                        <p:tgtEl>
                                          <p:spTgt spid="191"/>
                                        </p:tgtEl>
                                        <p:attrNameLst>
                                          <p:attrName>ppt_w</p:attrName>
                                        </p:attrNameLst>
                                      </p:cBhvr>
                                      <p:tavLst>
                                        <p:tav tm="0">
                                          <p:val>
                                            <p:fltVal val="0"/>
                                          </p:val>
                                        </p:tav>
                                        <p:tav tm="100000">
                                          <p:val>
                                            <p:strVal val="#ppt_w"/>
                                          </p:val>
                                        </p:tav>
                                      </p:tavLst>
                                    </p:anim>
                                    <p:anim calcmode="lin" valueType="num">
                                      <p:cBhvr>
                                        <p:cTn id="113" dur="500" fill="hold"/>
                                        <p:tgtEl>
                                          <p:spTgt spid="191"/>
                                        </p:tgtEl>
                                        <p:attrNameLst>
                                          <p:attrName>ppt_h</p:attrName>
                                        </p:attrNameLst>
                                      </p:cBhvr>
                                      <p:tavLst>
                                        <p:tav tm="0">
                                          <p:val>
                                            <p:fltVal val="0"/>
                                          </p:val>
                                        </p:tav>
                                        <p:tav tm="100000">
                                          <p:val>
                                            <p:strVal val="#ppt_h"/>
                                          </p:val>
                                        </p:tav>
                                      </p:tavLst>
                                    </p:anim>
                                    <p:animEffect transition="in" filter="fade">
                                      <p:cBhvr>
                                        <p:cTn id="114" dur="500"/>
                                        <p:tgtEl>
                                          <p:spTgt spid="191"/>
                                        </p:tgtEl>
                                      </p:cBhvr>
                                    </p:animEffect>
                                  </p:childTnLst>
                                </p:cTn>
                              </p:par>
                              <p:par>
                                <p:cTn id="115" presetID="53" presetClass="entr" presetSubtype="0" fill="hold" nodeType="withEffect">
                                  <p:stCondLst>
                                    <p:cond delay="0"/>
                                  </p:stCondLst>
                                  <p:childTnLst>
                                    <p:set>
                                      <p:cBhvr>
                                        <p:cTn id="116" dur="1" fill="hold">
                                          <p:stCondLst>
                                            <p:cond delay="0"/>
                                          </p:stCondLst>
                                        </p:cTn>
                                        <p:tgtEl>
                                          <p:spTgt spid="152"/>
                                        </p:tgtEl>
                                        <p:attrNameLst>
                                          <p:attrName>style.visibility</p:attrName>
                                        </p:attrNameLst>
                                      </p:cBhvr>
                                      <p:to>
                                        <p:strVal val="visible"/>
                                      </p:to>
                                    </p:set>
                                    <p:anim calcmode="lin" valueType="num">
                                      <p:cBhvr>
                                        <p:cTn id="117" dur="500" fill="hold"/>
                                        <p:tgtEl>
                                          <p:spTgt spid="152"/>
                                        </p:tgtEl>
                                        <p:attrNameLst>
                                          <p:attrName>ppt_w</p:attrName>
                                        </p:attrNameLst>
                                      </p:cBhvr>
                                      <p:tavLst>
                                        <p:tav tm="0">
                                          <p:val>
                                            <p:fltVal val="0"/>
                                          </p:val>
                                        </p:tav>
                                        <p:tav tm="100000">
                                          <p:val>
                                            <p:strVal val="#ppt_w"/>
                                          </p:val>
                                        </p:tav>
                                      </p:tavLst>
                                    </p:anim>
                                    <p:anim calcmode="lin" valueType="num">
                                      <p:cBhvr>
                                        <p:cTn id="118" dur="500" fill="hold"/>
                                        <p:tgtEl>
                                          <p:spTgt spid="152"/>
                                        </p:tgtEl>
                                        <p:attrNameLst>
                                          <p:attrName>ppt_h</p:attrName>
                                        </p:attrNameLst>
                                      </p:cBhvr>
                                      <p:tavLst>
                                        <p:tav tm="0">
                                          <p:val>
                                            <p:fltVal val="0"/>
                                          </p:val>
                                        </p:tav>
                                        <p:tav tm="100000">
                                          <p:val>
                                            <p:strVal val="#ppt_h"/>
                                          </p:val>
                                        </p:tav>
                                      </p:tavLst>
                                    </p:anim>
                                    <p:animEffect transition="in" filter="fade">
                                      <p:cBhvr>
                                        <p:cTn id="119" dur="500"/>
                                        <p:tgtEl>
                                          <p:spTgt spid="152"/>
                                        </p:tgtEl>
                                      </p:cBhvr>
                                    </p:animEffect>
                                  </p:childTnLst>
                                </p:cTn>
                              </p:par>
                              <p:par>
                                <p:cTn id="120" presetID="8" presetClass="emph" presetSubtype="0" fill="hold" nodeType="withEffect">
                                  <p:stCondLst>
                                    <p:cond delay="0"/>
                                  </p:stCondLst>
                                  <p:childTnLst>
                                    <p:animRot by="43200000">
                                      <p:cBhvr>
                                        <p:cTn id="121" dur="500" fill="hold"/>
                                        <p:tgtEl>
                                          <p:spTgt spid="152"/>
                                        </p:tgtEl>
                                        <p:attrNameLst>
                                          <p:attrName>r</p:attrName>
                                        </p:attrNameLst>
                                      </p:cBhvr>
                                    </p:animRot>
                                  </p:childTnLst>
                                </p:cTn>
                              </p:par>
                              <p:par>
                                <p:cTn id="122" presetID="53" presetClass="entr" presetSubtype="0" fill="hold" nodeType="withEffect">
                                  <p:stCondLst>
                                    <p:cond delay="0"/>
                                  </p:stCondLst>
                                  <p:childTnLst>
                                    <p:set>
                                      <p:cBhvr>
                                        <p:cTn id="123" dur="1" fill="hold">
                                          <p:stCondLst>
                                            <p:cond delay="0"/>
                                          </p:stCondLst>
                                        </p:cTn>
                                        <p:tgtEl>
                                          <p:spTgt spid="164"/>
                                        </p:tgtEl>
                                        <p:attrNameLst>
                                          <p:attrName>style.visibility</p:attrName>
                                        </p:attrNameLst>
                                      </p:cBhvr>
                                      <p:to>
                                        <p:strVal val="visible"/>
                                      </p:to>
                                    </p:set>
                                    <p:anim calcmode="lin" valueType="num">
                                      <p:cBhvr>
                                        <p:cTn id="124" dur="500" fill="hold"/>
                                        <p:tgtEl>
                                          <p:spTgt spid="164"/>
                                        </p:tgtEl>
                                        <p:attrNameLst>
                                          <p:attrName>ppt_w</p:attrName>
                                        </p:attrNameLst>
                                      </p:cBhvr>
                                      <p:tavLst>
                                        <p:tav tm="0">
                                          <p:val>
                                            <p:fltVal val="0"/>
                                          </p:val>
                                        </p:tav>
                                        <p:tav tm="100000">
                                          <p:val>
                                            <p:strVal val="#ppt_w"/>
                                          </p:val>
                                        </p:tav>
                                      </p:tavLst>
                                    </p:anim>
                                    <p:anim calcmode="lin" valueType="num">
                                      <p:cBhvr>
                                        <p:cTn id="125" dur="500" fill="hold"/>
                                        <p:tgtEl>
                                          <p:spTgt spid="164"/>
                                        </p:tgtEl>
                                        <p:attrNameLst>
                                          <p:attrName>ppt_h</p:attrName>
                                        </p:attrNameLst>
                                      </p:cBhvr>
                                      <p:tavLst>
                                        <p:tav tm="0">
                                          <p:val>
                                            <p:fltVal val="0"/>
                                          </p:val>
                                        </p:tav>
                                        <p:tav tm="100000">
                                          <p:val>
                                            <p:strVal val="#ppt_h"/>
                                          </p:val>
                                        </p:tav>
                                      </p:tavLst>
                                    </p:anim>
                                    <p:animEffect transition="in" filter="fade">
                                      <p:cBhvr>
                                        <p:cTn id="126" dur="500"/>
                                        <p:tgtEl>
                                          <p:spTgt spid="164"/>
                                        </p:tgtEl>
                                      </p:cBhvr>
                                    </p:animEffect>
                                  </p:childTnLst>
                                </p:cTn>
                              </p:par>
                              <p:par>
                                <p:cTn id="127" presetID="8" presetClass="emph" presetSubtype="0" fill="hold" nodeType="withEffect">
                                  <p:stCondLst>
                                    <p:cond delay="0"/>
                                  </p:stCondLst>
                                  <p:childTnLst>
                                    <p:animRot by="43200000">
                                      <p:cBhvr>
                                        <p:cTn id="128" dur="500" fill="hold"/>
                                        <p:tgtEl>
                                          <p:spTgt spid="164"/>
                                        </p:tgtEl>
                                        <p:attrNameLst>
                                          <p:attrName>r</p:attrName>
                                        </p:attrNameLst>
                                      </p:cBhvr>
                                    </p:animRo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3" presetClass="entr" presetSubtype="0" fill="hold" grpId="0" nodeType="clickEffect">
                                  <p:stCondLst>
                                    <p:cond delay="0"/>
                                  </p:stCondLst>
                                  <p:childTnLst>
                                    <p:set>
                                      <p:cBhvr>
                                        <p:cTn id="132" dur="1" fill="hold">
                                          <p:stCondLst>
                                            <p:cond delay="0"/>
                                          </p:stCondLst>
                                        </p:cTn>
                                        <p:tgtEl>
                                          <p:spTgt spid="192"/>
                                        </p:tgtEl>
                                        <p:attrNameLst>
                                          <p:attrName>style.visibility</p:attrName>
                                        </p:attrNameLst>
                                      </p:cBhvr>
                                      <p:to>
                                        <p:strVal val="visible"/>
                                      </p:to>
                                    </p:set>
                                    <p:anim calcmode="lin" valueType="num">
                                      <p:cBhvr>
                                        <p:cTn id="133" dur="500" fill="hold"/>
                                        <p:tgtEl>
                                          <p:spTgt spid="192"/>
                                        </p:tgtEl>
                                        <p:attrNameLst>
                                          <p:attrName>ppt_w</p:attrName>
                                        </p:attrNameLst>
                                      </p:cBhvr>
                                      <p:tavLst>
                                        <p:tav tm="0">
                                          <p:val>
                                            <p:fltVal val="0"/>
                                          </p:val>
                                        </p:tav>
                                        <p:tav tm="100000">
                                          <p:val>
                                            <p:strVal val="#ppt_w"/>
                                          </p:val>
                                        </p:tav>
                                      </p:tavLst>
                                    </p:anim>
                                    <p:anim calcmode="lin" valueType="num">
                                      <p:cBhvr>
                                        <p:cTn id="134" dur="500" fill="hold"/>
                                        <p:tgtEl>
                                          <p:spTgt spid="192"/>
                                        </p:tgtEl>
                                        <p:attrNameLst>
                                          <p:attrName>ppt_h</p:attrName>
                                        </p:attrNameLst>
                                      </p:cBhvr>
                                      <p:tavLst>
                                        <p:tav tm="0">
                                          <p:val>
                                            <p:fltVal val="0"/>
                                          </p:val>
                                        </p:tav>
                                        <p:tav tm="100000">
                                          <p:val>
                                            <p:strVal val="#ppt_h"/>
                                          </p:val>
                                        </p:tav>
                                      </p:tavLst>
                                    </p:anim>
                                    <p:animEffect transition="in" filter="fade">
                                      <p:cBhvr>
                                        <p:cTn id="135" dur="500"/>
                                        <p:tgtEl>
                                          <p:spTgt spid="192"/>
                                        </p:tgtEl>
                                      </p:cBhvr>
                                    </p:animEffect>
                                  </p:childTnLst>
                                </p:cTn>
                              </p:par>
                              <p:par>
                                <p:cTn id="136" presetID="53" presetClass="entr" presetSubtype="0" fill="hold" nodeType="withEffect">
                                  <p:stCondLst>
                                    <p:cond delay="0"/>
                                  </p:stCondLst>
                                  <p:childTnLst>
                                    <p:set>
                                      <p:cBhvr>
                                        <p:cTn id="137" dur="1" fill="hold">
                                          <p:stCondLst>
                                            <p:cond delay="0"/>
                                          </p:stCondLst>
                                        </p:cTn>
                                        <p:tgtEl>
                                          <p:spTgt spid="176"/>
                                        </p:tgtEl>
                                        <p:attrNameLst>
                                          <p:attrName>style.visibility</p:attrName>
                                        </p:attrNameLst>
                                      </p:cBhvr>
                                      <p:to>
                                        <p:strVal val="visible"/>
                                      </p:to>
                                    </p:set>
                                    <p:anim calcmode="lin" valueType="num">
                                      <p:cBhvr>
                                        <p:cTn id="138" dur="500" fill="hold"/>
                                        <p:tgtEl>
                                          <p:spTgt spid="176"/>
                                        </p:tgtEl>
                                        <p:attrNameLst>
                                          <p:attrName>ppt_w</p:attrName>
                                        </p:attrNameLst>
                                      </p:cBhvr>
                                      <p:tavLst>
                                        <p:tav tm="0">
                                          <p:val>
                                            <p:fltVal val="0"/>
                                          </p:val>
                                        </p:tav>
                                        <p:tav tm="100000">
                                          <p:val>
                                            <p:strVal val="#ppt_w"/>
                                          </p:val>
                                        </p:tav>
                                      </p:tavLst>
                                    </p:anim>
                                    <p:anim calcmode="lin" valueType="num">
                                      <p:cBhvr>
                                        <p:cTn id="139" dur="500" fill="hold"/>
                                        <p:tgtEl>
                                          <p:spTgt spid="176"/>
                                        </p:tgtEl>
                                        <p:attrNameLst>
                                          <p:attrName>ppt_h</p:attrName>
                                        </p:attrNameLst>
                                      </p:cBhvr>
                                      <p:tavLst>
                                        <p:tav tm="0">
                                          <p:val>
                                            <p:fltVal val="0"/>
                                          </p:val>
                                        </p:tav>
                                        <p:tav tm="100000">
                                          <p:val>
                                            <p:strVal val="#ppt_h"/>
                                          </p:val>
                                        </p:tav>
                                      </p:tavLst>
                                    </p:anim>
                                    <p:animEffect transition="in" filter="fade">
                                      <p:cBhvr>
                                        <p:cTn id="140" dur="500"/>
                                        <p:tgtEl>
                                          <p:spTgt spid="176"/>
                                        </p:tgtEl>
                                      </p:cBhvr>
                                    </p:animEffect>
                                  </p:childTnLst>
                                </p:cTn>
                              </p:par>
                              <p:par>
                                <p:cTn id="141" presetID="8" presetClass="emph" presetSubtype="0" fill="hold" nodeType="withEffect">
                                  <p:stCondLst>
                                    <p:cond delay="0"/>
                                  </p:stCondLst>
                                  <p:childTnLst>
                                    <p:animRot by="43200000">
                                      <p:cBhvr>
                                        <p:cTn id="142" dur="500" fill="hold"/>
                                        <p:tgtEl>
                                          <p:spTgt spid="176"/>
                                        </p:tgtEl>
                                        <p:attrNameLst>
                                          <p:attrName>r</p:attrName>
                                        </p:attrNameLst>
                                      </p:cBhvr>
                                    </p:animRot>
                                  </p:childTnLst>
                                </p:cTn>
                              </p:par>
                            </p:childTnLst>
                          </p:cTn>
                        </p:par>
                        <p:par>
                          <p:cTn id="143" fill="hold" nodeType="afterGroup">
                            <p:stCondLst>
                              <p:cond delay="500"/>
                            </p:stCondLst>
                            <p:childTnLst>
                              <p:par>
                                <p:cTn id="144" presetID="53" presetClass="entr" presetSubtype="0" fill="hold" grpId="0" nodeType="afterEffect">
                                  <p:stCondLst>
                                    <p:cond delay="0"/>
                                  </p:stCondLst>
                                  <p:childTnLst>
                                    <p:set>
                                      <p:cBhvr>
                                        <p:cTn id="145" dur="1" fill="hold">
                                          <p:stCondLst>
                                            <p:cond delay="0"/>
                                          </p:stCondLst>
                                        </p:cTn>
                                        <p:tgtEl>
                                          <p:spTgt spid="195"/>
                                        </p:tgtEl>
                                        <p:attrNameLst>
                                          <p:attrName>style.visibility</p:attrName>
                                        </p:attrNameLst>
                                      </p:cBhvr>
                                      <p:to>
                                        <p:strVal val="visible"/>
                                      </p:to>
                                    </p:set>
                                    <p:anim calcmode="lin" valueType="num">
                                      <p:cBhvr>
                                        <p:cTn id="146" dur="500" fill="hold"/>
                                        <p:tgtEl>
                                          <p:spTgt spid="195"/>
                                        </p:tgtEl>
                                        <p:attrNameLst>
                                          <p:attrName>ppt_w</p:attrName>
                                        </p:attrNameLst>
                                      </p:cBhvr>
                                      <p:tavLst>
                                        <p:tav tm="0">
                                          <p:val>
                                            <p:fltVal val="0"/>
                                          </p:val>
                                        </p:tav>
                                        <p:tav tm="100000">
                                          <p:val>
                                            <p:strVal val="#ppt_w"/>
                                          </p:val>
                                        </p:tav>
                                      </p:tavLst>
                                    </p:anim>
                                    <p:anim calcmode="lin" valueType="num">
                                      <p:cBhvr>
                                        <p:cTn id="147" dur="500" fill="hold"/>
                                        <p:tgtEl>
                                          <p:spTgt spid="195"/>
                                        </p:tgtEl>
                                        <p:attrNameLst>
                                          <p:attrName>ppt_h</p:attrName>
                                        </p:attrNameLst>
                                      </p:cBhvr>
                                      <p:tavLst>
                                        <p:tav tm="0">
                                          <p:val>
                                            <p:fltVal val="0"/>
                                          </p:val>
                                        </p:tav>
                                        <p:tav tm="100000">
                                          <p:val>
                                            <p:strVal val="#ppt_h"/>
                                          </p:val>
                                        </p:tav>
                                      </p:tavLst>
                                    </p:anim>
                                    <p:animEffect transition="in" filter="fade">
                                      <p:cBhvr>
                                        <p:cTn id="148" dur="500"/>
                                        <p:tgtEl>
                                          <p:spTgt spid="195"/>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22" presetClass="entr" presetSubtype="1" fill="hold" grpId="0" nodeType="clickEffect">
                                  <p:stCondLst>
                                    <p:cond delay="0"/>
                                  </p:stCondLst>
                                  <p:childTnLst>
                                    <p:set>
                                      <p:cBhvr>
                                        <p:cTn id="152" dur="1" fill="hold">
                                          <p:stCondLst>
                                            <p:cond delay="0"/>
                                          </p:stCondLst>
                                        </p:cTn>
                                        <p:tgtEl>
                                          <p:spTgt spid="193"/>
                                        </p:tgtEl>
                                        <p:attrNameLst>
                                          <p:attrName>style.visibility</p:attrName>
                                        </p:attrNameLst>
                                      </p:cBhvr>
                                      <p:to>
                                        <p:strVal val="visible"/>
                                      </p:to>
                                    </p:set>
                                    <p:animEffect transition="in" filter="wipe(up)">
                                      <p:cBhvr>
                                        <p:cTn id="153" dur="500"/>
                                        <p:tgtEl>
                                          <p:spTgt spid="193"/>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22" presetClass="entr" presetSubtype="4" fill="hold" grpId="0" nodeType="clickEffect">
                                  <p:stCondLst>
                                    <p:cond delay="0"/>
                                  </p:stCondLst>
                                  <p:childTnLst>
                                    <p:set>
                                      <p:cBhvr>
                                        <p:cTn id="157" dur="1" fill="hold">
                                          <p:stCondLst>
                                            <p:cond delay="0"/>
                                          </p:stCondLst>
                                        </p:cTn>
                                        <p:tgtEl>
                                          <p:spTgt spid="194"/>
                                        </p:tgtEl>
                                        <p:attrNameLst>
                                          <p:attrName>style.visibility</p:attrName>
                                        </p:attrNameLst>
                                      </p:cBhvr>
                                      <p:to>
                                        <p:strVal val="visible"/>
                                      </p:to>
                                    </p:set>
                                    <p:animEffect transition="in" filter="wipe(down)">
                                      <p:cBhvr>
                                        <p:cTn id="158" dur="500"/>
                                        <p:tgtEl>
                                          <p:spTgt spid="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 grpId="0"/>
      <p:bldP spid="189" grpId="0"/>
      <p:bldP spid="190" grpId="0"/>
      <p:bldP spid="191" grpId="0"/>
      <p:bldP spid="192" grpId="0"/>
      <p:bldP spid="193" grpId="0" animBg="1"/>
      <p:bldP spid="194" grpId="0" animBg="1"/>
      <p:bldP spid="19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800225" y="115888"/>
            <a:ext cx="6875463" cy="1139825"/>
          </a:xfrm>
        </p:spPr>
        <p:txBody>
          <a:bodyPr/>
          <a:lstStyle/>
          <a:p>
            <a:r>
              <a:rPr lang="en-US" sz="3600" smtClean="0">
                <a:effectLst/>
              </a:rPr>
              <a:t>Process Rule or Process Map?</a:t>
            </a:r>
            <a:r>
              <a:rPr lang="en-US" sz="800" smtClean="0">
                <a:effectLst/>
              </a:rPr>
              <a:t>1</a:t>
            </a:r>
            <a:endParaRPr lang="en-US" sz="3600" smtClean="0">
              <a:effectLst/>
            </a:endParaRPr>
          </a:p>
        </p:txBody>
      </p:sp>
      <p:sp>
        <p:nvSpPr>
          <p:cNvPr id="25603" name="AutoShape 4">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4" name="AutoShape 5">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5" name="AutoShape 6">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6" name="AutoShape 7">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7" name="Rectangle 9"/>
          <p:cNvSpPr>
            <a:spLocks noChangeArrowheads="1"/>
          </p:cNvSpPr>
          <p:nvPr/>
        </p:nvSpPr>
        <p:spPr bwMode="auto">
          <a:xfrm>
            <a:off x="539750" y="1485900"/>
            <a:ext cx="3024188" cy="4967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1"/>
          <a:lstStyle/>
          <a:p>
            <a:pPr algn="ctr"/>
            <a:r>
              <a:rPr lang="en-US">
                <a:solidFill>
                  <a:schemeClr val="bg2"/>
                </a:solidFill>
              </a:rPr>
              <a:t>Structure and Process Justification</a:t>
            </a:r>
          </a:p>
          <a:p>
            <a:pPr algn="ctr"/>
            <a:r>
              <a:rPr lang="en-US">
                <a:solidFill>
                  <a:schemeClr val="bg2"/>
                </a:solidFill>
              </a:rPr>
              <a:t>(Safety Case)</a:t>
            </a:r>
          </a:p>
        </p:txBody>
      </p:sp>
      <p:sp>
        <p:nvSpPr>
          <p:cNvPr id="15368" name="Rectangle 10"/>
          <p:cNvSpPr>
            <a:spLocks noChangeArrowheads="1"/>
          </p:cNvSpPr>
          <p:nvPr/>
        </p:nvSpPr>
        <p:spPr bwMode="auto">
          <a:xfrm>
            <a:off x="996950" y="3141663"/>
            <a:ext cx="2278063" cy="1584325"/>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sz="1600">
                <a:solidFill>
                  <a:schemeClr val="bg2"/>
                </a:solidFill>
              </a:rPr>
              <a:t>Permitted structures and processes </a:t>
            </a:r>
            <a:r>
              <a:rPr lang="en-US" sz="1400">
                <a:solidFill>
                  <a:schemeClr val="bg2"/>
                </a:solidFill>
              </a:rPr>
              <a:t>(operational envelope) </a:t>
            </a:r>
          </a:p>
          <a:p>
            <a:pPr algn="ctr"/>
            <a:r>
              <a:rPr lang="en-US" sz="1400">
                <a:solidFill>
                  <a:schemeClr val="bg2"/>
                </a:solidFill>
              </a:rPr>
              <a:t>(Operating Rules)</a:t>
            </a:r>
          </a:p>
        </p:txBody>
      </p:sp>
      <p:sp>
        <p:nvSpPr>
          <p:cNvPr id="15369" name="Rectangle 11"/>
          <p:cNvSpPr>
            <a:spLocks noChangeArrowheads="1"/>
          </p:cNvSpPr>
          <p:nvPr/>
        </p:nvSpPr>
        <p:spPr bwMode="auto">
          <a:xfrm>
            <a:off x="996950" y="4870450"/>
            <a:ext cx="2278063" cy="136683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sz="1600">
                <a:solidFill>
                  <a:schemeClr val="bg2"/>
                </a:solidFill>
              </a:rPr>
              <a:t>Mandatory maintenance, inspection, and test requirements</a:t>
            </a:r>
          </a:p>
          <a:p>
            <a:pPr algn="ctr"/>
            <a:r>
              <a:rPr lang="en-US" sz="1400">
                <a:solidFill>
                  <a:schemeClr val="bg2"/>
                </a:solidFill>
              </a:rPr>
              <a:t>(MIT Schedule)</a:t>
            </a:r>
          </a:p>
        </p:txBody>
      </p:sp>
      <p:sp>
        <p:nvSpPr>
          <p:cNvPr id="15370" name="AutoShape 13"/>
          <p:cNvSpPr>
            <a:spLocks noChangeArrowheads="1"/>
          </p:cNvSpPr>
          <p:nvPr/>
        </p:nvSpPr>
        <p:spPr bwMode="auto">
          <a:xfrm>
            <a:off x="4138613" y="1557338"/>
            <a:ext cx="4537075" cy="4824412"/>
          </a:xfrm>
          <a:prstGeom prst="roundRect">
            <a:avLst>
              <a:gd name="adj" fmla="val 16667"/>
            </a:avLst>
          </a:prstGeom>
          <a:solidFill>
            <a:srgbClr val="FFFF00">
              <a:alpha val="89803"/>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1"/>
          <a:lstStyle/>
          <a:p>
            <a:pPr algn="ctr"/>
            <a:r>
              <a:rPr lang="en-US">
                <a:solidFill>
                  <a:schemeClr val="bg2"/>
                </a:solidFill>
              </a:rPr>
              <a:t>Possible Structures and Processes</a:t>
            </a:r>
          </a:p>
        </p:txBody>
      </p:sp>
      <p:sp>
        <p:nvSpPr>
          <p:cNvPr id="15371" name="AutoShape 14"/>
          <p:cNvSpPr>
            <a:spLocks noChangeArrowheads="1"/>
          </p:cNvSpPr>
          <p:nvPr/>
        </p:nvSpPr>
        <p:spPr bwMode="auto">
          <a:xfrm>
            <a:off x="4643438" y="2278063"/>
            <a:ext cx="3455987" cy="1008062"/>
          </a:xfrm>
          <a:prstGeom prst="roundRect">
            <a:avLst>
              <a:gd name="adj" fmla="val 16667"/>
            </a:avLst>
          </a:prstGeom>
          <a:solidFill>
            <a:schemeClr val="tx1">
              <a:alpha val="89803"/>
            </a:schemeClr>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solidFill>
                  <a:schemeClr val="bg2"/>
                </a:solidFill>
              </a:rPr>
              <a:t>Mandatory and permitted structures and processes</a:t>
            </a:r>
          </a:p>
        </p:txBody>
      </p:sp>
      <p:sp>
        <p:nvSpPr>
          <p:cNvPr id="15372" name="AutoShape 15"/>
          <p:cNvSpPr>
            <a:spLocks noChangeArrowheads="1"/>
          </p:cNvSpPr>
          <p:nvPr/>
        </p:nvSpPr>
        <p:spPr bwMode="auto">
          <a:xfrm>
            <a:off x="4643438" y="3502025"/>
            <a:ext cx="3455987" cy="2519363"/>
          </a:xfrm>
          <a:prstGeom prst="roundRect">
            <a:avLst>
              <a:gd name="adj" fmla="val 16667"/>
            </a:avLst>
          </a:prstGeom>
          <a:solidFill>
            <a:srgbClr val="FFFF00">
              <a:alpha val="89803"/>
            </a:srgbClr>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1"/>
          <a:lstStyle/>
          <a:p>
            <a:pPr algn="ctr"/>
            <a:r>
              <a:rPr lang="en-US">
                <a:solidFill>
                  <a:schemeClr val="bg2"/>
                </a:solidFill>
              </a:rPr>
              <a:t>Non-permitted structures and processes</a:t>
            </a:r>
          </a:p>
        </p:txBody>
      </p:sp>
      <p:sp>
        <p:nvSpPr>
          <p:cNvPr id="15373" name="AutoShape 16"/>
          <p:cNvSpPr>
            <a:spLocks noChangeArrowheads="1"/>
          </p:cNvSpPr>
          <p:nvPr/>
        </p:nvSpPr>
        <p:spPr bwMode="auto">
          <a:xfrm>
            <a:off x="4859338" y="4294188"/>
            <a:ext cx="3024187" cy="638175"/>
          </a:xfrm>
          <a:prstGeom prst="roundRect">
            <a:avLst>
              <a:gd name="adj" fmla="val 16667"/>
            </a:avLst>
          </a:prstGeom>
          <a:solidFill>
            <a:srgbClr val="FF3300">
              <a:alpha val="79999"/>
            </a:srgbClr>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sz="1600"/>
              <a:t>Known unsafe structures and processes</a:t>
            </a:r>
          </a:p>
        </p:txBody>
      </p:sp>
      <p:sp>
        <p:nvSpPr>
          <p:cNvPr id="15374" name="AutoShape 17"/>
          <p:cNvSpPr>
            <a:spLocks noChangeArrowheads="1"/>
          </p:cNvSpPr>
          <p:nvPr/>
        </p:nvSpPr>
        <p:spPr bwMode="auto">
          <a:xfrm>
            <a:off x="4859338" y="5086350"/>
            <a:ext cx="3024187" cy="792163"/>
          </a:xfrm>
          <a:prstGeom prst="roundRect">
            <a:avLst>
              <a:gd name="adj" fmla="val 16667"/>
            </a:avLst>
          </a:prstGeom>
          <a:solidFill>
            <a:srgbClr val="FF3300">
              <a:alpha val="79999"/>
            </a:srgbClr>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sz="1600"/>
              <a:t>Structures and processes outside scope of ‘structure and process justification’</a:t>
            </a:r>
          </a:p>
        </p:txBody>
      </p:sp>
      <p:sp>
        <p:nvSpPr>
          <p:cNvPr id="15375" name="Rectangle 18"/>
          <p:cNvSpPr>
            <a:spLocks noChangeArrowheads="1"/>
          </p:cNvSpPr>
          <p:nvPr/>
        </p:nvSpPr>
        <p:spPr bwMode="auto">
          <a:xfrm>
            <a:off x="996950" y="2566988"/>
            <a:ext cx="2278063" cy="4318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sz="1600">
                <a:solidFill>
                  <a:schemeClr val="bg2"/>
                </a:solidFill>
              </a:rPr>
              <a:t>Risk Assessment</a:t>
            </a:r>
          </a:p>
        </p:txBody>
      </p:sp>
      <p:cxnSp>
        <p:nvCxnSpPr>
          <p:cNvPr id="15376" name="AutoShape 19"/>
          <p:cNvCxnSpPr>
            <a:cxnSpLocks noChangeShapeType="1"/>
            <a:stCxn id="15375" idx="1"/>
            <a:endCxn id="15368" idx="1"/>
          </p:cNvCxnSpPr>
          <p:nvPr/>
        </p:nvCxnSpPr>
        <p:spPr bwMode="auto">
          <a:xfrm rot="10800000" flipH="1" flipV="1">
            <a:off x="996950" y="2782888"/>
            <a:ext cx="1588" cy="1150937"/>
          </a:xfrm>
          <a:prstGeom prst="bentConnector3">
            <a:avLst>
              <a:gd name="adj1" fmla="val -14400000"/>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77" name="AutoShape 20"/>
          <p:cNvCxnSpPr>
            <a:cxnSpLocks noChangeShapeType="1"/>
            <a:stCxn id="15375" idx="1"/>
            <a:endCxn id="15369" idx="1"/>
          </p:cNvCxnSpPr>
          <p:nvPr/>
        </p:nvCxnSpPr>
        <p:spPr bwMode="auto">
          <a:xfrm rot="10800000" flipH="1" flipV="1">
            <a:off x="996950" y="2782888"/>
            <a:ext cx="1588" cy="2771775"/>
          </a:xfrm>
          <a:prstGeom prst="bentConnector3">
            <a:avLst>
              <a:gd name="adj1" fmla="val -14400000"/>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78" name="AutoShape 23"/>
          <p:cNvCxnSpPr>
            <a:cxnSpLocks noChangeShapeType="1"/>
            <a:stCxn id="15375" idx="3"/>
            <a:endCxn id="15373" idx="1"/>
          </p:cNvCxnSpPr>
          <p:nvPr/>
        </p:nvCxnSpPr>
        <p:spPr bwMode="auto">
          <a:xfrm>
            <a:off x="3275013" y="2782888"/>
            <a:ext cx="1584325" cy="1830387"/>
          </a:xfrm>
          <a:prstGeom prst="bentConnector3">
            <a:avLst>
              <a:gd name="adj1" fmla="val 30662"/>
            </a:avLst>
          </a:prstGeom>
          <a:noFill/>
          <a:ln w="38100">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79" name="AutoShape 21"/>
          <p:cNvCxnSpPr>
            <a:cxnSpLocks noChangeShapeType="1"/>
            <a:stCxn id="15368" idx="3"/>
            <a:endCxn id="15371" idx="1"/>
          </p:cNvCxnSpPr>
          <p:nvPr/>
        </p:nvCxnSpPr>
        <p:spPr bwMode="auto">
          <a:xfrm flipV="1">
            <a:off x="3275013" y="2782888"/>
            <a:ext cx="1368425" cy="1150937"/>
          </a:xfrm>
          <a:prstGeom prst="bentConnector3">
            <a:avLst>
              <a:gd name="adj1" fmla="val 49884"/>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80" name="AutoShape 22"/>
          <p:cNvCxnSpPr>
            <a:cxnSpLocks noChangeShapeType="1"/>
            <a:stCxn id="15369" idx="3"/>
            <a:endCxn id="15371" idx="1"/>
          </p:cNvCxnSpPr>
          <p:nvPr/>
        </p:nvCxnSpPr>
        <p:spPr bwMode="auto">
          <a:xfrm flipV="1">
            <a:off x="3275013" y="2782888"/>
            <a:ext cx="1368425" cy="2771775"/>
          </a:xfrm>
          <a:prstGeom prst="bentConnector3">
            <a:avLst>
              <a:gd name="adj1" fmla="val 49884"/>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81" name="AutoShape 24"/>
          <p:cNvCxnSpPr>
            <a:cxnSpLocks noChangeShapeType="1"/>
          </p:cNvCxnSpPr>
          <p:nvPr/>
        </p:nvCxnSpPr>
        <p:spPr bwMode="auto">
          <a:xfrm>
            <a:off x="3275013" y="2781300"/>
            <a:ext cx="1584325" cy="2700338"/>
          </a:xfrm>
          <a:prstGeom prst="bentConnector3">
            <a:avLst>
              <a:gd name="adj1" fmla="val 30662"/>
            </a:avLst>
          </a:prstGeom>
          <a:noFill/>
          <a:ln w="38100">
            <a:solidFill>
              <a:srgbClr val="FF3300"/>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fade">
                                      <p:cBhvr>
                                        <p:cTn id="7" dur="1000"/>
                                        <p:tgtEl>
                                          <p:spTgt spid="15367"/>
                                        </p:tgtEl>
                                      </p:cBhvr>
                                    </p:animEffect>
                                    <p:anim calcmode="lin" valueType="num">
                                      <p:cBhvr>
                                        <p:cTn id="8" dur="1000" fill="hold"/>
                                        <p:tgtEl>
                                          <p:spTgt spid="15367"/>
                                        </p:tgtEl>
                                        <p:attrNameLst>
                                          <p:attrName>ppt_x</p:attrName>
                                        </p:attrNameLst>
                                      </p:cBhvr>
                                      <p:tavLst>
                                        <p:tav tm="0">
                                          <p:val>
                                            <p:strVal val="#ppt_x"/>
                                          </p:val>
                                        </p:tav>
                                        <p:tav tm="100000">
                                          <p:val>
                                            <p:strVal val="#ppt_x"/>
                                          </p:val>
                                        </p:tav>
                                      </p:tavLst>
                                    </p:anim>
                                    <p:anim calcmode="lin" valueType="num">
                                      <p:cBhvr>
                                        <p:cTn id="9" dur="1000" fill="hold"/>
                                        <p:tgtEl>
                                          <p:spTgt spid="1536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375"/>
                                        </p:tgtEl>
                                        <p:attrNameLst>
                                          <p:attrName>style.visibility</p:attrName>
                                        </p:attrNameLst>
                                      </p:cBhvr>
                                      <p:to>
                                        <p:strVal val="visible"/>
                                      </p:to>
                                    </p:set>
                                    <p:animEffect transition="in" filter="fade">
                                      <p:cBhvr>
                                        <p:cTn id="14" dur="1000"/>
                                        <p:tgtEl>
                                          <p:spTgt spid="15375"/>
                                        </p:tgtEl>
                                      </p:cBhvr>
                                    </p:animEffect>
                                    <p:anim calcmode="lin" valueType="num">
                                      <p:cBhvr>
                                        <p:cTn id="15" dur="1000" fill="hold"/>
                                        <p:tgtEl>
                                          <p:spTgt spid="15375"/>
                                        </p:tgtEl>
                                        <p:attrNameLst>
                                          <p:attrName>ppt_x</p:attrName>
                                        </p:attrNameLst>
                                      </p:cBhvr>
                                      <p:tavLst>
                                        <p:tav tm="0">
                                          <p:val>
                                            <p:strVal val="#ppt_x"/>
                                          </p:val>
                                        </p:tav>
                                        <p:tav tm="100000">
                                          <p:val>
                                            <p:strVal val="#ppt_x"/>
                                          </p:val>
                                        </p:tav>
                                      </p:tavLst>
                                    </p:anim>
                                    <p:anim calcmode="lin" valueType="num">
                                      <p:cBhvr>
                                        <p:cTn id="16" dur="1000" fill="hold"/>
                                        <p:tgtEl>
                                          <p:spTgt spid="1537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15376"/>
                                        </p:tgtEl>
                                        <p:attrNameLst>
                                          <p:attrName>style.visibility</p:attrName>
                                        </p:attrNameLst>
                                      </p:cBhvr>
                                      <p:to>
                                        <p:strVal val="visible"/>
                                      </p:to>
                                    </p:set>
                                    <p:animEffect transition="in" filter="wipe(up)">
                                      <p:cBhvr>
                                        <p:cTn id="21" dur="500"/>
                                        <p:tgtEl>
                                          <p:spTgt spid="15376"/>
                                        </p:tgtEl>
                                      </p:cBhvr>
                                    </p:animEffect>
                                  </p:childTnLst>
                                </p:cTn>
                              </p:par>
                            </p:childTnLst>
                          </p:cTn>
                        </p:par>
                        <p:par>
                          <p:cTn id="22" fill="hold" nodeType="afterGroup">
                            <p:stCondLst>
                              <p:cond delay="500"/>
                            </p:stCondLst>
                            <p:childTnLst>
                              <p:par>
                                <p:cTn id="23" presetID="42" presetClass="entr" presetSubtype="0" fill="hold" grpId="0" nodeType="afterEffect">
                                  <p:stCondLst>
                                    <p:cond delay="0"/>
                                  </p:stCondLst>
                                  <p:childTnLst>
                                    <p:set>
                                      <p:cBhvr>
                                        <p:cTn id="24" dur="1" fill="hold">
                                          <p:stCondLst>
                                            <p:cond delay="0"/>
                                          </p:stCondLst>
                                        </p:cTn>
                                        <p:tgtEl>
                                          <p:spTgt spid="15368"/>
                                        </p:tgtEl>
                                        <p:attrNameLst>
                                          <p:attrName>style.visibility</p:attrName>
                                        </p:attrNameLst>
                                      </p:cBhvr>
                                      <p:to>
                                        <p:strVal val="visible"/>
                                      </p:to>
                                    </p:set>
                                    <p:animEffect transition="in" filter="fade">
                                      <p:cBhvr>
                                        <p:cTn id="25" dur="1000"/>
                                        <p:tgtEl>
                                          <p:spTgt spid="15368"/>
                                        </p:tgtEl>
                                      </p:cBhvr>
                                    </p:animEffect>
                                    <p:anim calcmode="lin" valueType="num">
                                      <p:cBhvr>
                                        <p:cTn id="26" dur="1000" fill="hold"/>
                                        <p:tgtEl>
                                          <p:spTgt spid="15368"/>
                                        </p:tgtEl>
                                        <p:attrNameLst>
                                          <p:attrName>ppt_x</p:attrName>
                                        </p:attrNameLst>
                                      </p:cBhvr>
                                      <p:tavLst>
                                        <p:tav tm="0">
                                          <p:val>
                                            <p:strVal val="#ppt_x"/>
                                          </p:val>
                                        </p:tav>
                                        <p:tav tm="100000">
                                          <p:val>
                                            <p:strVal val="#ppt_x"/>
                                          </p:val>
                                        </p:tav>
                                      </p:tavLst>
                                    </p:anim>
                                    <p:anim calcmode="lin" valueType="num">
                                      <p:cBhvr>
                                        <p:cTn id="27" dur="1000" fill="hold"/>
                                        <p:tgtEl>
                                          <p:spTgt spid="15368"/>
                                        </p:tgtEl>
                                        <p:attrNameLst>
                                          <p:attrName>ppt_y</p:attrName>
                                        </p:attrNameLst>
                                      </p:cBhvr>
                                      <p:tavLst>
                                        <p:tav tm="0">
                                          <p:val>
                                            <p:strVal val="#ppt_y+.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5377"/>
                                        </p:tgtEl>
                                        <p:attrNameLst>
                                          <p:attrName>style.visibility</p:attrName>
                                        </p:attrNameLst>
                                      </p:cBhvr>
                                      <p:to>
                                        <p:strVal val="visible"/>
                                      </p:to>
                                    </p:set>
                                    <p:animEffect transition="in" filter="wipe(up)">
                                      <p:cBhvr>
                                        <p:cTn id="32" dur="500"/>
                                        <p:tgtEl>
                                          <p:spTgt spid="15377"/>
                                        </p:tgtEl>
                                      </p:cBhvr>
                                    </p:animEffect>
                                  </p:childTnLst>
                                </p:cTn>
                              </p:par>
                            </p:childTnLst>
                          </p:cTn>
                        </p:par>
                        <p:par>
                          <p:cTn id="33" fill="hold" nodeType="afterGroup">
                            <p:stCondLst>
                              <p:cond delay="500"/>
                            </p:stCondLst>
                            <p:childTnLst>
                              <p:par>
                                <p:cTn id="34" presetID="42" presetClass="entr" presetSubtype="0" fill="hold" grpId="0" nodeType="afterEffect">
                                  <p:stCondLst>
                                    <p:cond delay="0"/>
                                  </p:stCondLst>
                                  <p:childTnLst>
                                    <p:set>
                                      <p:cBhvr>
                                        <p:cTn id="35" dur="1" fill="hold">
                                          <p:stCondLst>
                                            <p:cond delay="0"/>
                                          </p:stCondLst>
                                        </p:cTn>
                                        <p:tgtEl>
                                          <p:spTgt spid="15369"/>
                                        </p:tgtEl>
                                        <p:attrNameLst>
                                          <p:attrName>style.visibility</p:attrName>
                                        </p:attrNameLst>
                                      </p:cBhvr>
                                      <p:to>
                                        <p:strVal val="visible"/>
                                      </p:to>
                                    </p:set>
                                    <p:animEffect transition="in" filter="fade">
                                      <p:cBhvr>
                                        <p:cTn id="36" dur="1000"/>
                                        <p:tgtEl>
                                          <p:spTgt spid="15369"/>
                                        </p:tgtEl>
                                      </p:cBhvr>
                                    </p:animEffect>
                                    <p:anim calcmode="lin" valueType="num">
                                      <p:cBhvr>
                                        <p:cTn id="37" dur="1000" fill="hold"/>
                                        <p:tgtEl>
                                          <p:spTgt spid="15369"/>
                                        </p:tgtEl>
                                        <p:attrNameLst>
                                          <p:attrName>ppt_x</p:attrName>
                                        </p:attrNameLst>
                                      </p:cBhvr>
                                      <p:tavLst>
                                        <p:tav tm="0">
                                          <p:val>
                                            <p:strVal val="#ppt_x"/>
                                          </p:val>
                                        </p:tav>
                                        <p:tav tm="100000">
                                          <p:val>
                                            <p:strVal val="#ppt_x"/>
                                          </p:val>
                                        </p:tav>
                                      </p:tavLst>
                                    </p:anim>
                                    <p:anim calcmode="lin" valueType="num">
                                      <p:cBhvr>
                                        <p:cTn id="38" dur="1000" fill="hold"/>
                                        <p:tgtEl>
                                          <p:spTgt spid="15369"/>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5370"/>
                                        </p:tgtEl>
                                        <p:attrNameLst>
                                          <p:attrName>style.visibility</p:attrName>
                                        </p:attrNameLst>
                                      </p:cBhvr>
                                      <p:to>
                                        <p:strVal val="visible"/>
                                      </p:to>
                                    </p:set>
                                    <p:animEffect transition="in" filter="fade">
                                      <p:cBhvr>
                                        <p:cTn id="43" dur="1000"/>
                                        <p:tgtEl>
                                          <p:spTgt spid="15370"/>
                                        </p:tgtEl>
                                      </p:cBhvr>
                                    </p:animEffect>
                                    <p:anim calcmode="lin" valueType="num">
                                      <p:cBhvr>
                                        <p:cTn id="44" dur="1000" fill="hold"/>
                                        <p:tgtEl>
                                          <p:spTgt spid="15370"/>
                                        </p:tgtEl>
                                        <p:attrNameLst>
                                          <p:attrName>ppt_x</p:attrName>
                                        </p:attrNameLst>
                                      </p:cBhvr>
                                      <p:tavLst>
                                        <p:tav tm="0">
                                          <p:val>
                                            <p:strVal val="#ppt_x"/>
                                          </p:val>
                                        </p:tav>
                                        <p:tav tm="100000">
                                          <p:val>
                                            <p:strVal val="#ppt_x"/>
                                          </p:val>
                                        </p:tav>
                                      </p:tavLst>
                                    </p:anim>
                                    <p:anim calcmode="lin" valueType="num">
                                      <p:cBhvr>
                                        <p:cTn id="45" dur="1000" fill="hold"/>
                                        <p:tgtEl>
                                          <p:spTgt spid="15370"/>
                                        </p:tgtEl>
                                        <p:attrNameLst>
                                          <p:attrName>ppt_y</p:attrName>
                                        </p:attrNameLst>
                                      </p:cBhvr>
                                      <p:tavLst>
                                        <p:tav tm="0">
                                          <p:val>
                                            <p:strVal val="#ppt_y+.1"/>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4" fill="hold" nodeType="clickEffect">
                                  <p:stCondLst>
                                    <p:cond delay="0"/>
                                  </p:stCondLst>
                                  <p:childTnLst>
                                    <p:set>
                                      <p:cBhvr>
                                        <p:cTn id="49" dur="1" fill="hold">
                                          <p:stCondLst>
                                            <p:cond delay="0"/>
                                          </p:stCondLst>
                                        </p:cTn>
                                        <p:tgtEl>
                                          <p:spTgt spid="15379"/>
                                        </p:tgtEl>
                                        <p:attrNameLst>
                                          <p:attrName>style.visibility</p:attrName>
                                        </p:attrNameLst>
                                      </p:cBhvr>
                                      <p:to>
                                        <p:strVal val="visible"/>
                                      </p:to>
                                    </p:set>
                                    <p:animEffect transition="in" filter="wipe(down)">
                                      <p:cBhvr>
                                        <p:cTn id="50" dur="500"/>
                                        <p:tgtEl>
                                          <p:spTgt spid="15379"/>
                                        </p:tgtEl>
                                      </p:cBhvr>
                                    </p:animEffect>
                                  </p:childTnLst>
                                </p:cTn>
                              </p:par>
                              <p:par>
                                <p:cTn id="51" presetID="22" presetClass="entr" presetSubtype="4" fill="hold" nodeType="withEffect">
                                  <p:stCondLst>
                                    <p:cond delay="0"/>
                                  </p:stCondLst>
                                  <p:childTnLst>
                                    <p:set>
                                      <p:cBhvr>
                                        <p:cTn id="52" dur="1" fill="hold">
                                          <p:stCondLst>
                                            <p:cond delay="0"/>
                                          </p:stCondLst>
                                        </p:cTn>
                                        <p:tgtEl>
                                          <p:spTgt spid="15380"/>
                                        </p:tgtEl>
                                        <p:attrNameLst>
                                          <p:attrName>style.visibility</p:attrName>
                                        </p:attrNameLst>
                                      </p:cBhvr>
                                      <p:to>
                                        <p:strVal val="visible"/>
                                      </p:to>
                                    </p:set>
                                    <p:animEffect transition="in" filter="wipe(down)">
                                      <p:cBhvr>
                                        <p:cTn id="53" dur="500"/>
                                        <p:tgtEl>
                                          <p:spTgt spid="15380"/>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15371"/>
                                        </p:tgtEl>
                                        <p:attrNameLst>
                                          <p:attrName>style.visibility</p:attrName>
                                        </p:attrNameLst>
                                      </p:cBhvr>
                                      <p:to>
                                        <p:strVal val="visible"/>
                                      </p:to>
                                    </p:set>
                                    <p:animEffect transition="in" filter="fade">
                                      <p:cBhvr>
                                        <p:cTn id="56" dur="1000"/>
                                        <p:tgtEl>
                                          <p:spTgt spid="15371"/>
                                        </p:tgtEl>
                                      </p:cBhvr>
                                    </p:animEffect>
                                    <p:anim calcmode="lin" valueType="num">
                                      <p:cBhvr>
                                        <p:cTn id="57" dur="1000" fill="hold"/>
                                        <p:tgtEl>
                                          <p:spTgt spid="15371"/>
                                        </p:tgtEl>
                                        <p:attrNameLst>
                                          <p:attrName>ppt_x</p:attrName>
                                        </p:attrNameLst>
                                      </p:cBhvr>
                                      <p:tavLst>
                                        <p:tav tm="0">
                                          <p:val>
                                            <p:strVal val="#ppt_x"/>
                                          </p:val>
                                        </p:tav>
                                        <p:tav tm="100000">
                                          <p:val>
                                            <p:strVal val="#ppt_x"/>
                                          </p:val>
                                        </p:tav>
                                      </p:tavLst>
                                    </p:anim>
                                    <p:anim calcmode="lin" valueType="num">
                                      <p:cBhvr>
                                        <p:cTn id="58" dur="1000" fill="hold"/>
                                        <p:tgtEl>
                                          <p:spTgt spid="15371"/>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5372"/>
                                        </p:tgtEl>
                                        <p:attrNameLst>
                                          <p:attrName>style.visibility</p:attrName>
                                        </p:attrNameLst>
                                      </p:cBhvr>
                                      <p:to>
                                        <p:strVal val="visible"/>
                                      </p:to>
                                    </p:set>
                                    <p:animEffect transition="in" filter="fade">
                                      <p:cBhvr>
                                        <p:cTn id="63" dur="1000"/>
                                        <p:tgtEl>
                                          <p:spTgt spid="15372"/>
                                        </p:tgtEl>
                                      </p:cBhvr>
                                    </p:animEffect>
                                    <p:anim calcmode="lin" valueType="num">
                                      <p:cBhvr>
                                        <p:cTn id="64" dur="1000" fill="hold"/>
                                        <p:tgtEl>
                                          <p:spTgt spid="15372"/>
                                        </p:tgtEl>
                                        <p:attrNameLst>
                                          <p:attrName>ppt_x</p:attrName>
                                        </p:attrNameLst>
                                      </p:cBhvr>
                                      <p:tavLst>
                                        <p:tav tm="0">
                                          <p:val>
                                            <p:strVal val="#ppt_x"/>
                                          </p:val>
                                        </p:tav>
                                        <p:tav tm="100000">
                                          <p:val>
                                            <p:strVal val="#ppt_x"/>
                                          </p:val>
                                        </p:tav>
                                      </p:tavLst>
                                    </p:anim>
                                    <p:anim calcmode="lin" valueType="num">
                                      <p:cBhvr>
                                        <p:cTn id="65" dur="1000" fill="hold"/>
                                        <p:tgtEl>
                                          <p:spTgt spid="15372"/>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8" fill="hold" nodeType="clickEffect">
                                  <p:stCondLst>
                                    <p:cond delay="0"/>
                                  </p:stCondLst>
                                  <p:childTnLst>
                                    <p:set>
                                      <p:cBhvr>
                                        <p:cTn id="69" dur="1" fill="hold">
                                          <p:stCondLst>
                                            <p:cond delay="0"/>
                                          </p:stCondLst>
                                        </p:cTn>
                                        <p:tgtEl>
                                          <p:spTgt spid="15378"/>
                                        </p:tgtEl>
                                        <p:attrNameLst>
                                          <p:attrName>style.visibility</p:attrName>
                                        </p:attrNameLst>
                                      </p:cBhvr>
                                      <p:to>
                                        <p:strVal val="visible"/>
                                      </p:to>
                                    </p:set>
                                    <p:animEffect transition="in" filter="wipe(left)">
                                      <p:cBhvr>
                                        <p:cTn id="70" dur="500"/>
                                        <p:tgtEl>
                                          <p:spTgt spid="15378"/>
                                        </p:tgtEl>
                                      </p:cBhvr>
                                    </p:animEffect>
                                  </p:childTnLst>
                                </p:cTn>
                              </p:par>
                              <p:par>
                                <p:cTn id="71" presetID="42" presetClass="entr" presetSubtype="0" fill="hold" grpId="0" nodeType="withEffect">
                                  <p:stCondLst>
                                    <p:cond delay="0"/>
                                  </p:stCondLst>
                                  <p:childTnLst>
                                    <p:set>
                                      <p:cBhvr>
                                        <p:cTn id="72" dur="1" fill="hold">
                                          <p:stCondLst>
                                            <p:cond delay="0"/>
                                          </p:stCondLst>
                                        </p:cTn>
                                        <p:tgtEl>
                                          <p:spTgt spid="15373"/>
                                        </p:tgtEl>
                                        <p:attrNameLst>
                                          <p:attrName>style.visibility</p:attrName>
                                        </p:attrNameLst>
                                      </p:cBhvr>
                                      <p:to>
                                        <p:strVal val="visible"/>
                                      </p:to>
                                    </p:set>
                                    <p:animEffect transition="in" filter="fade">
                                      <p:cBhvr>
                                        <p:cTn id="73" dur="1000"/>
                                        <p:tgtEl>
                                          <p:spTgt spid="15373"/>
                                        </p:tgtEl>
                                      </p:cBhvr>
                                    </p:animEffect>
                                    <p:anim calcmode="lin" valueType="num">
                                      <p:cBhvr>
                                        <p:cTn id="74" dur="1000" fill="hold"/>
                                        <p:tgtEl>
                                          <p:spTgt spid="15373"/>
                                        </p:tgtEl>
                                        <p:attrNameLst>
                                          <p:attrName>ppt_x</p:attrName>
                                        </p:attrNameLst>
                                      </p:cBhvr>
                                      <p:tavLst>
                                        <p:tav tm="0">
                                          <p:val>
                                            <p:strVal val="#ppt_x"/>
                                          </p:val>
                                        </p:tav>
                                        <p:tav tm="100000">
                                          <p:val>
                                            <p:strVal val="#ppt_x"/>
                                          </p:val>
                                        </p:tav>
                                      </p:tavLst>
                                    </p:anim>
                                    <p:anim calcmode="lin" valueType="num">
                                      <p:cBhvr>
                                        <p:cTn id="75" dur="1000" fill="hold"/>
                                        <p:tgtEl>
                                          <p:spTgt spid="15373"/>
                                        </p:tgtEl>
                                        <p:attrNameLst>
                                          <p:attrName>ppt_y</p:attrName>
                                        </p:attrNameLst>
                                      </p:cBhvr>
                                      <p:tavLst>
                                        <p:tav tm="0">
                                          <p:val>
                                            <p:strVal val="#ppt_y+.1"/>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8" fill="hold" nodeType="clickEffect">
                                  <p:stCondLst>
                                    <p:cond delay="0"/>
                                  </p:stCondLst>
                                  <p:childTnLst>
                                    <p:set>
                                      <p:cBhvr>
                                        <p:cTn id="79" dur="1" fill="hold">
                                          <p:stCondLst>
                                            <p:cond delay="0"/>
                                          </p:stCondLst>
                                        </p:cTn>
                                        <p:tgtEl>
                                          <p:spTgt spid="15381"/>
                                        </p:tgtEl>
                                        <p:attrNameLst>
                                          <p:attrName>style.visibility</p:attrName>
                                        </p:attrNameLst>
                                      </p:cBhvr>
                                      <p:to>
                                        <p:strVal val="visible"/>
                                      </p:to>
                                    </p:set>
                                    <p:animEffect transition="in" filter="wipe(left)">
                                      <p:cBhvr>
                                        <p:cTn id="80" dur="500"/>
                                        <p:tgtEl>
                                          <p:spTgt spid="15381"/>
                                        </p:tgtEl>
                                      </p:cBhvr>
                                    </p:animEffect>
                                  </p:childTnLst>
                                </p:cTn>
                              </p:par>
                              <p:par>
                                <p:cTn id="81" presetID="42" presetClass="entr" presetSubtype="0" fill="hold" grpId="0" nodeType="withEffect">
                                  <p:stCondLst>
                                    <p:cond delay="0"/>
                                  </p:stCondLst>
                                  <p:childTnLst>
                                    <p:set>
                                      <p:cBhvr>
                                        <p:cTn id="82" dur="1" fill="hold">
                                          <p:stCondLst>
                                            <p:cond delay="0"/>
                                          </p:stCondLst>
                                        </p:cTn>
                                        <p:tgtEl>
                                          <p:spTgt spid="15374"/>
                                        </p:tgtEl>
                                        <p:attrNameLst>
                                          <p:attrName>style.visibility</p:attrName>
                                        </p:attrNameLst>
                                      </p:cBhvr>
                                      <p:to>
                                        <p:strVal val="visible"/>
                                      </p:to>
                                    </p:set>
                                    <p:animEffect transition="in" filter="fade">
                                      <p:cBhvr>
                                        <p:cTn id="83" dur="1000"/>
                                        <p:tgtEl>
                                          <p:spTgt spid="15374"/>
                                        </p:tgtEl>
                                      </p:cBhvr>
                                    </p:animEffect>
                                    <p:anim calcmode="lin" valueType="num">
                                      <p:cBhvr>
                                        <p:cTn id="84" dur="1000" fill="hold"/>
                                        <p:tgtEl>
                                          <p:spTgt spid="15374"/>
                                        </p:tgtEl>
                                        <p:attrNameLst>
                                          <p:attrName>ppt_x</p:attrName>
                                        </p:attrNameLst>
                                      </p:cBhvr>
                                      <p:tavLst>
                                        <p:tav tm="0">
                                          <p:val>
                                            <p:strVal val="#ppt_x"/>
                                          </p:val>
                                        </p:tav>
                                        <p:tav tm="100000">
                                          <p:val>
                                            <p:strVal val="#ppt_x"/>
                                          </p:val>
                                        </p:tav>
                                      </p:tavLst>
                                    </p:anim>
                                    <p:anim calcmode="lin" valueType="num">
                                      <p:cBhvr>
                                        <p:cTn id="85" dur="1000" fill="hold"/>
                                        <p:tgtEl>
                                          <p:spTgt spid="153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15368" grpId="0" animBg="1"/>
      <p:bldP spid="15369" grpId="0" animBg="1"/>
      <p:bldP spid="15370" grpId="0" animBg="1"/>
      <p:bldP spid="15371" grpId="0" animBg="1"/>
      <p:bldP spid="15372" grpId="0" animBg="1"/>
      <p:bldP spid="15373" grpId="0" animBg="1"/>
      <p:bldP spid="15374" grpId="0" animBg="1"/>
      <p:bldP spid="1537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800225" y="115888"/>
            <a:ext cx="6875463" cy="1139825"/>
          </a:xfrm>
        </p:spPr>
        <p:txBody>
          <a:bodyPr/>
          <a:lstStyle/>
          <a:p>
            <a:r>
              <a:rPr lang="en-US" sz="3600" smtClean="0">
                <a:effectLst/>
              </a:rPr>
              <a:t>Process Rule or Process Map?</a:t>
            </a:r>
            <a:r>
              <a:rPr lang="en-US" sz="800" smtClean="0">
                <a:effectLst/>
              </a:rPr>
              <a:t>2</a:t>
            </a:r>
            <a:endParaRPr lang="en-US" sz="3600" smtClean="0">
              <a:effectLst/>
            </a:endParaRPr>
          </a:p>
        </p:txBody>
      </p:sp>
      <p:sp>
        <p:nvSpPr>
          <p:cNvPr id="26627" name="AutoShape 3">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8" name="AutoShape 4">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9" name="AutoShape 5">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0" name="AutoShape 6">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1" name="Rectangle 7"/>
          <p:cNvSpPr>
            <a:spLocks noChangeArrowheads="1"/>
          </p:cNvSpPr>
          <p:nvPr/>
        </p:nvSpPr>
        <p:spPr bwMode="auto">
          <a:xfrm>
            <a:off x="539750" y="1485900"/>
            <a:ext cx="3024188" cy="4967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1"/>
          <a:lstStyle/>
          <a:p>
            <a:pPr algn="ctr"/>
            <a:r>
              <a:rPr lang="en-US">
                <a:solidFill>
                  <a:schemeClr val="bg2"/>
                </a:solidFill>
              </a:rPr>
              <a:t>Structure and Process Justification</a:t>
            </a:r>
          </a:p>
          <a:p>
            <a:pPr algn="ctr"/>
            <a:r>
              <a:rPr lang="en-US">
                <a:solidFill>
                  <a:schemeClr val="bg2"/>
                </a:solidFill>
              </a:rPr>
              <a:t>(Safety Case)</a:t>
            </a:r>
          </a:p>
        </p:txBody>
      </p:sp>
      <p:sp>
        <p:nvSpPr>
          <p:cNvPr id="26632" name="Rectangle 8"/>
          <p:cNvSpPr>
            <a:spLocks noChangeArrowheads="1"/>
          </p:cNvSpPr>
          <p:nvPr/>
        </p:nvSpPr>
        <p:spPr bwMode="auto">
          <a:xfrm>
            <a:off x="996950" y="3141663"/>
            <a:ext cx="2278063" cy="1584325"/>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sz="1600">
                <a:solidFill>
                  <a:schemeClr val="bg2"/>
                </a:solidFill>
              </a:rPr>
              <a:t>Permitted structures and processes </a:t>
            </a:r>
            <a:r>
              <a:rPr lang="en-US" sz="1400">
                <a:solidFill>
                  <a:schemeClr val="bg2"/>
                </a:solidFill>
              </a:rPr>
              <a:t>(operational envelope) </a:t>
            </a:r>
          </a:p>
          <a:p>
            <a:pPr algn="ctr"/>
            <a:r>
              <a:rPr lang="en-US" sz="1400">
                <a:solidFill>
                  <a:schemeClr val="bg2"/>
                </a:solidFill>
              </a:rPr>
              <a:t>(Operating Rules)</a:t>
            </a:r>
          </a:p>
        </p:txBody>
      </p:sp>
      <p:sp>
        <p:nvSpPr>
          <p:cNvPr id="26633" name="Rectangle 9"/>
          <p:cNvSpPr>
            <a:spLocks noChangeArrowheads="1"/>
          </p:cNvSpPr>
          <p:nvPr/>
        </p:nvSpPr>
        <p:spPr bwMode="auto">
          <a:xfrm>
            <a:off x="996950" y="4870450"/>
            <a:ext cx="2278063" cy="136683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sz="1600">
                <a:solidFill>
                  <a:schemeClr val="bg2"/>
                </a:solidFill>
              </a:rPr>
              <a:t>Mandatory maintenance, inspection, and test requirements</a:t>
            </a:r>
          </a:p>
          <a:p>
            <a:pPr algn="ctr"/>
            <a:r>
              <a:rPr lang="en-US" sz="1400">
                <a:solidFill>
                  <a:schemeClr val="bg2"/>
                </a:solidFill>
              </a:rPr>
              <a:t>(MIT Schedule)</a:t>
            </a:r>
          </a:p>
        </p:txBody>
      </p:sp>
      <p:sp>
        <p:nvSpPr>
          <p:cNvPr id="26634" name="AutoShape 10"/>
          <p:cNvSpPr>
            <a:spLocks noChangeArrowheads="1"/>
          </p:cNvSpPr>
          <p:nvPr/>
        </p:nvSpPr>
        <p:spPr bwMode="auto">
          <a:xfrm>
            <a:off x="4138613" y="1557338"/>
            <a:ext cx="4537075" cy="4824412"/>
          </a:xfrm>
          <a:prstGeom prst="roundRect">
            <a:avLst>
              <a:gd name="adj" fmla="val 16667"/>
            </a:avLst>
          </a:prstGeom>
          <a:solidFill>
            <a:srgbClr val="FFFF00">
              <a:alpha val="89803"/>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1"/>
          <a:lstStyle/>
          <a:p>
            <a:pPr algn="ctr"/>
            <a:r>
              <a:rPr lang="en-US">
                <a:solidFill>
                  <a:schemeClr val="bg2"/>
                </a:solidFill>
              </a:rPr>
              <a:t>Possible Structures and Processes</a:t>
            </a:r>
          </a:p>
        </p:txBody>
      </p:sp>
      <p:sp>
        <p:nvSpPr>
          <p:cNvPr id="26635" name="AutoShape 11"/>
          <p:cNvSpPr>
            <a:spLocks noChangeArrowheads="1"/>
          </p:cNvSpPr>
          <p:nvPr/>
        </p:nvSpPr>
        <p:spPr bwMode="auto">
          <a:xfrm>
            <a:off x="4643438" y="2278063"/>
            <a:ext cx="3455987" cy="1008062"/>
          </a:xfrm>
          <a:prstGeom prst="roundRect">
            <a:avLst>
              <a:gd name="adj" fmla="val 16667"/>
            </a:avLst>
          </a:prstGeom>
          <a:solidFill>
            <a:schemeClr val="tx1">
              <a:alpha val="89803"/>
            </a:schemeClr>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solidFill>
                  <a:schemeClr val="bg2"/>
                </a:solidFill>
              </a:rPr>
              <a:t>Mandatory and permitted structures and processes</a:t>
            </a:r>
          </a:p>
        </p:txBody>
      </p:sp>
      <p:sp>
        <p:nvSpPr>
          <p:cNvPr id="26636" name="AutoShape 12"/>
          <p:cNvSpPr>
            <a:spLocks noChangeArrowheads="1"/>
          </p:cNvSpPr>
          <p:nvPr/>
        </p:nvSpPr>
        <p:spPr bwMode="auto">
          <a:xfrm>
            <a:off x="4643438" y="3502025"/>
            <a:ext cx="3455987" cy="2519363"/>
          </a:xfrm>
          <a:prstGeom prst="roundRect">
            <a:avLst>
              <a:gd name="adj" fmla="val 16667"/>
            </a:avLst>
          </a:prstGeom>
          <a:solidFill>
            <a:srgbClr val="FFFF00">
              <a:alpha val="89803"/>
            </a:srgbClr>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1"/>
          <a:lstStyle/>
          <a:p>
            <a:pPr algn="ctr"/>
            <a:r>
              <a:rPr lang="en-US">
                <a:solidFill>
                  <a:schemeClr val="bg2"/>
                </a:solidFill>
              </a:rPr>
              <a:t>Non-permitted structures and processes</a:t>
            </a:r>
          </a:p>
        </p:txBody>
      </p:sp>
      <p:sp>
        <p:nvSpPr>
          <p:cNvPr id="26637" name="AutoShape 13"/>
          <p:cNvSpPr>
            <a:spLocks noChangeArrowheads="1"/>
          </p:cNvSpPr>
          <p:nvPr/>
        </p:nvSpPr>
        <p:spPr bwMode="auto">
          <a:xfrm>
            <a:off x="4859338" y="4294188"/>
            <a:ext cx="3024187" cy="638175"/>
          </a:xfrm>
          <a:prstGeom prst="roundRect">
            <a:avLst>
              <a:gd name="adj" fmla="val 16667"/>
            </a:avLst>
          </a:prstGeom>
          <a:solidFill>
            <a:srgbClr val="FF3300">
              <a:alpha val="79999"/>
            </a:srgbClr>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sz="1600"/>
              <a:t>Known unsafe structures and processes</a:t>
            </a:r>
          </a:p>
        </p:txBody>
      </p:sp>
      <p:sp>
        <p:nvSpPr>
          <p:cNvPr id="26638" name="AutoShape 14"/>
          <p:cNvSpPr>
            <a:spLocks noChangeArrowheads="1"/>
          </p:cNvSpPr>
          <p:nvPr/>
        </p:nvSpPr>
        <p:spPr bwMode="auto">
          <a:xfrm>
            <a:off x="4859338" y="5086350"/>
            <a:ext cx="3024187" cy="792163"/>
          </a:xfrm>
          <a:prstGeom prst="roundRect">
            <a:avLst>
              <a:gd name="adj" fmla="val 16667"/>
            </a:avLst>
          </a:prstGeom>
          <a:solidFill>
            <a:srgbClr val="FF3300">
              <a:alpha val="79999"/>
            </a:srgbClr>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sz="1600"/>
              <a:t>Structures and processes outside scope of ‘structure and process justification’</a:t>
            </a:r>
          </a:p>
        </p:txBody>
      </p:sp>
      <p:sp>
        <p:nvSpPr>
          <p:cNvPr id="26639" name="Rectangle 15"/>
          <p:cNvSpPr>
            <a:spLocks noChangeArrowheads="1"/>
          </p:cNvSpPr>
          <p:nvPr/>
        </p:nvSpPr>
        <p:spPr bwMode="auto">
          <a:xfrm>
            <a:off x="996950" y="2566988"/>
            <a:ext cx="2278063" cy="4318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sz="1600">
                <a:solidFill>
                  <a:schemeClr val="bg2"/>
                </a:solidFill>
              </a:rPr>
              <a:t>Risk Assessment</a:t>
            </a:r>
          </a:p>
        </p:txBody>
      </p:sp>
      <p:cxnSp>
        <p:nvCxnSpPr>
          <p:cNvPr id="26640" name="AutoShape 16"/>
          <p:cNvCxnSpPr>
            <a:cxnSpLocks noChangeShapeType="1"/>
            <a:stCxn id="26639" idx="1"/>
            <a:endCxn id="26632" idx="1"/>
          </p:cNvCxnSpPr>
          <p:nvPr/>
        </p:nvCxnSpPr>
        <p:spPr bwMode="auto">
          <a:xfrm rot="10800000" flipH="1" flipV="1">
            <a:off x="996950" y="2782888"/>
            <a:ext cx="1588" cy="1150937"/>
          </a:xfrm>
          <a:prstGeom prst="bentConnector3">
            <a:avLst>
              <a:gd name="adj1" fmla="val -14400000"/>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41" name="AutoShape 17"/>
          <p:cNvCxnSpPr>
            <a:cxnSpLocks noChangeShapeType="1"/>
            <a:stCxn id="26639" idx="1"/>
            <a:endCxn id="26633" idx="1"/>
          </p:cNvCxnSpPr>
          <p:nvPr/>
        </p:nvCxnSpPr>
        <p:spPr bwMode="auto">
          <a:xfrm rot="10800000" flipH="1" flipV="1">
            <a:off x="996950" y="2782888"/>
            <a:ext cx="1588" cy="2771775"/>
          </a:xfrm>
          <a:prstGeom prst="bentConnector3">
            <a:avLst>
              <a:gd name="adj1" fmla="val -14400000"/>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42" name="AutoShape 18"/>
          <p:cNvCxnSpPr>
            <a:cxnSpLocks noChangeShapeType="1"/>
            <a:stCxn id="26639" idx="3"/>
            <a:endCxn id="26637" idx="1"/>
          </p:cNvCxnSpPr>
          <p:nvPr/>
        </p:nvCxnSpPr>
        <p:spPr bwMode="auto">
          <a:xfrm>
            <a:off x="3275013" y="2782888"/>
            <a:ext cx="1584325" cy="1830387"/>
          </a:xfrm>
          <a:prstGeom prst="bentConnector3">
            <a:avLst>
              <a:gd name="adj1" fmla="val 30662"/>
            </a:avLst>
          </a:prstGeom>
          <a:noFill/>
          <a:ln w="38100">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43" name="AutoShape 19"/>
          <p:cNvCxnSpPr>
            <a:cxnSpLocks noChangeShapeType="1"/>
            <a:stCxn id="26632" idx="3"/>
            <a:endCxn id="26635" idx="1"/>
          </p:cNvCxnSpPr>
          <p:nvPr/>
        </p:nvCxnSpPr>
        <p:spPr bwMode="auto">
          <a:xfrm flipV="1">
            <a:off x="3275013" y="2782888"/>
            <a:ext cx="1368425" cy="1150937"/>
          </a:xfrm>
          <a:prstGeom prst="bentConnector3">
            <a:avLst>
              <a:gd name="adj1" fmla="val 49884"/>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44" name="AutoShape 20"/>
          <p:cNvCxnSpPr>
            <a:cxnSpLocks noChangeShapeType="1"/>
            <a:stCxn id="26633" idx="3"/>
            <a:endCxn id="26635" idx="1"/>
          </p:cNvCxnSpPr>
          <p:nvPr/>
        </p:nvCxnSpPr>
        <p:spPr bwMode="auto">
          <a:xfrm flipV="1">
            <a:off x="3275013" y="2782888"/>
            <a:ext cx="1368425" cy="2771775"/>
          </a:xfrm>
          <a:prstGeom prst="bentConnector3">
            <a:avLst>
              <a:gd name="adj1" fmla="val 49884"/>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45" name="AutoShape 21"/>
          <p:cNvCxnSpPr>
            <a:cxnSpLocks noChangeShapeType="1"/>
          </p:cNvCxnSpPr>
          <p:nvPr/>
        </p:nvCxnSpPr>
        <p:spPr bwMode="auto">
          <a:xfrm>
            <a:off x="3275013" y="2781300"/>
            <a:ext cx="1584325" cy="2700338"/>
          </a:xfrm>
          <a:prstGeom prst="bentConnector3">
            <a:avLst>
              <a:gd name="adj1" fmla="val 30662"/>
            </a:avLst>
          </a:prstGeom>
          <a:noFill/>
          <a:ln w="38100">
            <a:solidFill>
              <a:srgbClr val="FF3300"/>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06" name="AutoShape 23"/>
          <p:cNvSpPr>
            <a:spLocks noChangeArrowheads="1"/>
          </p:cNvSpPr>
          <p:nvPr/>
        </p:nvSpPr>
        <p:spPr bwMode="auto">
          <a:xfrm>
            <a:off x="323850" y="2133600"/>
            <a:ext cx="4248150" cy="2232025"/>
          </a:xfrm>
          <a:prstGeom prst="wedgeEllipseCallout">
            <a:avLst>
              <a:gd name="adj1" fmla="val 56093"/>
              <a:gd name="adj2" fmla="val -33995"/>
            </a:avLst>
          </a:prstGeom>
          <a:solidFill>
            <a:srgbClr val="FFFF66">
              <a:alpha val="89803"/>
            </a:srgbClr>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r>
              <a:rPr lang="en-US" b="1">
                <a:solidFill>
                  <a:schemeClr val="bg2"/>
                </a:solidFill>
              </a:rPr>
              <a:t>Generic Process Rule</a:t>
            </a:r>
          </a:p>
          <a:p>
            <a:pPr>
              <a:buFont typeface="Wingdings" pitchFamily="2" charset="2"/>
              <a:buChar char="&amp;"/>
            </a:pPr>
            <a:r>
              <a:rPr lang="en-US">
                <a:solidFill>
                  <a:schemeClr val="bg2"/>
                </a:solidFill>
              </a:rPr>
              <a:t> Only work to current approved documents</a:t>
            </a:r>
          </a:p>
          <a:p>
            <a:pPr>
              <a:buFont typeface="Wingdings" pitchFamily="2" charset="2"/>
              <a:buChar char="&amp;"/>
            </a:pPr>
            <a:r>
              <a:rPr lang="en-US">
                <a:solidFill>
                  <a:schemeClr val="bg2"/>
                </a:solidFill>
              </a:rPr>
              <a:t> Retain record for 7 years</a:t>
            </a:r>
          </a:p>
        </p:txBody>
      </p:sp>
      <p:sp>
        <p:nvSpPr>
          <p:cNvPr id="16407" name="AutoShape 24"/>
          <p:cNvSpPr>
            <a:spLocks noChangeArrowheads="1"/>
          </p:cNvSpPr>
          <p:nvPr/>
        </p:nvSpPr>
        <p:spPr bwMode="auto">
          <a:xfrm>
            <a:off x="2843213" y="3573463"/>
            <a:ext cx="4967287" cy="2663825"/>
          </a:xfrm>
          <a:prstGeom prst="wedgeEllipseCallout">
            <a:avLst>
              <a:gd name="adj1" fmla="val 14477"/>
              <a:gd name="adj2" fmla="val -66301"/>
            </a:avLst>
          </a:prstGeom>
          <a:solidFill>
            <a:srgbClr val="FFFF66">
              <a:alpha val="89803"/>
            </a:srgbClr>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1"/>
          <a:lstStyle/>
          <a:p>
            <a:r>
              <a:rPr lang="en-US" b="1">
                <a:solidFill>
                  <a:schemeClr val="bg2"/>
                </a:solidFill>
              </a:rPr>
              <a:t>Process Map or Definition</a:t>
            </a:r>
          </a:p>
          <a:p>
            <a:pPr>
              <a:buFont typeface="Wingdings" pitchFamily="2" charset="2"/>
              <a:buNone/>
            </a:pPr>
            <a:r>
              <a:rPr lang="en-US">
                <a:solidFill>
                  <a:schemeClr val="bg2"/>
                </a:solidFill>
              </a:rPr>
              <a:t> </a:t>
            </a:r>
          </a:p>
        </p:txBody>
      </p:sp>
      <p:grpSp>
        <p:nvGrpSpPr>
          <p:cNvPr id="4" name="Group 3"/>
          <p:cNvGrpSpPr>
            <a:grpSpLocks/>
          </p:cNvGrpSpPr>
          <p:nvPr/>
        </p:nvGrpSpPr>
        <p:grpSpPr bwMode="auto">
          <a:xfrm>
            <a:off x="3995738" y="4437063"/>
            <a:ext cx="3313112" cy="647700"/>
            <a:chOff x="3995738" y="4437063"/>
            <a:chExt cx="3313112" cy="647700"/>
          </a:xfrm>
        </p:grpSpPr>
        <p:sp>
          <p:nvSpPr>
            <p:cNvPr id="26656" name="Rectangle 26"/>
            <p:cNvSpPr>
              <a:spLocks noChangeArrowheads="1"/>
            </p:cNvSpPr>
            <p:nvPr/>
          </p:nvSpPr>
          <p:spPr bwMode="auto">
            <a:xfrm>
              <a:off x="4572000" y="4797425"/>
              <a:ext cx="433388"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6657" name="Group 1"/>
            <p:cNvGrpSpPr>
              <a:grpSpLocks/>
            </p:cNvGrpSpPr>
            <p:nvPr/>
          </p:nvGrpSpPr>
          <p:grpSpPr bwMode="auto">
            <a:xfrm>
              <a:off x="3995738" y="4437063"/>
              <a:ext cx="3313112" cy="647700"/>
              <a:chOff x="3995738" y="4437063"/>
              <a:chExt cx="3313112" cy="647700"/>
            </a:xfrm>
          </p:grpSpPr>
          <p:sp>
            <p:nvSpPr>
              <p:cNvPr id="26658" name="Rectangle 25"/>
              <p:cNvSpPr>
                <a:spLocks noChangeArrowheads="1"/>
              </p:cNvSpPr>
              <p:nvPr/>
            </p:nvSpPr>
            <p:spPr bwMode="auto">
              <a:xfrm>
                <a:off x="4572000" y="4437063"/>
                <a:ext cx="433388"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9" name="Rectangle 27"/>
              <p:cNvSpPr>
                <a:spLocks noChangeArrowheads="1"/>
              </p:cNvSpPr>
              <p:nvPr/>
            </p:nvSpPr>
            <p:spPr bwMode="auto">
              <a:xfrm>
                <a:off x="5292725" y="4581525"/>
                <a:ext cx="433388"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60" name="Rectangle 28"/>
              <p:cNvSpPr>
                <a:spLocks noChangeArrowheads="1"/>
              </p:cNvSpPr>
              <p:nvPr/>
            </p:nvSpPr>
            <p:spPr bwMode="auto">
              <a:xfrm>
                <a:off x="6083300" y="4437063"/>
                <a:ext cx="433388"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61" name="Rectangle 29"/>
              <p:cNvSpPr>
                <a:spLocks noChangeArrowheads="1"/>
              </p:cNvSpPr>
              <p:nvPr/>
            </p:nvSpPr>
            <p:spPr bwMode="auto">
              <a:xfrm>
                <a:off x="6083300" y="4797425"/>
                <a:ext cx="433388"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62" name="Rectangle 30"/>
              <p:cNvSpPr>
                <a:spLocks noChangeArrowheads="1"/>
              </p:cNvSpPr>
              <p:nvPr/>
            </p:nvSpPr>
            <p:spPr bwMode="auto">
              <a:xfrm>
                <a:off x="6875463" y="4581525"/>
                <a:ext cx="433387"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63" name="Oval 31"/>
              <p:cNvSpPr>
                <a:spLocks noChangeArrowheads="1"/>
              </p:cNvSpPr>
              <p:nvPr/>
            </p:nvSpPr>
            <p:spPr bwMode="auto">
              <a:xfrm>
                <a:off x="3995738" y="4725988"/>
                <a:ext cx="142875"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26664" name="AutoShape 33"/>
              <p:cNvCxnSpPr>
                <a:cxnSpLocks noChangeShapeType="1"/>
                <a:stCxn id="26663" idx="6"/>
                <a:endCxn id="26658" idx="1"/>
              </p:cNvCxnSpPr>
              <p:nvPr/>
            </p:nvCxnSpPr>
            <p:spPr bwMode="auto">
              <a:xfrm flipV="1">
                <a:off x="4138613" y="4581525"/>
                <a:ext cx="433387" cy="215900"/>
              </a:xfrm>
              <a:prstGeom prst="bentConnector3">
                <a:avLst>
                  <a:gd name="adj1" fmla="val 49815"/>
                </a:avLst>
              </a:prstGeom>
              <a:noFill/>
              <a:ln w="9525">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65" name="AutoShape 34"/>
              <p:cNvCxnSpPr>
                <a:cxnSpLocks noChangeShapeType="1"/>
                <a:stCxn id="26663" idx="6"/>
                <a:endCxn id="26656" idx="1"/>
              </p:cNvCxnSpPr>
              <p:nvPr/>
            </p:nvCxnSpPr>
            <p:spPr bwMode="auto">
              <a:xfrm>
                <a:off x="4138613" y="4797425"/>
                <a:ext cx="433387" cy="144463"/>
              </a:xfrm>
              <a:prstGeom prst="bentConnector3">
                <a:avLst>
                  <a:gd name="adj1" fmla="val 49815"/>
                </a:avLst>
              </a:prstGeom>
              <a:noFill/>
              <a:ln w="9525">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66" name="AutoShape 35"/>
              <p:cNvCxnSpPr>
                <a:cxnSpLocks noChangeShapeType="1"/>
                <a:stCxn id="26658" idx="3"/>
                <a:endCxn id="26659" idx="1"/>
              </p:cNvCxnSpPr>
              <p:nvPr/>
            </p:nvCxnSpPr>
            <p:spPr bwMode="auto">
              <a:xfrm>
                <a:off x="5005388" y="4581525"/>
                <a:ext cx="287337" cy="144463"/>
              </a:xfrm>
              <a:prstGeom prst="bentConnector3">
                <a:avLst>
                  <a:gd name="adj1" fmla="val 49722"/>
                </a:avLst>
              </a:prstGeom>
              <a:noFill/>
              <a:ln w="9525">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67" name="AutoShape 36"/>
              <p:cNvCxnSpPr>
                <a:cxnSpLocks noChangeShapeType="1"/>
                <a:stCxn id="26656" idx="3"/>
                <a:endCxn id="26659" idx="1"/>
              </p:cNvCxnSpPr>
              <p:nvPr/>
            </p:nvCxnSpPr>
            <p:spPr bwMode="auto">
              <a:xfrm flipV="1">
                <a:off x="5005388" y="4725988"/>
                <a:ext cx="287337" cy="215900"/>
              </a:xfrm>
              <a:prstGeom prst="bentConnector3">
                <a:avLst>
                  <a:gd name="adj1" fmla="val 49722"/>
                </a:avLst>
              </a:prstGeom>
              <a:noFill/>
              <a:ln w="9525">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68" name="AutoShape 37"/>
              <p:cNvCxnSpPr>
                <a:cxnSpLocks noChangeShapeType="1"/>
                <a:stCxn id="26659" idx="3"/>
                <a:endCxn id="26660" idx="1"/>
              </p:cNvCxnSpPr>
              <p:nvPr/>
            </p:nvCxnSpPr>
            <p:spPr bwMode="auto">
              <a:xfrm flipV="1">
                <a:off x="5726113" y="4581525"/>
                <a:ext cx="357187" cy="144463"/>
              </a:xfrm>
              <a:prstGeom prst="bentConnector3">
                <a:avLst>
                  <a:gd name="adj1" fmla="val 49778"/>
                </a:avLst>
              </a:prstGeom>
              <a:noFill/>
              <a:ln w="9525">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69" name="AutoShape 38"/>
              <p:cNvCxnSpPr>
                <a:cxnSpLocks noChangeShapeType="1"/>
                <a:stCxn id="26659" idx="3"/>
                <a:endCxn id="26661" idx="1"/>
              </p:cNvCxnSpPr>
              <p:nvPr/>
            </p:nvCxnSpPr>
            <p:spPr bwMode="auto">
              <a:xfrm>
                <a:off x="5726113" y="4725988"/>
                <a:ext cx="357187" cy="215900"/>
              </a:xfrm>
              <a:prstGeom prst="bentConnector3">
                <a:avLst>
                  <a:gd name="adj1" fmla="val 49778"/>
                </a:avLst>
              </a:prstGeom>
              <a:noFill/>
              <a:ln w="9525">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70" name="AutoShape 39"/>
              <p:cNvCxnSpPr>
                <a:cxnSpLocks noChangeShapeType="1"/>
                <a:stCxn id="26660" idx="3"/>
                <a:endCxn id="26662" idx="1"/>
              </p:cNvCxnSpPr>
              <p:nvPr/>
            </p:nvCxnSpPr>
            <p:spPr bwMode="auto">
              <a:xfrm>
                <a:off x="6516688" y="4581525"/>
                <a:ext cx="358775" cy="144463"/>
              </a:xfrm>
              <a:prstGeom prst="bentConnector3">
                <a:avLst>
                  <a:gd name="adj1" fmla="val 49556"/>
                </a:avLst>
              </a:prstGeom>
              <a:noFill/>
              <a:ln w="9525">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671" name="AutoShape 40"/>
              <p:cNvCxnSpPr>
                <a:cxnSpLocks noChangeShapeType="1"/>
                <a:stCxn id="26661" idx="3"/>
                <a:endCxn id="26662" idx="1"/>
              </p:cNvCxnSpPr>
              <p:nvPr/>
            </p:nvCxnSpPr>
            <p:spPr bwMode="auto">
              <a:xfrm flipV="1">
                <a:off x="6516688" y="4725988"/>
                <a:ext cx="358775" cy="215900"/>
              </a:xfrm>
              <a:prstGeom prst="bentConnector3">
                <a:avLst>
                  <a:gd name="adj1" fmla="val 49556"/>
                </a:avLst>
              </a:prstGeom>
              <a:noFill/>
              <a:ln w="9525">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16423" name="AutoShape 41"/>
          <p:cNvSpPr>
            <a:spLocks noChangeArrowheads="1"/>
          </p:cNvSpPr>
          <p:nvPr/>
        </p:nvSpPr>
        <p:spPr bwMode="auto">
          <a:xfrm>
            <a:off x="4643438" y="5300663"/>
            <a:ext cx="1873250" cy="792162"/>
          </a:xfrm>
          <a:prstGeom prst="wedgeEllipseCallout">
            <a:avLst>
              <a:gd name="adj1" fmla="val -6616"/>
              <a:gd name="adj2" fmla="val -120940"/>
            </a:avLst>
          </a:prstGeom>
          <a:solidFill>
            <a:schemeClr val="tx1">
              <a:alpha val="89803"/>
            </a:schemeClr>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r>
              <a:rPr lang="en-US" sz="1600">
                <a:solidFill>
                  <a:schemeClr val="bg2"/>
                </a:solidFill>
              </a:rPr>
              <a:t>References</a:t>
            </a:r>
          </a:p>
        </p:txBody>
      </p:sp>
      <p:grpSp>
        <p:nvGrpSpPr>
          <p:cNvPr id="3" name="Group 2"/>
          <p:cNvGrpSpPr>
            <a:grpSpLocks/>
          </p:cNvGrpSpPr>
          <p:nvPr/>
        </p:nvGrpSpPr>
        <p:grpSpPr bwMode="auto">
          <a:xfrm>
            <a:off x="1835150" y="3716338"/>
            <a:ext cx="3744913" cy="1801812"/>
            <a:chOff x="1835150" y="3716338"/>
            <a:chExt cx="3744913" cy="1801812"/>
          </a:xfrm>
        </p:grpSpPr>
        <p:sp>
          <p:nvSpPr>
            <p:cNvPr id="26653" name="Oval 42"/>
            <p:cNvSpPr>
              <a:spLocks noChangeArrowheads="1"/>
            </p:cNvSpPr>
            <p:nvPr/>
          </p:nvSpPr>
          <p:spPr bwMode="auto">
            <a:xfrm>
              <a:off x="1835150" y="3716338"/>
              <a:ext cx="144463" cy="144462"/>
            </a:xfrm>
            <a:prstGeom prst="ellipse">
              <a:avLst/>
            </a:prstGeom>
            <a:noFill/>
            <a:ln w="9525">
              <a:solidFill>
                <a:srgbClr val="FF3300"/>
              </a:solidFill>
              <a:round/>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26654" name="AutoShape 43"/>
            <p:cNvCxnSpPr>
              <a:cxnSpLocks noChangeShapeType="1"/>
              <a:stCxn id="26653" idx="6"/>
              <a:endCxn id="26655" idx="2"/>
            </p:cNvCxnSpPr>
            <p:nvPr/>
          </p:nvCxnSpPr>
          <p:spPr bwMode="auto">
            <a:xfrm>
              <a:off x="1979613" y="3789363"/>
              <a:ext cx="3455987" cy="1657350"/>
            </a:xfrm>
            <a:prstGeom prst="curvedConnector3">
              <a:avLst>
                <a:gd name="adj1" fmla="val 32292"/>
              </a:avLst>
            </a:prstGeom>
            <a:noFill/>
            <a:ln w="76200">
              <a:solidFill>
                <a:srgbClr val="FF3300"/>
              </a:solidFill>
              <a:prstDash val="sys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655" name="Oval 44"/>
            <p:cNvSpPr>
              <a:spLocks noChangeArrowheads="1"/>
            </p:cNvSpPr>
            <p:nvPr/>
          </p:nvSpPr>
          <p:spPr bwMode="auto">
            <a:xfrm>
              <a:off x="5435600" y="5373688"/>
              <a:ext cx="144463" cy="144462"/>
            </a:xfrm>
            <a:prstGeom prst="ellipse">
              <a:avLst/>
            </a:prstGeom>
            <a:noFill/>
            <a:ln w="9525">
              <a:solidFill>
                <a:srgbClr val="FF3300"/>
              </a:solidFill>
              <a:round/>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6427" name="Oval 45"/>
          <p:cNvSpPr>
            <a:spLocks noChangeArrowheads="1"/>
          </p:cNvSpPr>
          <p:nvPr/>
        </p:nvSpPr>
        <p:spPr bwMode="auto">
          <a:xfrm rot="1182758">
            <a:off x="34925" y="1546225"/>
            <a:ext cx="8135938" cy="4895850"/>
          </a:xfrm>
          <a:prstGeom prst="ellipse">
            <a:avLst/>
          </a:prstGeom>
          <a:noFill/>
          <a:ln w="762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28" name="Text Box 46"/>
          <p:cNvSpPr txBox="1">
            <a:spLocks noChangeArrowheads="1"/>
          </p:cNvSpPr>
          <p:nvPr/>
        </p:nvSpPr>
        <p:spPr bwMode="auto">
          <a:xfrm>
            <a:off x="1258888" y="908050"/>
            <a:ext cx="393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US" b="1" i="1">
                <a:solidFill>
                  <a:srgbClr val="FF3300"/>
                </a:solidFill>
              </a:rPr>
              <a:t>management topic taxonomy</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6407"/>
                                        </p:tgtEl>
                                        <p:attrNameLst>
                                          <p:attrName>style.visibility</p:attrName>
                                        </p:attrNameLst>
                                      </p:cBhvr>
                                      <p:to>
                                        <p:strVal val="visible"/>
                                      </p:to>
                                    </p:set>
                                    <p:animEffect transition="in" filter="wipe(up)">
                                      <p:cBhvr>
                                        <p:cTn id="7" dur="500"/>
                                        <p:tgtEl>
                                          <p:spTgt spid="164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1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6406"/>
                                        </p:tgtEl>
                                        <p:attrNameLst>
                                          <p:attrName>style.visibility</p:attrName>
                                        </p:attrNameLst>
                                      </p:cBhvr>
                                      <p:to>
                                        <p:strVal val="visible"/>
                                      </p:to>
                                    </p:set>
                                    <p:animEffect transition="in" filter="wipe(right)">
                                      <p:cBhvr>
                                        <p:cTn id="17" dur="500"/>
                                        <p:tgtEl>
                                          <p:spTgt spid="1640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6423"/>
                                        </p:tgtEl>
                                        <p:attrNameLst>
                                          <p:attrName>style.visibility</p:attrName>
                                        </p:attrNameLst>
                                      </p:cBhvr>
                                      <p:to>
                                        <p:strVal val="visible"/>
                                      </p:to>
                                    </p:set>
                                    <p:animEffect transition="in" filter="wipe(up)">
                                      <p:cBhvr>
                                        <p:cTn id="22" dur="500"/>
                                        <p:tgtEl>
                                          <p:spTgt spid="16423"/>
                                        </p:tgtEl>
                                      </p:cBhvr>
                                    </p:animEffect>
                                  </p:childTnLst>
                                </p:cTn>
                              </p:par>
                            </p:childTnLst>
                          </p:cTn>
                        </p:par>
                        <p:par>
                          <p:cTn id="23" fill="hold" nodeType="afterGroup">
                            <p:stCondLst>
                              <p:cond delay="500"/>
                            </p:stCondLst>
                            <p:childTnLst>
                              <p:par>
                                <p:cTn id="24" presetID="16" presetClass="entr" presetSubtype="37" fill="hold"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barn(outVertical)">
                                      <p:cBhvr>
                                        <p:cTn id="26" dur="500"/>
                                        <p:tgtEl>
                                          <p:spTgt spid="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16427"/>
                                        </p:tgtEl>
                                        <p:attrNameLst>
                                          <p:attrName>style.visibility</p:attrName>
                                        </p:attrNameLst>
                                      </p:cBhvr>
                                      <p:to>
                                        <p:strVal val="visible"/>
                                      </p:to>
                                    </p:set>
                                    <p:animEffect transition="in" filter="wheel(1)">
                                      <p:cBhvr>
                                        <p:cTn id="31" dur="2000"/>
                                        <p:tgtEl>
                                          <p:spTgt spid="16427"/>
                                        </p:tgtEl>
                                      </p:cBhvr>
                                    </p:animEffect>
                                  </p:childTnLst>
                                </p:cTn>
                              </p:par>
                            </p:childTnLst>
                          </p:cTn>
                        </p:par>
                        <p:par>
                          <p:cTn id="32" fill="hold" nodeType="afterGroup">
                            <p:stCondLst>
                              <p:cond delay="2000"/>
                            </p:stCondLst>
                            <p:childTnLst>
                              <p:par>
                                <p:cTn id="33" presetID="22" presetClass="entr" presetSubtype="8" fill="hold" grpId="0" nodeType="afterEffect">
                                  <p:stCondLst>
                                    <p:cond delay="0"/>
                                  </p:stCondLst>
                                  <p:childTnLst>
                                    <p:set>
                                      <p:cBhvr>
                                        <p:cTn id="34" dur="1" fill="hold">
                                          <p:stCondLst>
                                            <p:cond delay="0"/>
                                          </p:stCondLst>
                                        </p:cTn>
                                        <p:tgtEl>
                                          <p:spTgt spid="16428"/>
                                        </p:tgtEl>
                                        <p:attrNameLst>
                                          <p:attrName>style.visibility</p:attrName>
                                        </p:attrNameLst>
                                      </p:cBhvr>
                                      <p:to>
                                        <p:strVal val="visible"/>
                                      </p:to>
                                    </p:set>
                                    <p:animEffect transition="in" filter="wipe(left)">
                                      <p:cBhvr>
                                        <p:cTn id="35" dur="500"/>
                                        <p:tgtEl>
                                          <p:spTgt spid="16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6" grpId="0" animBg="1"/>
      <p:bldP spid="16407" grpId="0" animBg="1"/>
      <p:bldP spid="16423" grpId="0" animBg="1"/>
      <p:bldP spid="16427" grpId="0" animBg="1"/>
      <p:bldP spid="1642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258888" y="277813"/>
            <a:ext cx="6694487" cy="1139825"/>
          </a:xfrm>
        </p:spPr>
        <p:txBody>
          <a:bodyPr/>
          <a:lstStyle/>
          <a:p>
            <a:r>
              <a:rPr lang="en-US" smtClean="0">
                <a:effectLst/>
              </a:rPr>
              <a:t>Principal Process Types</a:t>
            </a:r>
          </a:p>
        </p:txBody>
      </p:sp>
      <p:sp>
        <p:nvSpPr>
          <p:cNvPr id="27651" name="AutoShape 3">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2" name="AutoShape 4">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3" name="AutoShape 5">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4" name="AutoShape 6">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AutoShape 5"/>
          <p:cNvSpPr>
            <a:spLocks noChangeArrowheads="1"/>
          </p:cNvSpPr>
          <p:nvPr/>
        </p:nvSpPr>
        <p:spPr bwMode="auto">
          <a:xfrm>
            <a:off x="3889375" y="2535238"/>
            <a:ext cx="396875" cy="3130550"/>
          </a:xfrm>
          <a:prstGeom prst="downArrow">
            <a:avLst>
              <a:gd name="adj1" fmla="val 50000"/>
              <a:gd name="adj2" fmla="val 128647"/>
            </a:avLst>
          </a:prstGeom>
          <a:solidFill>
            <a:srgbClr val="00B0F0"/>
          </a:solidFill>
          <a:ln w="9525">
            <a:solidFill>
              <a:schemeClr val="tx1"/>
            </a:solidFill>
            <a:miter lim="800000"/>
            <a:headEnd/>
            <a:tailEnd/>
          </a:ln>
          <a:effectLs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9" name="AutoShape 6"/>
          <p:cNvSpPr>
            <a:spLocks noChangeArrowheads="1"/>
          </p:cNvSpPr>
          <p:nvPr/>
        </p:nvSpPr>
        <p:spPr bwMode="auto">
          <a:xfrm>
            <a:off x="4341813" y="2535238"/>
            <a:ext cx="398462" cy="3130550"/>
          </a:xfrm>
          <a:prstGeom prst="downArrow">
            <a:avLst>
              <a:gd name="adj1" fmla="val 50000"/>
              <a:gd name="adj2" fmla="val 128861"/>
            </a:avLst>
          </a:prstGeom>
          <a:solidFill>
            <a:srgbClr val="00B0F0"/>
          </a:solidFill>
          <a:ln w="9525">
            <a:solidFill>
              <a:schemeClr val="tx1"/>
            </a:solidFill>
            <a:miter lim="800000"/>
            <a:headEnd/>
            <a:tailEnd/>
          </a:ln>
          <a:effectLs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10" name="AutoShape 7"/>
          <p:cNvSpPr>
            <a:spLocks noChangeArrowheads="1"/>
          </p:cNvSpPr>
          <p:nvPr/>
        </p:nvSpPr>
        <p:spPr bwMode="auto">
          <a:xfrm>
            <a:off x="4795838" y="2535238"/>
            <a:ext cx="398462" cy="3130550"/>
          </a:xfrm>
          <a:prstGeom prst="downArrow">
            <a:avLst>
              <a:gd name="adj1" fmla="val 50000"/>
              <a:gd name="adj2" fmla="val 135949"/>
            </a:avLst>
          </a:prstGeom>
          <a:solidFill>
            <a:srgbClr val="00B0F0"/>
          </a:solidFill>
          <a:ln w="9525">
            <a:solidFill>
              <a:schemeClr val="tx1"/>
            </a:solidFill>
            <a:miter lim="800000"/>
            <a:headEnd/>
            <a:tailEnd/>
          </a:ln>
          <a:effectLs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11" name="AutoShape 8"/>
          <p:cNvSpPr>
            <a:spLocks noChangeArrowheads="1"/>
          </p:cNvSpPr>
          <p:nvPr/>
        </p:nvSpPr>
        <p:spPr bwMode="auto">
          <a:xfrm>
            <a:off x="3324225" y="2090738"/>
            <a:ext cx="2514600" cy="569912"/>
          </a:xfrm>
          <a:prstGeom prst="downArrow">
            <a:avLst>
              <a:gd name="adj1" fmla="val 75944"/>
              <a:gd name="adj2" fmla="val 46393"/>
            </a:avLst>
          </a:prstGeom>
          <a:solidFill>
            <a:srgbClr val="00B0F0"/>
          </a:solidFill>
          <a:ln w="9525">
            <a:solidFill>
              <a:schemeClr val="tx1"/>
            </a:solidFill>
            <a:miter lim="800000"/>
            <a:headEnd/>
            <a:tailEnd/>
          </a:ln>
          <a:effectLst/>
          <a:extLst/>
        </p:spPr>
        <p:txBody>
          <a:bodyPr wrap="none" anchor="ctr"/>
          <a:lstStyle/>
          <a:p>
            <a:pPr algn="ctr" eaLnBrk="0" fontAlgn="auto" hangingPunct="0">
              <a:spcBef>
                <a:spcPts val="0"/>
              </a:spcBef>
              <a:spcAft>
                <a:spcPts val="0"/>
              </a:spcAft>
              <a:defRPr/>
            </a:pPr>
            <a:r>
              <a:rPr lang="en-GB" sz="1400" b="1" i="1" kern="0" dirty="0">
                <a:solidFill>
                  <a:sysClr val="windowText" lastClr="000000"/>
                </a:solidFill>
                <a:cs typeface="+mn-cs"/>
              </a:rPr>
              <a:t>Supply (input)</a:t>
            </a:r>
          </a:p>
        </p:txBody>
      </p:sp>
      <p:sp>
        <p:nvSpPr>
          <p:cNvPr id="12" name="AutoShape 9"/>
          <p:cNvSpPr>
            <a:spLocks noChangeArrowheads="1"/>
          </p:cNvSpPr>
          <p:nvPr/>
        </p:nvSpPr>
        <p:spPr bwMode="auto">
          <a:xfrm>
            <a:off x="3324225" y="5667375"/>
            <a:ext cx="2444750" cy="569913"/>
          </a:xfrm>
          <a:prstGeom prst="downArrow">
            <a:avLst>
              <a:gd name="adj1" fmla="val 75944"/>
              <a:gd name="adj2" fmla="val 54415"/>
            </a:avLst>
          </a:prstGeom>
          <a:solidFill>
            <a:srgbClr val="00B0F0"/>
          </a:solidFill>
          <a:ln w="9525">
            <a:solidFill>
              <a:schemeClr val="tx1"/>
            </a:solidFill>
            <a:miter lim="800000"/>
            <a:headEnd/>
            <a:tailEnd/>
          </a:ln>
        </p:spPr>
        <p:txBody>
          <a:bodyPr wrap="none" anchor="ctr"/>
          <a:lstStyle/>
          <a:p>
            <a:pPr algn="ctr" eaLnBrk="0" fontAlgn="auto" hangingPunct="0">
              <a:spcBef>
                <a:spcPts val="0"/>
              </a:spcBef>
              <a:spcAft>
                <a:spcPts val="0"/>
              </a:spcAft>
              <a:defRPr/>
            </a:pPr>
            <a:r>
              <a:rPr lang="en-GB" sz="1400" b="1" i="1" kern="0" dirty="0">
                <a:solidFill>
                  <a:sysClr val="windowText" lastClr="000000"/>
                </a:solidFill>
                <a:cs typeface="+mn-cs"/>
              </a:rPr>
              <a:t>Delivery (output)</a:t>
            </a:r>
          </a:p>
        </p:txBody>
      </p:sp>
      <p:sp>
        <p:nvSpPr>
          <p:cNvPr id="13" name="AutoShape 10"/>
          <p:cNvSpPr>
            <a:spLocks noChangeArrowheads="1"/>
          </p:cNvSpPr>
          <p:nvPr/>
        </p:nvSpPr>
        <p:spPr bwMode="auto">
          <a:xfrm rot="16200000">
            <a:off x="3987800" y="2282826"/>
            <a:ext cx="428625" cy="1644650"/>
          </a:xfrm>
          <a:prstGeom prst="downArrow">
            <a:avLst>
              <a:gd name="adj1" fmla="val 50000"/>
              <a:gd name="adj2" fmla="val 103793"/>
            </a:avLst>
          </a:prstGeom>
          <a:solidFill>
            <a:srgbClr val="99CC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14" name="AutoShape 11"/>
          <p:cNvSpPr>
            <a:spLocks noChangeArrowheads="1"/>
          </p:cNvSpPr>
          <p:nvPr/>
        </p:nvSpPr>
        <p:spPr bwMode="auto">
          <a:xfrm rot="16200000">
            <a:off x="3533775" y="2282826"/>
            <a:ext cx="428625" cy="1644650"/>
          </a:xfrm>
          <a:prstGeom prst="downArrow">
            <a:avLst>
              <a:gd name="adj1" fmla="val 50000"/>
              <a:gd name="adj2" fmla="val 103793"/>
            </a:avLst>
          </a:prstGeom>
          <a:solidFill>
            <a:srgbClr val="99CC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15" name="AutoShape 12"/>
          <p:cNvSpPr>
            <a:spLocks noChangeArrowheads="1"/>
          </p:cNvSpPr>
          <p:nvPr/>
        </p:nvSpPr>
        <p:spPr bwMode="auto">
          <a:xfrm rot="16200000">
            <a:off x="3079750" y="2282825"/>
            <a:ext cx="427038" cy="1646238"/>
          </a:xfrm>
          <a:prstGeom prst="downArrow">
            <a:avLst>
              <a:gd name="adj1" fmla="val 50000"/>
              <a:gd name="adj2" fmla="val 103870"/>
            </a:avLst>
          </a:prstGeom>
          <a:solidFill>
            <a:srgbClr val="92D050"/>
          </a:solidFill>
          <a:ln w="9525">
            <a:solidFill>
              <a:srgbClr val="003399"/>
            </a:solidFill>
            <a:miter lim="800000"/>
            <a:headEnd/>
            <a:tailEnd/>
          </a:ln>
          <a:effectLs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16" name="AutoShape 13"/>
          <p:cNvSpPr>
            <a:spLocks noChangeArrowheads="1"/>
          </p:cNvSpPr>
          <p:nvPr/>
        </p:nvSpPr>
        <p:spPr bwMode="auto">
          <a:xfrm rot="16200000">
            <a:off x="3987800" y="3062288"/>
            <a:ext cx="428625" cy="1644650"/>
          </a:xfrm>
          <a:prstGeom prst="downArrow">
            <a:avLst>
              <a:gd name="adj1" fmla="val 50000"/>
              <a:gd name="adj2" fmla="val 103472"/>
            </a:avLst>
          </a:prstGeom>
          <a:solidFill>
            <a:srgbClr val="99CC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17" name="AutoShape 14"/>
          <p:cNvSpPr>
            <a:spLocks noChangeArrowheads="1"/>
          </p:cNvSpPr>
          <p:nvPr/>
        </p:nvSpPr>
        <p:spPr bwMode="auto">
          <a:xfrm rot="16200000">
            <a:off x="3533775" y="3062288"/>
            <a:ext cx="428625" cy="1644650"/>
          </a:xfrm>
          <a:prstGeom prst="downArrow">
            <a:avLst>
              <a:gd name="adj1" fmla="val 50000"/>
              <a:gd name="adj2" fmla="val 103472"/>
            </a:avLst>
          </a:prstGeom>
          <a:solidFill>
            <a:srgbClr val="99CC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18" name="AutoShape 15"/>
          <p:cNvSpPr>
            <a:spLocks noChangeArrowheads="1"/>
          </p:cNvSpPr>
          <p:nvPr/>
        </p:nvSpPr>
        <p:spPr bwMode="auto">
          <a:xfrm rot="16200000">
            <a:off x="3078956" y="3063082"/>
            <a:ext cx="428625" cy="1646238"/>
          </a:xfrm>
          <a:prstGeom prst="downArrow">
            <a:avLst>
              <a:gd name="adj1" fmla="val 50000"/>
              <a:gd name="adj2" fmla="val 103549"/>
            </a:avLst>
          </a:prstGeom>
          <a:solidFill>
            <a:srgbClr val="92D050"/>
          </a:solidFill>
          <a:ln w="9525">
            <a:solidFill>
              <a:srgbClr val="003399"/>
            </a:solidFill>
            <a:miter lim="800000"/>
            <a:headEnd/>
            <a:tailEnd/>
          </a:ln>
          <a:effectLs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19" name="AutoShape 16"/>
          <p:cNvSpPr>
            <a:spLocks noChangeArrowheads="1"/>
          </p:cNvSpPr>
          <p:nvPr/>
        </p:nvSpPr>
        <p:spPr bwMode="auto">
          <a:xfrm rot="16200000">
            <a:off x="3987800" y="3775076"/>
            <a:ext cx="428625" cy="1644650"/>
          </a:xfrm>
          <a:prstGeom prst="downArrow">
            <a:avLst>
              <a:gd name="adj1" fmla="val 50000"/>
              <a:gd name="adj2" fmla="val 103793"/>
            </a:avLst>
          </a:prstGeom>
          <a:solidFill>
            <a:srgbClr val="99CC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20" name="AutoShape 17"/>
          <p:cNvSpPr>
            <a:spLocks noChangeArrowheads="1"/>
          </p:cNvSpPr>
          <p:nvPr/>
        </p:nvSpPr>
        <p:spPr bwMode="auto">
          <a:xfrm rot="16200000">
            <a:off x="3533775" y="3775076"/>
            <a:ext cx="428625" cy="1644650"/>
          </a:xfrm>
          <a:prstGeom prst="downArrow">
            <a:avLst>
              <a:gd name="adj1" fmla="val 50000"/>
              <a:gd name="adj2" fmla="val 103793"/>
            </a:avLst>
          </a:prstGeom>
          <a:solidFill>
            <a:srgbClr val="99CC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21" name="AutoShape 18"/>
          <p:cNvSpPr>
            <a:spLocks noChangeArrowheads="1"/>
          </p:cNvSpPr>
          <p:nvPr/>
        </p:nvSpPr>
        <p:spPr bwMode="auto">
          <a:xfrm rot="16200000">
            <a:off x="3079750" y="3775075"/>
            <a:ext cx="427038" cy="1646238"/>
          </a:xfrm>
          <a:prstGeom prst="downArrow">
            <a:avLst>
              <a:gd name="adj1" fmla="val 50000"/>
              <a:gd name="adj2" fmla="val 103870"/>
            </a:avLst>
          </a:prstGeom>
          <a:solidFill>
            <a:srgbClr val="92D050"/>
          </a:solidFill>
          <a:ln w="9525">
            <a:solidFill>
              <a:srgbClr val="003399"/>
            </a:solidFill>
            <a:miter lim="800000"/>
            <a:headEnd/>
            <a:tailEnd/>
          </a:ln>
          <a:effectLs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22" name="AutoShape 19"/>
          <p:cNvSpPr>
            <a:spLocks noChangeArrowheads="1"/>
          </p:cNvSpPr>
          <p:nvPr/>
        </p:nvSpPr>
        <p:spPr bwMode="auto">
          <a:xfrm rot="16200000">
            <a:off x="5632450" y="2657476"/>
            <a:ext cx="428625" cy="1644650"/>
          </a:xfrm>
          <a:prstGeom prst="downArrow">
            <a:avLst>
              <a:gd name="adj1" fmla="val 50000"/>
              <a:gd name="adj2" fmla="val 103793"/>
            </a:avLst>
          </a:prstGeom>
          <a:solidFill>
            <a:srgbClr val="FF33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23" name="AutoShape 20"/>
          <p:cNvSpPr>
            <a:spLocks noChangeArrowheads="1"/>
          </p:cNvSpPr>
          <p:nvPr/>
        </p:nvSpPr>
        <p:spPr bwMode="auto">
          <a:xfrm rot="16200000">
            <a:off x="5178425" y="2657476"/>
            <a:ext cx="428625" cy="1644650"/>
          </a:xfrm>
          <a:prstGeom prst="downArrow">
            <a:avLst>
              <a:gd name="adj1" fmla="val 50000"/>
              <a:gd name="adj2" fmla="val 103793"/>
            </a:avLst>
          </a:prstGeom>
          <a:solidFill>
            <a:srgbClr val="FF33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24" name="AutoShape 21"/>
          <p:cNvSpPr>
            <a:spLocks noChangeArrowheads="1"/>
          </p:cNvSpPr>
          <p:nvPr/>
        </p:nvSpPr>
        <p:spPr bwMode="auto">
          <a:xfrm rot="16200000">
            <a:off x="4724400" y="2657476"/>
            <a:ext cx="428625" cy="1644650"/>
          </a:xfrm>
          <a:prstGeom prst="downArrow">
            <a:avLst>
              <a:gd name="adj1" fmla="val 50000"/>
              <a:gd name="adj2" fmla="val 103793"/>
            </a:avLst>
          </a:prstGeom>
          <a:solidFill>
            <a:srgbClr val="FF33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25" name="AutoShape 22"/>
          <p:cNvSpPr>
            <a:spLocks noChangeArrowheads="1"/>
          </p:cNvSpPr>
          <p:nvPr/>
        </p:nvSpPr>
        <p:spPr bwMode="auto">
          <a:xfrm rot="16200000">
            <a:off x="5632450" y="3414713"/>
            <a:ext cx="428625" cy="1644650"/>
          </a:xfrm>
          <a:prstGeom prst="downArrow">
            <a:avLst>
              <a:gd name="adj1" fmla="val 50000"/>
              <a:gd name="adj2" fmla="val 103793"/>
            </a:avLst>
          </a:prstGeom>
          <a:solidFill>
            <a:srgbClr val="FF33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26" name="AutoShape 23"/>
          <p:cNvSpPr>
            <a:spLocks noChangeArrowheads="1"/>
          </p:cNvSpPr>
          <p:nvPr/>
        </p:nvSpPr>
        <p:spPr bwMode="auto">
          <a:xfrm rot="16200000">
            <a:off x="5178425" y="3414713"/>
            <a:ext cx="428625" cy="1644650"/>
          </a:xfrm>
          <a:prstGeom prst="downArrow">
            <a:avLst>
              <a:gd name="adj1" fmla="val 50000"/>
              <a:gd name="adj2" fmla="val 103793"/>
            </a:avLst>
          </a:prstGeom>
          <a:solidFill>
            <a:srgbClr val="FF33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27" name="AutoShape 24"/>
          <p:cNvSpPr>
            <a:spLocks noChangeArrowheads="1"/>
          </p:cNvSpPr>
          <p:nvPr/>
        </p:nvSpPr>
        <p:spPr bwMode="auto">
          <a:xfrm rot="16200000">
            <a:off x="4724400" y="3414713"/>
            <a:ext cx="428625" cy="1644650"/>
          </a:xfrm>
          <a:prstGeom prst="downArrow">
            <a:avLst>
              <a:gd name="adj1" fmla="val 50000"/>
              <a:gd name="adj2" fmla="val 103793"/>
            </a:avLst>
          </a:prstGeom>
          <a:solidFill>
            <a:srgbClr val="FF33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en-GB" sz="1100" kern="0">
              <a:solidFill>
                <a:sysClr val="windowText" lastClr="000000"/>
              </a:solidFill>
              <a:cs typeface="+mn-cs"/>
            </a:endParaRPr>
          </a:p>
        </p:txBody>
      </p:sp>
      <p:sp>
        <p:nvSpPr>
          <p:cNvPr id="28" name="Text Box 25"/>
          <p:cNvSpPr txBox="1">
            <a:spLocks noChangeArrowheads="1"/>
          </p:cNvSpPr>
          <p:nvPr/>
        </p:nvSpPr>
        <p:spPr bwMode="auto">
          <a:xfrm>
            <a:off x="4194175" y="1501775"/>
            <a:ext cx="77946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auto" hangingPunct="0">
              <a:spcBef>
                <a:spcPts val="0"/>
              </a:spcBef>
              <a:spcAft>
                <a:spcPts val="0"/>
              </a:spcAft>
              <a:defRPr/>
            </a:pPr>
            <a:r>
              <a:rPr kumimoji="1" lang="en-GB" b="1" kern="0" dirty="0">
                <a:cs typeface="+mn-cs"/>
              </a:rPr>
              <a:t>Core</a:t>
            </a:r>
          </a:p>
        </p:txBody>
      </p:sp>
      <p:sp>
        <p:nvSpPr>
          <p:cNvPr id="29" name="Text Box 26"/>
          <p:cNvSpPr txBox="1">
            <a:spLocks noChangeArrowheads="1"/>
          </p:cNvSpPr>
          <p:nvPr/>
        </p:nvSpPr>
        <p:spPr bwMode="auto">
          <a:xfrm>
            <a:off x="2339975" y="1501775"/>
            <a:ext cx="162242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auto" hangingPunct="0">
              <a:spcBef>
                <a:spcPts val="0"/>
              </a:spcBef>
              <a:spcAft>
                <a:spcPts val="0"/>
              </a:spcAft>
              <a:defRPr/>
            </a:pPr>
            <a:r>
              <a:rPr kumimoji="1" lang="en-GB" b="1" kern="0" dirty="0">
                <a:cs typeface="+mn-cs"/>
              </a:rPr>
              <a:t>Supporting</a:t>
            </a:r>
          </a:p>
        </p:txBody>
      </p:sp>
      <p:sp>
        <p:nvSpPr>
          <p:cNvPr id="30" name="Text Box 27"/>
          <p:cNvSpPr txBox="1">
            <a:spLocks noChangeArrowheads="1"/>
          </p:cNvSpPr>
          <p:nvPr/>
        </p:nvSpPr>
        <p:spPr bwMode="auto">
          <a:xfrm>
            <a:off x="5291138" y="1501775"/>
            <a:ext cx="1792287"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auto" hangingPunct="0">
              <a:spcBef>
                <a:spcPts val="0"/>
              </a:spcBef>
              <a:spcAft>
                <a:spcPts val="0"/>
              </a:spcAft>
              <a:defRPr/>
            </a:pPr>
            <a:r>
              <a:rPr kumimoji="1" lang="en-GB" b="1" kern="0" dirty="0">
                <a:cs typeface="+mn-cs"/>
              </a:rPr>
              <a:t>Contingency</a:t>
            </a:r>
          </a:p>
        </p:txBody>
      </p:sp>
      <p:cxnSp>
        <p:nvCxnSpPr>
          <p:cNvPr id="27678" name="AutoShape 35"/>
          <p:cNvCxnSpPr>
            <a:cxnSpLocks noChangeShapeType="1"/>
          </p:cNvCxnSpPr>
          <p:nvPr/>
        </p:nvCxnSpPr>
        <p:spPr bwMode="auto">
          <a:xfrm rot="10800000">
            <a:off x="1476375" y="3490913"/>
            <a:ext cx="660400" cy="357187"/>
          </a:xfrm>
          <a:prstGeom prst="curvedConnector3">
            <a:avLst>
              <a:gd name="adj1" fmla="val 50000"/>
            </a:avLst>
          </a:prstGeom>
          <a:noFill/>
          <a:ln w="38100">
            <a:solidFill>
              <a:srgbClr val="333399"/>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up)">
                                      <p:cBhvr>
                                        <p:cTn id="13" dur="500"/>
                                        <p:tgtEl>
                                          <p:spTgt spid="9"/>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up)">
                                      <p:cBhvr>
                                        <p:cTn id="16" dur="500"/>
                                        <p:tgtEl>
                                          <p:spTgt spid="1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left)">
                                      <p:cBhvr>
                                        <p:cTn id="30" dur="500"/>
                                        <p:tgtEl>
                                          <p:spTgt spid="15"/>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left)">
                                      <p:cBhvr>
                                        <p:cTn id="33" dur="500"/>
                                        <p:tgtEl>
                                          <p:spTgt spid="18"/>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wipe(left)">
                                      <p:cBhvr>
                                        <p:cTn id="36" dur="500"/>
                                        <p:tgtEl>
                                          <p:spTgt spid="21"/>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left)">
                                      <p:cBhvr>
                                        <p:cTn id="39" dur="500"/>
                                        <p:tgtEl>
                                          <p:spTgt spid="14"/>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left)">
                                      <p:cBhvr>
                                        <p:cTn id="42" dur="500"/>
                                        <p:tgtEl>
                                          <p:spTgt spid="17"/>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left)">
                                      <p:cBhvr>
                                        <p:cTn id="45" dur="500"/>
                                        <p:tgtEl>
                                          <p:spTgt spid="20"/>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wipe(left)">
                                      <p:cBhvr>
                                        <p:cTn id="48" dur="500"/>
                                        <p:tgtEl>
                                          <p:spTgt spid="13"/>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left)">
                                      <p:cBhvr>
                                        <p:cTn id="51" dur="500"/>
                                        <p:tgtEl>
                                          <p:spTgt spid="16"/>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wipe(left)">
                                      <p:cBhvr>
                                        <p:cTn id="54" dur="500"/>
                                        <p:tgtEl>
                                          <p:spTgt spid="1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500"/>
                                        <p:tgtEl>
                                          <p:spTgt spid="30"/>
                                        </p:tgtEl>
                                      </p:cBhvr>
                                    </p:animEffect>
                                  </p:childTnLst>
                                </p:cTn>
                              </p:par>
                              <p:par>
                                <p:cTn id="60" presetID="22" presetClass="entr" presetSubtype="8" fill="hold" grpId="0" nodeType="with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wipe(left)">
                                      <p:cBhvr>
                                        <p:cTn id="62" dur="500"/>
                                        <p:tgtEl>
                                          <p:spTgt spid="24"/>
                                        </p:tgtEl>
                                      </p:cBhvr>
                                    </p:animEffect>
                                  </p:childTnLst>
                                </p:cTn>
                              </p:par>
                              <p:par>
                                <p:cTn id="63" presetID="22" presetClass="entr" presetSubtype="8" fill="hold" grpId="0" nodeType="with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wipe(left)">
                                      <p:cBhvr>
                                        <p:cTn id="65" dur="500"/>
                                        <p:tgtEl>
                                          <p:spTgt spid="27"/>
                                        </p:tgtEl>
                                      </p:cBhvr>
                                    </p:animEffect>
                                  </p:childTnLst>
                                </p:cTn>
                              </p:par>
                              <p:par>
                                <p:cTn id="66" presetID="22" presetClass="entr" presetSubtype="8" fill="hold" grpId="0" nodeType="with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left)">
                                      <p:cBhvr>
                                        <p:cTn id="68" dur="500"/>
                                        <p:tgtEl>
                                          <p:spTgt spid="23"/>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wipe(left)">
                                      <p:cBhvr>
                                        <p:cTn id="71" dur="500"/>
                                        <p:tgtEl>
                                          <p:spTgt spid="26"/>
                                        </p:tgtEl>
                                      </p:cBhvr>
                                    </p:animEffect>
                                  </p:childTnLst>
                                </p:cTn>
                              </p:par>
                              <p:par>
                                <p:cTn id="72" presetID="22" presetClass="entr" presetSubtype="8" fill="hold" grpId="0" nodeType="with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wipe(left)">
                                      <p:cBhvr>
                                        <p:cTn id="74" dur="500"/>
                                        <p:tgtEl>
                                          <p:spTgt spid="22"/>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wipe(left)">
                                      <p:cBhvr>
                                        <p:cTn id="7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p:bldP spid="29" grpId="0"/>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2794000"/>
            <a:ext cx="7812087" cy="1139825"/>
          </a:xfrm>
        </p:spPr>
        <p:txBody>
          <a:bodyPr/>
          <a:lstStyle/>
          <a:p>
            <a:pPr>
              <a:defRPr/>
            </a:pPr>
            <a:r>
              <a:rPr lang="en-GB" dirty="0" smtClean="0"/>
              <a:t>TAXONOMY PRINCIPLES</a:t>
            </a:r>
            <a:br>
              <a:rPr lang="en-GB" dirty="0" smtClean="0"/>
            </a:br>
            <a:r>
              <a:rPr lang="en-GB" dirty="0" smtClean="0"/>
              <a:t>(CLASSIFICATION)</a:t>
            </a:r>
            <a:endParaRPr lang="en-GB" dirty="0"/>
          </a:p>
        </p:txBody>
      </p:sp>
      <p:sp>
        <p:nvSpPr>
          <p:cNvPr id="3" name="Date Placeholder 2"/>
          <p:cNvSpPr>
            <a:spLocks noGrp="1"/>
          </p:cNvSpPr>
          <p:nvPr>
            <p:ph type="dt" sz="quarter" idx="10"/>
          </p:nvPr>
        </p:nvSpPr>
        <p:spPr/>
        <p:txBody>
          <a:bodyPr/>
          <a:lstStyle/>
          <a:p>
            <a:pPr>
              <a:defRPr/>
            </a:pPr>
            <a:r>
              <a:rPr lang="en-GB" smtClean="0"/>
              <a:t>June 2011</a:t>
            </a:r>
            <a:endParaRPr lang="en-GB"/>
          </a:p>
        </p:txBody>
      </p:sp>
      <p:sp>
        <p:nvSpPr>
          <p:cNvPr id="4" name="Footer Placeholder 3"/>
          <p:cNvSpPr>
            <a:spLocks noGrp="1"/>
          </p:cNvSpPr>
          <p:nvPr>
            <p:ph type="ftr" sz="quarter" idx="11"/>
          </p:nvPr>
        </p:nvSpPr>
        <p:spPr/>
        <p:txBody>
          <a:bodyPr/>
          <a:lstStyle/>
          <a:p>
            <a:pPr>
              <a:defRPr/>
            </a:pPr>
            <a:r>
              <a:rPr lang="en-US" smtClean="0"/>
              <a:t>©2011 Unified Management Solutions</a:t>
            </a:r>
            <a:endParaRPr lang="en-GB"/>
          </a:p>
        </p:txBody>
      </p:sp>
      <p:sp>
        <p:nvSpPr>
          <p:cNvPr id="28677" name="AutoShape 305">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8" name="AutoShape 306">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9" name="AutoShape 307">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0" name="AutoShape 308">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defRPr/>
            </a:pPr>
            <a:r>
              <a:rPr lang="en-GB" dirty="0" smtClean="0"/>
              <a:t>Examples of classification</a:t>
            </a:r>
            <a:endParaRPr lang="en-US" dirty="0" smtClean="0"/>
          </a:p>
        </p:txBody>
      </p:sp>
      <p:sp>
        <p:nvSpPr>
          <p:cNvPr id="29699" name="Rectangle 3"/>
          <p:cNvSpPr>
            <a:spLocks noGrp="1" noChangeArrowheads="1"/>
          </p:cNvSpPr>
          <p:nvPr>
            <p:ph type="body" sz="half" idx="1"/>
          </p:nvPr>
        </p:nvSpPr>
        <p:spPr/>
        <p:txBody>
          <a:bodyPr/>
          <a:lstStyle/>
          <a:p>
            <a:pPr>
              <a:lnSpc>
                <a:spcPct val="90000"/>
              </a:lnSpc>
            </a:pPr>
            <a:r>
              <a:rPr lang="en-US" sz="2000" smtClean="0">
                <a:effectLst/>
              </a:rPr>
              <a:t>Structure and dynamics</a:t>
            </a:r>
          </a:p>
          <a:p>
            <a:pPr>
              <a:lnSpc>
                <a:spcPct val="90000"/>
              </a:lnSpc>
            </a:pPr>
            <a:r>
              <a:rPr lang="en-US" sz="2000" smtClean="0">
                <a:effectLst/>
              </a:rPr>
              <a:t>Species</a:t>
            </a:r>
          </a:p>
          <a:p>
            <a:pPr>
              <a:lnSpc>
                <a:spcPct val="90000"/>
              </a:lnSpc>
            </a:pPr>
            <a:r>
              <a:rPr lang="en-US" sz="2000" smtClean="0">
                <a:effectLst/>
              </a:rPr>
              <a:t>Periodic table of chemical elements</a:t>
            </a:r>
          </a:p>
          <a:p>
            <a:pPr>
              <a:lnSpc>
                <a:spcPct val="90000"/>
              </a:lnSpc>
            </a:pPr>
            <a:r>
              <a:rPr lang="en-US" sz="2000" smtClean="0">
                <a:effectLst/>
              </a:rPr>
              <a:t>Right wing and left wing politics</a:t>
            </a:r>
          </a:p>
          <a:p>
            <a:pPr>
              <a:lnSpc>
                <a:spcPct val="90000"/>
              </a:lnSpc>
            </a:pPr>
            <a:r>
              <a:rPr lang="en-US" sz="2000" smtClean="0">
                <a:effectLst/>
              </a:rPr>
              <a:t>Relationships (superior, peer and subordinate)</a:t>
            </a:r>
          </a:p>
          <a:p>
            <a:pPr>
              <a:lnSpc>
                <a:spcPct val="90000"/>
              </a:lnSpc>
            </a:pPr>
            <a:r>
              <a:rPr lang="en-US" sz="2000" smtClean="0">
                <a:effectLst/>
              </a:rPr>
              <a:t>Branches of knowledge and library books</a:t>
            </a:r>
          </a:p>
          <a:p>
            <a:pPr>
              <a:lnSpc>
                <a:spcPct val="90000"/>
              </a:lnSpc>
            </a:pPr>
            <a:r>
              <a:rPr lang="en-US" sz="2000" smtClean="0">
                <a:effectLst/>
              </a:rPr>
              <a:t>Supermarket products</a:t>
            </a:r>
          </a:p>
          <a:p>
            <a:pPr>
              <a:lnSpc>
                <a:spcPct val="90000"/>
              </a:lnSpc>
              <a:buFont typeface="Wingdings" pitchFamily="2" charset="2"/>
              <a:buNone/>
            </a:pPr>
            <a:endParaRPr lang="en-US" sz="2000" smtClean="0">
              <a:effectLst/>
            </a:endParaRPr>
          </a:p>
        </p:txBody>
      </p:sp>
      <p:sp>
        <p:nvSpPr>
          <p:cNvPr id="29700" name="Rectangle 4"/>
          <p:cNvSpPr>
            <a:spLocks noGrp="1" noChangeArrowheads="1"/>
          </p:cNvSpPr>
          <p:nvPr>
            <p:ph type="body" sz="half" idx="2"/>
          </p:nvPr>
        </p:nvSpPr>
        <p:spPr/>
        <p:txBody>
          <a:bodyPr/>
          <a:lstStyle/>
          <a:p>
            <a:pPr>
              <a:lnSpc>
                <a:spcPct val="90000"/>
              </a:lnSpc>
            </a:pPr>
            <a:r>
              <a:rPr lang="en-US" sz="2000" smtClean="0">
                <a:effectLst/>
              </a:rPr>
              <a:t>Organisations (size, industry size etc)</a:t>
            </a:r>
          </a:p>
          <a:p>
            <a:pPr>
              <a:lnSpc>
                <a:spcPct val="90000"/>
              </a:lnSpc>
            </a:pPr>
            <a:r>
              <a:rPr lang="en-US" sz="2000" smtClean="0">
                <a:effectLst/>
              </a:rPr>
              <a:t>Alpha/numeric</a:t>
            </a:r>
          </a:p>
          <a:p>
            <a:pPr>
              <a:lnSpc>
                <a:spcPct val="90000"/>
              </a:lnSpc>
            </a:pPr>
            <a:r>
              <a:rPr lang="en-US" sz="2000" smtClean="0">
                <a:effectLst/>
              </a:rPr>
              <a:t>Mathematical set theory</a:t>
            </a:r>
          </a:p>
          <a:p>
            <a:pPr>
              <a:lnSpc>
                <a:spcPct val="90000"/>
              </a:lnSpc>
            </a:pPr>
            <a:r>
              <a:rPr lang="en-US" sz="2000" smtClean="0">
                <a:effectLst/>
              </a:rPr>
              <a:t>Human emotions</a:t>
            </a:r>
          </a:p>
          <a:p>
            <a:pPr>
              <a:lnSpc>
                <a:spcPct val="90000"/>
              </a:lnSpc>
            </a:pPr>
            <a:r>
              <a:rPr lang="en-US" sz="2000" smtClean="0">
                <a:effectLst/>
              </a:rPr>
              <a:t>Professions</a:t>
            </a:r>
          </a:p>
          <a:p>
            <a:pPr>
              <a:lnSpc>
                <a:spcPct val="90000"/>
              </a:lnSpc>
            </a:pPr>
            <a:r>
              <a:rPr lang="en-US" sz="2000" smtClean="0">
                <a:effectLst/>
              </a:rPr>
              <a:t>Age and gender</a:t>
            </a:r>
          </a:p>
          <a:p>
            <a:pPr>
              <a:lnSpc>
                <a:spcPct val="90000"/>
              </a:lnSpc>
            </a:pPr>
            <a:r>
              <a:rPr lang="en-US" sz="2000" smtClean="0">
                <a:effectLst/>
              </a:rPr>
              <a:t>Personnel fitness</a:t>
            </a:r>
          </a:p>
          <a:p>
            <a:pPr>
              <a:lnSpc>
                <a:spcPct val="90000"/>
              </a:lnSpc>
            </a:pPr>
            <a:r>
              <a:rPr lang="en-US" sz="2000" smtClean="0">
                <a:effectLst/>
              </a:rPr>
              <a:t>Risk (high, medium, low)</a:t>
            </a:r>
          </a:p>
          <a:p>
            <a:pPr>
              <a:lnSpc>
                <a:spcPct val="90000"/>
              </a:lnSpc>
            </a:pPr>
            <a:r>
              <a:rPr lang="en-US" sz="2000" smtClean="0">
                <a:effectLst/>
              </a:rPr>
              <a:t>Prioritisation (first, next, last)</a:t>
            </a:r>
          </a:p>
          <a:p>
            <a:pPr>
              <a:lnSpc>
                <a:spcPct val="90000"/>
              </a:lnSpc>
            </a:pPr>
            <a:r>
              <a:rPr lang="en-US" sz="2000" smtClean="0">
                <a:effectLst/>
              </a:rPr>
              <a:t>Processes???</a:t>
            </a:r>
          </a:p>
          <a:p>
            <a:pPr>
              <a:lnSpc>
                <a:spcPct val="90000"/>
              </a:lnSpc>
            </a:pPr>
            <a:endParaRPr lang="en-US" sz="2000" smtClean="0">
              <a:effectLst/>
            </a:endParaRPr>
          </a:p>
        </p:txBody>
      </p:sp>
      <p:sp>
        <p:nvSpPr>
          <p:cNvPr id="29701" name="AutoShape 5">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2" name="AutoShape 6">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3" name="AutoShape 7">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4" name="AutoShape 8">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mtClean="0">
                <a:effectLst/>
              </a:rPr>
              <a:t>Why do we classify?</a:t>
            </a:r>
          </a:p>
        </p:txBody>
      </p:sp>
      <p:sp>
        <p:nvSpPr>
          <p:cNvPr id="30723" name="Rectangle 3"/>
          <p:cNvSpPr>
            <a:spLocks noGrp="1" noChangeArrowheads="1"/>
          </p:cNvSpPr>
          <p:nvPr>
            <p:ph type="body" idx="1"/>
          </p:nvPr>
        </p:nvSpPr>
        <p:spPr/>
        <p:txBody>
          <a:bodyPr/>
          <a:lstStyle/>
          <a:p>
            <a:pPr>
              <a:lnSpc>
                <a:spcPct val="90000"/>
              </a:lnSpc>
            </a:pPr>
            <a:r>
              <a:rPr lang="en-US" sz="2800" smtClean="0">
                <a:effectLst/>
              </a:rPr>
              <a:t>Simplify and create orderliness (lower entropy)</a:t>
            </a:r>
          </a:p>
          <a:p>
            <a:pPr>
              <a:lnSpc>
                <a:spcPct val="90000"/>
              </a:lnSpc>
            </a:pPr>
            <a:r>
              <a:rPr lang="en-US" sz="2800" smtClean="0">
                <a:effectLst/>
              </a:rPr>
              <a:t>Improve understanding:</a:t>
            </a:r>
          </a:p>
          <a:p>
            <a:pPr lvl="1">
              <a:lnSpc>
                <a:spcPct val="90000"/>
              </a:lnSpc>
            </a:pPr>
            <a:r>
              <a:rPr lang="en-US" sz="2400" smtClean="0">
                <a:effectLst/>
              </a:rPr>
              <a:t>Patterns</a:t>
            </a:r>
          </a:p>
          <a:p>
            <a:pPr lvl="1">
              <a:lnSpc>
                <a:spcPct val="90000"/>
              </a:lnSpc>
            </a:pPr>
            <a:r>
              <a:rPr lang="en-US" sz="2400" smtClean="0">
                <a:effectLst/>
              </a:rPr>
              <a:t>Group characteristics and synergy</a:t>
            </a:r>
          </a:p>
          <a:p>
            <a:pPr lvl="1">
              <a:lnSpc>
                <a:spcPct val="90000"/>
              </a:lnSpc>
            </a:pPr>
            <a:r>
              <a:rPr lang="en-US" sz="2400" smtClean="0">
                <a:effectLst/>
              </a:rPr>
              <a:t>Hierarchy</a:t>
            </a:r>
          </a:p>
          <a:p>
            <a:pPr>
              <a:lnSpc>
                <a:spcPct val="90000"/>
              </a:lnSpc>
            </a:pPr>
            <a:r>
              <a:rPr lang="en-US" sz="2800" smtClean="0">
                <a:effectLst/>
              </a:rPr>
              <a:t>Improve communication</a:t>
            </a:r>
          </a:p>
          <a:p>
            <a:pPr lvl="1">
              <a:lnSpc>
                <a:spcPct val="90000"/>
              </a:lnSpc>
            </a:pPr>
            <a:r>
              <a:rPr lang="en-US" sz="2400" smtClean="0">
                <a:effectLst/>
              </a:rPr>
              <a:t>mutually understood conventions and definitions</a:t>
            </a:r>
          </a:p>
          <a:p>
            <a:pPr>
              <a:lnSpc>
                <a:spcPct val="90000"/>
              </a:lnSpc>
            </a:pPr>
            <a:r>
              <a:rPr lang="en-US" sz="2800" smtClean="0">
                <a:effectLst/>
              </a:rPr>
              <a:t>Be able to manage more successfully</a:t>
            </a:r>
          </a:p>
        </p:txBody>
      </p:sp>
      <p:sp>
        <p:nvSpPr>
          <p:cNvPr id="30724" name="AutoShape 4">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5" name="AutoShape 5">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6" name="AutoShape 6">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7" name="AutoShape 7">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effectLst/>
              </a:rPr>
              <a:t>Taxonomy Design Principles</a:t>
            </a:r>
          </a:p>
        </p:txBody>
      </p:sp>
      <p:sp>
        <p:nvSpPr>
          <p:cNvPr id="31747" name="Rectangle 3"/>
          <p:cNvSpPr>
            <a:spLocks noGrp="1" noChangeArrowheads="1"/>
          </p:cNvSpPr>
          <p:nvPr>
            <p:ph type="body" idx="1"/>
          </p:nvPr>
        </p:nvSpPr>
        <p:spPr/>
        <p:txBody>
          <a:bodyPr/>
          <a:lstStyle/>
          <a:p>
            <a:pPr marL="609600" indent="-609600">
              <a:lnSpc>
                <a:spcPct val="90000"/>
              </a:lnSpc>
              <a:buSzTx/>
              <a:buFont typeface="Wingdings" pitchFamily="2" charset="2"/>
              <a:buAutoNum type="arabicPeriod"/>
            </a:pPr>
            <a:r>
              <a:rPr lang="en-GB" sz="2400" smtClean="0">
                <a:effectLst/>
              </a:rPr>
              <a:t>Hierarchical element structure</a:t>
            </a:r>
          </a:p>
          <a:p>
            <a:pPr marL="609600" indent="-609600">
              <a:lnSpc>
                <a:spcPct val="90000"/>
              </a:lnSpc>
              <a:buSzTx/>
              <a:buFont typeface="Wingdings" pitchFamily="2" charset="2"/>
              <a:buAutoNum type="arabicPeriod"/>
            </a:pPr>
            <a:r>
              <a:rPr lang="en-GB" sz="2400" smtClean="0">
                <a:effectLst/>
              </a:rPr>
              <a:t>Plan-Do-Check-Act embedded</a:t>
            </a:r>
          </a:p>
          <a:p>
            <a:pPr marL="609600" indent="-609600">
              <a:lnSpc>
                <a:spcPct val="90000"/>
              </a:lnSpc>
              <a:buSzTx/>
              <a:buFont typeface="Wingdings" pitchFamily="2" charset="2"/>
              <a:buAutoNum type="arabicPeriod"/>
            </a:pPr>
            <a:r>
              <a:rPr lang="en-GB" sz="2400" smtClean="0">
                <a:effectLst/>
              </a:rPr>
              <a:t>Reflect theory and practice</a:t>
            </a:r>
          </a:p>
          <a:p>
            <a:pPr marL="609600" indent="-609600">
              <a:lnSpc>
                <a:spcPct val="90000"/>
              </a:lnSpc>
              <a:buSzTx/>
              <a:buFont typeface="Wingdings" pitchFamily="2" charset="2"/>
              <a:buAutoNum type="arabicPeriod"/>
            </a:pPr>
            <a:r>
              <a:rPr lang="en-GB" sz="2400" smtClean="0">
                <a:effectLst/>
              </a:rPr>
              <a:t>Distinct non-replicated element characteristics</a:t>
            </a:r>
          </a:p>
          <a:p>
            <a:pPr marL="609600" indent="-609600">
              <a:lnSpc>
                <a:spcPct val="90000"/>
              </a:lnSpc>
              <a:buSzTx/>
              <a:buFont typeface="Wingdings" pitchFamily="2" charset="2"/>
              <a:buAutoNum type="arabicPeriod"/>
            </a:pPr>
            <a:r>
              <a:rPr lang="en-GB" sz="2400" smtClean="0">
                <a:effectLst/>
              </a:rPr>
              <a:t>Element clusters facilitate generic control and guidance</a:t>
            </a:r>
          </a:p>
          <a:p>
            <a:pPr marL="609600" indent="-609600">
              <a:lnSpc>
                <a:spcPct val="90000"/>
              </a:lnSpc>
              <a:buSzTx/>
              <a:buFont typeface="Wingdings" pitchFamily="2" charset="2"/>
              <a:buAutoNum type="arabicPeriod"/>
            </a:pPr>
            <a:r>
              <a:rPr lang="en-GB" sz="2400" smtClean="0">
                <a:effectLst/>
              </a:rPr>
              <a:t>Elements facilitate simple interrelationships</a:t>
            </a:r>
          </a:p>
          <a:p>
            <a:pPr marL="609600" indent="-609600">
              <a:lnSpc>
                <a:spcPct val="90000"/>
              </a:lnSpc>
              <a:buSzTx/>
              <a:buFont typeface="Wingdings" pitchFamily="2" charset="2"/>
              <a:buAutoNum type="arabicPeriod"/>
            </a:pPr>
            <a:r>
              <a:rPr lang="en-GB" sz="2400" smtClean="0">
                <a:effectLst/>
              </a:rPr>
              <a:t>Inclusive element scopes</a:t>
            </a:r>
          </a:p>
          <a:p>
            <a:pPr marL="609600" indent="-609600">
              <a:lnSpc>
                <a:spcPct val="90000"/>
              </a:lnSpc>
              <a:buSzTx/>
              <a:buFont typeface="Wingdings" pitchFamily="2" charset="2"/>
              <a:buAutoNum type="arabicPeriod"/>
            </a:pPr>
            <a:r>
              <a:rPr lang="en-GB" sz="2400" smtClean="0">
                <a:effectLst/>
              </a:rPr>
              <a:t>Universal, concise and intuitive element titles</a:t>
            </a:r>
          </a:p>
          <a:p>
            <a:pPr marL="609600" indent="-609600">
              <a:lnSpc>
                <a:spcPct val="90000"/>
              </a:lnSpc>
              <a:buSzTx/>
              <a:buFont typeface="Wingdings" pitchFamily="2" charset="2"/>
              <a:buAutoNum type="arabicPeriod"/>
            </a:pPr>
            <a:r>
              <a:rPr lang="en-GB" sz="2400" smtClean="0">
                <a:effectLst/>
              </a:rPr>
              <a:t>Comprehensive - all organisational structures and dynamics covered.</a:t>
            </a:r>
            <a:endParaRPr lang="en-US" sz="2400" smtClean="0">
              <a:effectLst/>
            </a:endParaRPr>
          </a:p>
        </p:txBody>
      </p:sp>
      <p:sp>
        <p:nvSpPr>
          <p:cNvPr id="31748" name="AutoShape 4">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49" name="AutoShape 5">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0" name="AutoShape 6">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AutoShape 7">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2794000"/>
            <a:ext cx="7812087" cy="1139825"/>
          </a:xfrm>
        </p:spPr>
        <p:txBody>
          <a:bodyPr/>
          <a:lstStyle/>
          <a:p>
            <a:pPr>
              <a:defRPr/>
            </a:pPr>
            <a:r>
              <a:rPr lang="en-GB" dirty="0" smtClean="0"/>
              <a:t>12 ELEMENT MANAGEMENT TOPIC TAXONOMY</a:t>
            </a:r>
            <a:endParaRPr lang="en-GB" dirty="0"/>
          </a:p>
        </p:txBody>
      </p:sp>
      <p:sp>
        <p:nvSpPr>
          <p:cNvPr id="3" name="Date Placeholder 2"/>
          <p:cNvSpPr>
            <a:spLocks noGrp="1"/>
          </p:cNvSpPr>
          <p:nvPr>
            <p:ph type="dt" sz="quarter" idx="10"/>
          </p:nvPr>
        </p:nvSpPr>
        <p:spPr/>
        <p:txBody>
          <a:bodyPr/>
          <a:lstStyle/>
          <a:p>
            <a:pPr>
              <a:defRPr/>
            </a:pPr>
            <a:r>
              <a:rPr lang="en-GB" smtClean="0"/>
              <a:t>June 2011</a:t>
            </a:r>
            <a:endParaRPr lang="en-GB"/>
          </a:p>
        </p:txBody>
      </p:sp>
      <p:sp>
        <p:nvSpPr>
          <p:cNvPr id="4" name="Footer Placeholder 3"/>
          <p:cNvSpPr>
            <a:spLocks noGrp="1"/>
          </p:cNvSpPr>
          <p:nvPr>
            <p:ph type="ftr" sz="quarter" idx="11"/>
          </p:nvPr>
        </p:nvSpPr>
        <p:spPr/>
        <p:txBody>
          <a:bodyPr/>
          <a:lstStyle/>
          <a:p>
            <a:pPr>
              <a:defRPr/>
            </a:pPr>
            <a:r>
              <a:rPr lang="en-US" smtClean="0"/>
              <a:t>©2011 Unified Management Solutions</a:t>
            </a:r>
            <a:endParaRPr lang="en-GB"/>
          </a:p>
        </p:txBody>
      </p:sp>
      <p:sp>
        <p:nvSpPr>
          <p:cNvPr id="32773" name="AutoShape 305">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4" name="AutoShape 306">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5" name="AutoShape 307">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6" name="AutoShape 308">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a:grpSpLocks/>
          </p:cNvGrpSpPr>
          <p:nvPr/>
        </p:nvGrpSpPr>
        <p:grpSpPr bwMode="auto">
          <a:xfrm>
            <a:off x="1992313" y="-230188"/>
            <a:ext cx="7343775" cy="7345363"/>
            <a:chOff x="1992774" y="-230345"/>
            <a:chExt cx="7342890" cy="7344816"/>
          </a:xfrm>
        </p:grpSpPr>
        <p:grpSp>
          <p:nvGrpSpPr>
            <p:cNvPr id="34077" name="Group 1"/>
            <p:cNvGrpSpPr>
              <a:grpSpLocks/>
            </p:cNvGrpSpPr>
            <p:nvPr/>
          </p:nvGrpSpPr>
          <p:grpSpPr bwMode="auto">
            <a:xfrm>
              <a:off x="2006258" y="-214935"/>
              <a:ext cx="7317848" cy="7315923"/>
              <a:chOff x="2006258" y="-214935"/>
              <a:chExt cx="7317848" cy="7315923"/>
            </a:xfrm>
          </p:grpSpPr>
          <p:sp>
            <p:nvSpPr>
              <p:cNvPr id="595" name="Rectangle 594"/>
              <p:cNvSpPr/>
              <p:nvPr/>
            </p:nvSpPr>
            <p:spPr bwMode="auto">
              <a:xfrm>
                <a:off x="2268965" y="28399"/>
                <a:ext cx="3417475" cy="3417633"/>
              </a:xfrm>
              <a:prstGeom prst="rect">
                <a:avLst/>
              </a:prstGeom>
              <a:solidFill>
                <a:srgbClr val="FF3399"/>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sp>
            <p:nvSpPr>
              <p:cNvPr id="596" name="TextBox 462"/>
              <p:cNvSpPr txBox="1">
                <a:spLocks noChangeArrowheads="1"/>
              </p:cNvSpPr>
              <p:nvPr/>
            </p:nvSpPr>
            <p:spPr bwMode="auto">
              <a:xfrm>
                <a:off x="2386426" y="269681"/>
                <a:ext cx="1087306" cy="784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2400" kern="0" dirty="0" smtClean="0">
                    <a:solidFill>
                      <a:sysClr val="windowText" lastClr="000000"/>
                    </a:solidFill>
                    <a:latin typeface="Calibri" pitchFamily="34" charset="0"/>
                    <a:cs typeface="+mn-cs"/>
                  </a:rPr>
                  <a:t>Act</a:t>
                </a:r>
              </a:p>
              <a:p>
                <a:pPr eaLnBrk="1" fontAlgn="auto" hangingPunct="1">
                  <a:spcBef>
                    <a:spcPts val="0"/>
                  </a:spcBef>
                  <a:spcAft>
                    <a:spcPts val="0"/>
                  </a:spcAft>
                  <a:defRPr/>
                </a:pPr>
                <a:r>
                  <a:rPr lang="en-GB" sz="1200" kern="0" dirty="0" smtClean="0">
                    <a:solidFill>
                      <a:sysClr val="windowText" lastClr="000000"/>
                    </a:solidFill>
                    <a:latin typeface="Calibri" pitchFamily="34" charset="0"/>
                    <a:cs typeface="+mn-cs"/>
                  </a:rPr>
                  <a:t>Element 12</a:t>
                </a:r>
              </a:p>
            </p:txBody>
          </p:sp>
          <p:sp>
            <p:nvSpPr>
              <p:cNvPr id="597" name="Arc 596"/>
              <p:cNvSpPr/>
              <p:nvPr/>
            </p:nvSpPr>
            <p:spPr bwMode="auto">
              <a:xfrm>
                <a:off x="2005472" y="-214471"/>
                <a:ext cx="7319080" cy="7316243"/>
              </a:xfrm>
              <a:prstGeom prst="arc">
                <a:avLst>
                  <a:gd name="adj1" fmla="val 12499754"/>
                  <a:gd name="adj2" fmla="val 13304760"/>
                </a:avLst>
              </a:prstGeom>
              <a:noFill/>
              <a:ln w="38100" cap="flat" cmpd="sng" algn="ctr">
                <a:solidFill>
                  <a:sysClr val="window" lastClr="FFFFFF"/>
                </a:solidFill>
                <a:prstDash val="solid"/>
                <a:headEnd type="none" w="med" len="med"/>
                <a:tailEnd type="triangle" w="med" len="me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grpSp>
        <p:grpSp>
          <p:nvGrpSpPr>
            <p:cNvPr id="34078" name="Group 3"/>
            <p:cNvGrpSpPr>
              <a:grpSpLocks/>
            </p:cNvGrpSpPr>
            <p:nvPr/>
          </p:nvGrpSpPr>
          <p:grpSpPr bwMode="auto">
            <a:xfrm>
              <a:off x="1996627" y="-228419"/>
              <a:ext cx="7315922" cy="7317848"/>
              <a:chOff x="1996627" y="-228419"/>
              <a:chExt cx="7315922" cy="7317848"/>
            </a:xfrm>
          </p:grpSpPr>
          <p:sp>
            <p:nvSpPr>
              <p:cNvPr id="598" name="Rectangle 597"/>
              <p:cNvSpPr/>
              <p:nvPr/>
            </p:nvSpPr>
            <p:spPr bwMode="auto">
              <a:xfrm>
                <a:off x="5654695" y="36336"/>
                <a:ext cx="3415888" cy="3417632"/>
              </a:xfrm>
              <a:prstGeom prst="rect">
                <a:avLst/>
              </a:prstGeom>
              <a:solidFill>
                <a:srgbClr val="92D050"/>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sp>
            <p:nvSpPr>
              <p:cNvPr id="599" name="TextBox 461"/>
              <p:cNvSpPr txBox="1">
                <a:spLocks noChangeArrowheads="1"/>
              </p:cNvSpPr>
              <p:nvPr/>
            </p:nvSpPr>
            <p:spPr bwMode="auto">
              <a:xfrm>
                <a:off x="7943594" y="255395"/>
                <a:ext cx="990481" cy="784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2400" kern="0" smtClean="0">
                    <a:solidFill>
                      <a:sysClr val="windowText" lastClr="000000"/>
                    </a:solidFill>
                    <a:latin typeface="Calibri" pitchFamily="34" charset="0"/>
                    <a:cs typeface="+mn-cs"/>
                  </a:rPr>
                  <a:t>Plan</a:t>
                </a:r>
              </a:p>
              <a:p>
                <a:pPr algn="r" eaLnBrk="1" fontAlgn="auto" hangingPunct="1">
                  <a:spcBef>
                    <a:spcPts val="0"/>
                  </a:spcBef>
                  <a:spcAft>
                    <a:spcPts val="0"/>
                  </a:spcAft>
                  <a:defRPr/>
                </a:pPr>
                <a:r>
                  <a:rPr lang="en-GB" sz="1200" kern="0" smtClean="0">
                    <a:solidFill>
                      <a:sysClr val="windowText" lastClr="000000"/>
                    </a:solidFill>
                    <a:latin typeface="Calibri" pitchFamily="34" charset="0"/>
                    <a:cs typeface="+mn-cs"/>
                  </a:rPr>
                  <a:t>Element 1</a:t>
                </a:r>
              </a:p>
            </p:txBody>
          </p:sp>
          <p:sp>
            <p:nvSpPr>
              <p:cNvPr id="600" name="Arc 599"/>
              <p:cNvSpPr/>
              <p:nvPr/>
            </p:nvSpPr>
            <p:spPr bwMode="auto">
              <a:xfrm>
                <a:off x="1995949" y="-228757"/>
                <a:ext cx="7315905" cy="7317830"/>
              </a:xfrm>
              <a:prstGeom prst="arc">
                <a:avLst>
                  <a:gd name="adj1" fmla="val 19047487"/>
                  <a:gd name="adj2" fmla="val 19814924"/>
                </a:avLst>
              </a:prstGeom>
              <a:noFill/>
              <a:ln w="38100" cap="flat" cmpd="sng" algn="ctr">
                <a:solidFill>
                  <a:sysClr val="window" lastClr="FFFFFF"/>
                </a:solidFill>
                <a:prstDash val="solid"/>
                <a:headEnd type="none" w="med" len="med"/>
                <a:tailEnd type="triangle" w="med" len="me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grpSp>
        <p:grpSp>
          <p:nvGrpSpPr>
            <p:cNvPr id="34079" name="Group 4"/>
            <p:cNvGrpSpPr>
              <a:grpSpLocks/>
            </p:cNvGrpSpPr>
            <p:nvPr/>
          </p:nvGrpSpPr>
          <p:grpSpPr bwMode="auto">
            <a:xfrm>
              <a:off x="2017816" y="-230345"/>
              <a:ext cx="7317848" cy="7317848"/>
              <a:chOff x="2017816" y="-230345"/>
              <a:chExt cx="7317848" cy="7317848"/>
            </a:xfrm>
          </p:grpSpPr>
          <p:sp>
            <p:nvSpPr>
              <p:cNvPr id="601" name="Rectangle 600"/>
              <p:cNvSpPr/>
              <p:nvPr/>
            </p:nvSpPr>
            <p:spPr bwMode="auto">
              <a:xfrm>
                <a:off x="2259442" y="3422221"/>
                <a:ext cx="3415888" cy="3416046"/>
              </a:xfrm>
              <a:prstGeom prst="rect">
                <a:avLst/>
              </a:prstGeom>
              <a:solidFill>
                <a:srgbClr val="FFFF99"/>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sp>
            <p:nvSpPr>
              <p:cNvPr id="602" name="TextBox 464"/>
              <p:cNvSpPr txBox="1">
                <a:spLocks noChangeArrowheads="1"/>
              </p:cNvSpPr>
              <p:nvPr/>
            </p:nvSpPr>
            <p:spPr bwMode="auto">
              <a:xfrm>
                <a:off x="2384839" y="5809643"/>
                <a:ext cx="1719056" cy="785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2400" kern="0" dirty="0" smtClean="0">
                    <a:solidFill>
                      <a:sysClr val="windowText" lastClr="000000"/>
                    </a:solidFill>
                    <a:latin typeface="Calibri" pitchFamily="34" charset="0"/>
                    <a:cs typeface="+mn-cs"/>
                  </a:rPr>
                  <a:t>Check</a:t>
                </a:r>
              </a:p>
              <a:p>
                <a:pPr eaLnBrk="1" fontAlgn="auto" hangingPunct="1">
                  <a:spcBef>
                    <a:spcPts val="0"/>
                  </a:spcBef>
                  <a:spcAft>
                    <a:spcPts val="0"/>
                  </a:spcAft>
                  <a:defRPr/>
                </a:pPr>
                <a:r>
                  <a:rPr lang="en-GB" sz="1200" kern="0" dirty="0" smtClean="0">
                    <a:solidFill>
                      <a:sysClr val="windowText" lastClr="000000"/>
                    </a:solidFill>
                    <a:latin typeface="Calibri" pitchFamily="34" charset="0"/>
                    <a:cs typeface="+mn-cs"/>
                  </a:rPr>
                  <a:t>Elements 10 and 11</a:t>
                </a:r>
              </a:p>
            </p:txBody>
          </p:sp>
          <p:sp>
            <p:nvSpPr>
              <p:cNvPr id="603" name="Arc 602"/>
              <p:cNvSpPr/>
              <p:nvPr/>
            </p:nvSpPr>
            <p:spPr bwMode="auto">
              <a:xfrm>
                <a:off x="2018171" y="-230345"/>
                <a:ext cx="7317493" cy="7317831"/>
              </a:xfrm>
              <a:prstGeom prst="arc">
                <a:avLst>
                  <a:gd name="adj1" fmla="val 8301604"/>
                  <a:gd name="adj2" fmla="val 9107938"/>
                </a:avLst>
              </a:prstGeom>
              <a:noFill/>
              <a:ln w="38100" cap="flat" cmpd="sng" algn="ctr">
                <a:solidFill>
                  <a:srgbClr val="00B0F0"/>
                </a:solidFill>
                <a:prstDash val="solid"/>
                <a:headEnd type="none" w="med" len="med"/>
                <a:tailEnd type="triangle" w="med" len="me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grpSp>
        <p:grpSp>
          <p:nvGrpSpPr>
            <p:cNvPr id="34080" name="Group 5"/>
            <p:cNvGrpSpPr>
              <a:grpSpLocks/>
            </p:cNvGrpSpPr>
            <p:nvPr/>
          </p:nvGrpSpPr>
          <p:grpSpPr bwMode="auto">
            <a:xfrm>
              <a:off x="1992774" y="-203377"/>
              <a:ext cx="7317849" cy="7317848"/>
              <a:chOff x="1992774" y="-203377"/>
              <a:chExt cx="7317849" cy="7317848"/>
            </a:xfrm>
          </p:grpSpPr>
          <p:sp>
            <p:nvSpPr>
              <p:cNvPr id="604" name="Rectangle 603"/>
              <p:cNvSpPr/>
              <p:nvPr/>
            </p:nvSpPr>
            <p:spPr bwMode="auto">
              <a:xfrm>
                <a:off x="5657869" y="3434920"/>
                <a:ext cx="3417476" cy="3417633"/>
              </a:xfrm>
              <a:prstGeom prst="rect">
                <a:avLst/>
              </a:prstGeom>
              <a:solidFill>
                <a:srgbClr val="4F81BD">
                  <a:lumMod val="40000"/>
                  <a:lumOff val="60000"/>
                </a:srgbClr>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sp>
            <p:nvSpPr>
              <p:cNvPr id="605" name="TextBox 463"/>
              <p:cNvSpPr txBox="1">
                <a:spLocks noChangeArrowheads="1"/>
              </p:cNvSpPr>
              <p:nvPr/>
            </p:nvSpPr>
            <p:spPr bwMode="auto">
              <a:xfrm>
                <a:off x="7586450" y="5804882"/>
                <a:ext cx="1404768" cy="784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2400" kern="0" dirty="0" smtClean="0">
                    <a:solidFill>
                      <a:sysClr val="windowText" lastClr="000000"/>
                    </a:solidFill>
                    <a:latin typeface="Calibri" pitchFamily="34" charset="0"/>
                    <a:cs typeface="+mn-cs"/>
                  </a:rPr>
                  <a:t>Do</a:t>
                </a:r>
              </a:p>
              <a:p>
                <a:pPr algn="r" eaLnBrk="1" fontAlgn="auto" hangingPunct="1">
                  <a:spcBef>
                    <a:spcPts val="0"/>
                  </a:spcBef>
                  <a:spcAft>
                    <a:spcPts val="0"/>
                  </a:spcAft>
                  <a:defRPr/>
                </a:pPr>
                <a:r>
                  <a:rPr lang="en-GB" sz="1200" kern="0" dirty="0" smtClean="0">
                    <a:solidFill>
                      <a:sysClr val="windowText" lastClr="000000"/>
                    </a:solidFill>
                    <a:latin typeface="Calibri" pitchFamily="34" charset="0"/>
                    <a:cs typeface="+mn-cs"/>
                  </a:rPr>
                  <a:t>Elements 2 to 9</a:t>
                </a:r>
              </a:p>
            </p:txBody>
          </p:sp>
          <p:sp>
            <p:nvSpPr>
              <p:cNvPr id="606" name="Arc 605"/>
              <p:cNvSpPr/>
              <p:nvPr/>
            </p:nvSpPr>
            <p:spPr bwMode="auto">
              <a:xfrm>
                <a:off x="1992774" y="-203359"/>
                <a:ext cx="7317493" cy="7317830"/>
              </a:xfrm>
              <a:prstGeom prst="arc">
                <a:avLst>
                  <a:gd name="adj1" fmla="val 1896052"/>
                  <a:gd name="adj2" fmla="val 2661527"/>
                </a:avLst>
              </a:prstGeom>
              <a:noFill/>
              <a:ln w="38100" cap="flat" cmpd="sng" algn="ctr">
                <a:solidFill>
                  <a:sysClr val="window" lastClr="FFFFFF"/>
                </a:solidFill>
                <a:prstDash val="solid"/>
                <a:headEnd type="none" w="med" len="med"/>
                <a:tailEnd type="triangle" w="med" len="me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grpSp>
      </p:grpSp>
      <p:sp>
        <p:nvSpPr>
          <p:cNvPr id="33795" name="Rectangle 4"/>
          <p:cNvSpPr>
            <a:spLocks noGrp="1" noChangeArrowheads="1"/>
          </p:cNvSpPr>
          <p:nvPr>
            <p:ph type="title"/>
          </p:nvPr>
        </p:nvSpPr>
        <p:spPr>
          <a:xfrm>
            <a:off x="36513" y="549275"/>
            <a:ext cx="2232025" cy="2922588"/>
          </a:xfrm>
        </p:spPr>
        <p:txBody>
          <a:bodyPr/>
          <a:lstStyle/>
          <a:p>
            <a:r>
              <a:rPr lang="en-US" sz="2400" smtClean="0">
                <a:effectLst/>
              </a:rPr>
              <a:t>Management Topic Taxonomy</a:t>
            </a:r>
          </a:p>
        </p:txBody>
      </p:sp>
      <p:sp>
        <p:nvSpPr>
          <p:cNvPr id="33796" name="AutoShape 28">
            <a:hlinkClick r:id="rId3" action="ppaction://hlinksldjump" highlightClick="1"/>
          </p:cNvPr>
          <p:cNvSpPr>
            <a:spLocks noChangeArrowheads="1"/>
          </p:cNvSpPr>
          <p:nvPr/>
        </p:nvSpPr>
        <p:spPr bwMode="auto">
          <a:xfrm>
            <a:off x="7667625" y="6453188"/>
            <a:ext cx="288925" cy="288925"/>
          </a:xfrm>
          <a:prstGeom prst="actionButtonBeginning">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7" name="AutoShape 29">
            <a:hlinkClick r:id="rId4" action="ppaction://hlinksldjump" highlightClick="1"/>
          </p:cNvPr>
          <p:cNvSpPr>
            <a:spLocks noChangeArrowheads="1"/>
          </p:cNvSpPr>
          <p:nvPr/>
        </p:nvSpPr>
        <p:spPr bwMode="auto">
          <a:xfrm>
            <a:off x="8027988" y="6453188"/>
            <a:ext cx="288925" cy="288925"/>
          </a:xfrm>
          <a:prstGeom prst="actionButtonBackPrevious">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8" name="AutoShape 30">
            <a:hlinkClick r:id="rId5" action="ppaction://hlinksldjump" highlightClick="1"/>
          </p:cNvPr>
          <p:cNvSpPr>
            <a:spLocks noChangeArrowheads="1"/>
          </p:cNvSpPr>
          <p:nvPr/>
        </p:nvSpPr>
        <p:spPr bwMode="auto">
          <a:xfrm>
            <a:off x="8386763" y="6453188"/>
            <a:ext cx="288925" cy="288925"/>
          </a:xfrm>
          <a:prstGeom prst="actionButtonForwardNex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9" name="AutoShape 31">
            <a:hlinkClick r:id="rId6" action="ppaction://hlinksldjump" highlightClick="1"/>
          </p:cNvPr>
          <p:cNvSpPr>
            <a:spLocks noChangeArrowheads="1"/>
          </p:cNvSpPr>
          <p:nvPr/>
        </p:nvSpPr>
        <p:spPr bwMode="auto">
          <a:xfrm>
            <a:off x="8748713" y="6453188"/>
            <a:ext cx="288925" cy="288925"/>
          </a:xfrm>
          <a:prstGeom prst="actionButtonEnd">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9" name="Group 18"/>
          <p:cNvGrpSpPr>
            <a:grpSpLocks/>
          </p:cNvGrpSpPr>
          <p:nvPr/>
        </p:nvGrpSpPr>
        <p:grpSpPr bwMode="auto">
          <a:xfrm>
            <a:off x="1992313" y="-230188"/>
            <a:ext cx="7343775" cy="7345363"/>
            <a:chOff x="1992313" y="-230188"/>
            <a:chExt cx="7343775" cy="7345363"/>
          </a:xfrm>
        </p:grpSpPr>
        <p:grpSp>
          <p:nvGrpSpPr>
            <p:cNvPr id="33801" name="Group 1"/>
            <p:cNvGrpSpPr>
              <a:grpSpLocks/>
            </p:cNvGrpSpPr>
            <p:nvPr/>
          </p:nvGrpSpPr>
          <p:grpSpPr bwMode="auto">
            <a:xfrm>
              <a:off x="1992313" y="-230188"/>
              <a:ext cx="7343775" cy="7345363"/>
              <a:chOff x="1546225" y="-171450"/>
              <a:chExt cx="6051550" cy="6053138"/>
            </a:xfrm>
          </p:grpSpPr>
          <p:sp>
            <p:nvSpPr>
              <p:cNvPr id="608" name="Rectangle 607"/>
              <p:cNvSpPr/>
              <p:nvPr/>
            </p:nvSpPr>
            <p:spPr>
              <a:xfrm>
                <a:off x="1775153" y="41790"/>
                <a:ext cx="2816470" cy="2815291"/>
              </a:xfrm>
              <a:prstGeom prst="rect">
                <a:avLst/>
              </a:prstGeom>
              <a:solidFill>
                <a:srgbClr val="FF3399"/>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sp>
            <p:nvSpPr>
              <p:cNvPr id="609" name="Rectangle 608"/>
              <p:cNvSpPr/>
              <p:nvPr/>
            </p:nvSpPr>
            <p:spPr>
              <a:xfrm>
                <a:off x="4564151" y="49640"/>
                <a:ext cx="2816470" cy="2815291"/>
              </a:xfrm>
              <a:prstGeom prst="rect">
                <a:avLst/>
              </a:prstGeom>
              <a:solidFill>
                <a:srgbClr val="92D050"/>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sp>
            <p:nvSpPr>
              <p:cNvPr id="610" name="Rectangle 609"/>
              <p:cNvSpPr/>
              <p:nvPr/>
            </p:nvSpPr>
            <p:spPr>
              <a:xfrm>
                <a:off x="1764687" y="2838766"/>
                <a:ext cx="2816470" cy="2815291"/>
              </a:xfrm>
              <a:prstGeom prst="rect">
                <a:avLst/>
              </a:prstGeom>
              <a:solidFill>
                <a:srgbClr val="FFFF99"/>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sp>
            <p:nvSpPr>
              <p:cNvPr id="611" name="Rectangle 610"/>
              <p:cNvSpPr/>
              <p:nvPr/>
            </p:nvSpPr>
            <p:spPr>
              <a:xfrm>
                <a:off x="4566767" y="2849232"/>
                <a:ext cx="2816470" cy="2816600"/>
              </a:xfrm>
              <a:prstGeom prst="rect">
                <a:avLst/>
              </a:prstGeom>
              <a:solidFill>
                <a:srgbClr val="4F81BD">
                  <a:lumMod val="40000"/>
                  <a:lumOff val="60000"/>
                </a:srgbClr>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sp>
            <p:nvSpPr>
              <p:cNvPr id="612" name="Oval 611"/>
              <p:cNvSpPr/>
              <p:nvPr/>
            </p:nvSpPr>
            <p:spPr>
              <a:xfrm>
                <a:off x="1775153" y="41790"/>
                <a:ext cx="5605468" cy="5604418"/>
              </a:xfrm>
              <a:prstGeom prst="ellipse">
                <a:avLst/>
              </a:prstGeom>
              <a:solidFill>
                <a:sysClr val="window" lastClr="FFFFFF"/>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cxnSp>
            <p:nvCxnSpPr>
              <p:cNvPr id="33809" name="Straight Connector 612"/>
              <p:cNvCxnSpPr>
                <a:cxnSpLocks noChangeShapeType="1"/>
              </p:cNvCxnSpPr>
              <p:nvPr/>
            </p:nvCxnSpPr>
            <p:spPr bwMode="auto">
              <a:xfrm flipH="1">
                <a:off x="5548313" y="719138"/>
                <a:ext cx="65087" cy="142875"/>
              </a:xfrm>
              <a:prstGeom prst="line">
                <a:avLst/>
              </a:prstGeom>
              <a:noFill/>
              <a:ln w="19050" algn="ctr">
                <a:solidFill>
                  <a:srgbClr val="00B050"/>
                </a:solidFill>
                <a:round/>
                <a:headEnd/>
                <a:tailEnd/>
              </a:ln>
              <a:extLst>
                <a:ext uri="{909E8E84-426E-40DD-AFC4-6F175D3DCCD1}">
                  <a14:hiddenFill xmlns:a14="http://schemas.microsoft.com/office/drawing/2010/main">
                    <a:noFill/>
                  </a14:hiddenFill>
                </a:ext>
              </a:extLst>
            </p:spPr>
          </p:cxnSp>
          <p:sp>
            <p:nvSpPr>
              <p:cNvPr id="614" name="Block Arc 613"/>
              <p:cNvSpPr/>
              <p:nvPr/>
            </p:nvSpPr>
            <p:spPr>
              <a:xfrm>
                <a:off x="4119376" y="2396588"/>
                <a:ext cx="914405" cy="914447"/>
              </a:xfrm>
              <a:prstGeom prst="blockArc">
                <a:avLst>
                  <a:gd name="adj1" fmla="val 10800000"/>
                  <a:gd name="adj2" fmla="val 14320102"/>
                  <a:gd name="adj3" fmla="val 35976"/>
                </a:avLst>
              </a:prstGeom>
              <a:solidFill>
                <a:srgbClr val="FFFF99"/>
              </a:solidFill>
              <a:ln w="25400" cap="flat" cmpd="sng" algn="ctr">
                <a:no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615" name="Block Arc 614"/>
              <p:cNvSpPr/>
              <p:nvPr/>
            </p:nvSpPr>
            <p:spPr>
              <a:xfrm rot="3588395">
                <a:off x="4116739" y="2399225"/>
                <a:ext cx="914447" cy="914405"/>
              </a:xfrm>
              <a:prstGeom prst="blockArc">
                <a:avLst>
                  <a:gd name="adj1" fmla="val 10800000"/>
                  <a:gd name="adj2" fmla="val 12594499"/>
                  <a:gd name="adj3" fmla="val 32985"/>
                </a:avLst>
              </a:prstGeom>
              <a:solidFill>
                <a:srgbClr val="FF3399"/>
              </a:solidFill>
              <a:ln w="25400" cap="flat" cmpd="sng" algn="ctr">
                <a:no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616" name="Block Arc 615"/>
              <p:cNvSpPr/>
              <p:nvPr/>
            </p:nvSpPr>
            <p:spPr>
              <a:xfrm rot="5400000">
                <a:off x="4112814" y="2399226"/>
                <a:ext cx="914447" cy="914404"/>
              </a:xfrm>
              <a:prstGeom prst="blockArc">
                <a:avLst>
                  <a:gd name="adj1" fmla="val 10800000"/>
                  <a:gd name="adj2" fmla="val 12641306"/>
                  <a:gd name="adj3" fmla="val 33564"/>
                </a:avLst>
              </a:prstGeom>
              <a:solidFill>
                <a:srgbClr val="92D050"/>
              </a:solidFill>
              <a:ln w="25400" cap="flat" cmpd="sng" algn="ctr">
                <a:no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617" name="Block Arc 616"/>
              <p:cNvSpPr/>
              <p:nvPr/>
            </p:nvSpPr>
            <p:spPr>
              <a:xfrm rot="7232809">
                <a:off x="4112814" y="2399226"/>
                <a:ext cx="914447" cy="914404"/>
              </a:xfrm>
              <a:prstGeom prst="blockArc">
                <a:avLst>
                  <a:gd name="adj1" fmla="val 10800000"/>
                  <a:gd name="adj2" fmla="val 3544960"/>
                  <a:gd name="adj3" fmla="val 33979"/>
                </a:avLst>
              </a:prstGeom>
              <a:solidFill>
                <a:srgbClr val="4F81BD">
                  <a:lumMod val="40000"/>
                  <a:lumOff val="60000"/>
                </a:srgbClr>
              </a:solidFill>
              <a:ln w="25400" cap="flat" cmpd="sng" algn="ctr">
                <a:no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618" name="Block Arc 617"/>
              <p:cNvSpPr/>
              <p:nvPr/>
            </p:nvSpPr>
            <p:spPr>
              <a:xfrm rot="5400000">
                <a:off x="2408197" y="603528"/>
                <a:ext cx="4383865" cy="4383865"/>
              </a:xfrm>
              <a:prstGeom prst="blockArc">
                <a:avLst>
                  <a:gd name="adj1" fmla="val 10800000"/>
                  <a:gd name="adj2" fmla="val 12595707"/>
                  <a:gd name="adj3" fmla="val 42455"/>
                </a:avLst>
              </a:prstGeom>
              <a:solidFill>
                <a:srgbClr val="92D050"/>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619" name="Block Arc 618"/>
              <p:cNvSpPr/>
              <p:nvPr/>
            </p:nvSpPr>
            <p:spPr>
              <a:xfrm rot="7177318">
                <a:off x="2403655" y="653565"/>
                <a:ext cx="4421410" cy="4381177"/>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620" name="Block Arc 619"/>
              <p:cNvSpPr/>
              <p:nvPr/>
            </p:nvSpPr>
            <p:spPr>
              <a:xfrm rot="8992191">
                <a:off x="2460101" y="664517"/>
                <a:ext cx="4360177" cy="4360177"/>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621" name="Block Arc 620"/>
              <p:cNvSpPr/>
              <p:nvPr/>
            </p:nvSpPr>
            <p:spPr>
              <a:xfrm rot="10800000">
                <a:off x="2460450" y="700620"/>
                <a:ext cx="4354472" cy="4354472"/>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622" name="Block Arc 621"/>
              <p:cNvSpPr/>
              <p:nvPr/>
            </p:nvSpPr>
            <p:spPr>
              <a:xfrm rot="12609604">
                <a:off x="2414159" y="716453"/>
                <a:ext cx="4365732" cy="4365732"/>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623" name="Block Arc 622"/>
              <p:cNvSpPr/>
              <p:nvPr/>
            </p:nvSpPr>
            <p:spPr>
              <a:xfrm rot="14389935">
                <a:off x="2385089" y="733565"/>
                <a:ext cx="4362200" cy="4362200"/>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624" name="Block Arc 623"/>
              <p:cNvSpPr/>
              <p:nvPr/>
            </p:nvSpPr>
            <p:spPr>
              <a:xfrm rot="16200000">
                <a:off x="2374281" y="731932"/>
                <a:ext cx="4358387" cy="4358387"/>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625" name="Block Arc 624"/>
              <p:cNvSpPr/>
              <p:nvPr/>
            </p:nvSpPr>
            <p:spPr>
              <a:xfrm rot="17998924">
                <a:off x="2336575" y="704196"/>
                <a:ext cx="4366092" cy="4366092"/>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626" name="Block Arc 625"/>
              <p:cNvSpPr/>
              <p:nvPr/>
            </p:nvSpPr>
            <p:spPr>
              <a:xfrm rot="19806124">
                <a:off x="2324344" y="656211"/>
                <a:ext cx="4398260" cy="4398260"/>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627" name="Block Arc 626"/>
              <p:cNvSpPr/>
              <p:nvPr/>
            </p:nvSpPr>
            <p:spPr>
              <a:xfrm>
                <a:off x="2337978" y="643920"/>
                <a:ext cx="4360354" cy="4360354"/>
              </a:xfrm>
              <a:prstGeom prst="blockArc">
                <a:avLst>
                  <a:gd name="adj1" fmla="val 10800000"/>
                  <a:gd name="adj2" fmla="val 12595707"/>
                  <a:gd name="adj3" fmla="val 42455"/>
                </a:avLst>
              </a:prstGeom>
              <a:solidFill>
                <a:srgbClr val="FFFF99"/>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628" name="Block Arc 627"/>
              <p:cNvSpPr/>
              <p:nvPr/>
            </p:nvSpPr>
            <p:spPr>
              <a:xfrm rot="1778534">
                <a:off x="2358766" y="614795"/>
                <a:ext cx="4376311" cy="4376311"/>
              </a:xfrm>
              <a:prstGeom prst="blockArc">
                <a:avLst>
                  <a:gd name="adj1" fmla="val 10800000"/>
                  <a:gd name="adj2" fmla="val 12595707"/>
                  <a:gd name="adj3" fmla="val 42455"/>
                </a:avLst>
              </a:prstGeom>
              <a:solidFill>
                <a:srgbClr val="FFFF99"/>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629" name="Block Arc 628"/>
              <p:cNvSpPr/>
              <p:nvPr/>
            </p:nvSpPr>
            <p:spPr>
              <a:xfrm rot="3570314">
                <a:off x="2387616" y="607125"/>
                <a:ext cx="4384282" cy="4384282"/>
              </a:xfrm>
              <a:prstGeom prst="blockArc">
                <a:avLst>
                  <a:gd name="adj1" fmla="val 10800000"/>
                  <a:gd name="adj2" fmla="val 12595707"/>
                  <a:gd name="adj3" fmla="val 42455"/>
                </a:avLst>
              </a:prstGeom>
              <a:solidFill>
                <a:srgbClr val="FF3399"/>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630" name="TextBox 4"/>
              <p:cNvSpPr txBox="1">
                <a:spLocks noChangeArrowheads="1"/>
              </p:cNvSpPr>
              <p:nvPr/>
            </p:nvSpPr>
            <p:spPr bwMode="auto">
              <a:xfrm>
                <a:off x="3938850" y="2592821"/>
                <a:ext cx="251167"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10</a:t>
                </a:r>
              </a:p>
            </p:txBody>
          </p:sp>
          <p:sp>
            <p:nvSpPr>
              <p:cNvPr id="631" name="TextBox 73"/>
              <p:cNvSpPr txBox="1">
                <a:spLocks noChangeArrowheads="1"/>
              </p:cNvSpPr>
              <p:nvPr/>
            </p:nvSpPr>
            <p:spPr bwMode="auto">
              <a:xfrm>
                <a:off x="4319525" y="2208204"/>
                <a:ext cx="268172"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12</a:t>
                </a:r>
              </a:p>
            </p:txBody>
          </p:sp>
          <p:sp>
            <p:nvSpPr>
              <p:cNvPr id="632" name="TextBox 74"/>
              <p:cNvSpPr txBox="1">
                <a:spLocks noChangeArrowheads="1"/>
              </p:cNvSpPr>
              <p:nvPr/>
            </p:nvSpPr>
            <p:spPr bwMode="auto">
              <a:xfrm>
                <a:off x="4081440" y="2353417"/>
                <a:ext cx="252475" cy="223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smtClean="0">
                    <a:solidFill>
                      <a:srgbClr val="002060"/>
                    </a:solidFill>
                    <a:latin typeface="Arial Narrow" pitchFamily="34" charset="0"/>
                    <a:cs typeface="+mn-cs"/>
                  </a:rPr>
                  <a:t>11</a:t>
                </a:r>
              </a:p>
            </p:txBody>
          </p:sp>
          <p:sp>
            <p:nvSpPr>
              <p:cNvPr id="633" name="TextBox 75"/>
              <p:cNvSpPr txBox="1">
                <a:spLocks noChangeArrowheads="1"/>
              </p:cNvSpPr>
              <p:nvPr/>
            </p:nvSpPr>
            <p:spPr bwMode="auto">
              <a:xfrm>
                <a:off x="4613861" y="2212129"/>
                <a:ext cx="214538" cy="202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1</a:t>
                </a:r>
              </a:p>
            </p:txBody>
          </p:sp>
          <p:sp>
            <p:nvSpPr>
              <p:cNvPr id="634" name="TextBox 76"/>
              <p:cNvSpPr txBox="1">
                <a:spLocks noChangeArrowheads="1"/>
              </p:cNvSpPr>
              <p:nvPr/>
            </p:nvSpPr>
            <p:spPr bwMode="auto">
              <a:xfrm>
                <a:off x="4891191" y="2361266"/>
                <a:ext cx="215847" cy="202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2</a:t>
                </a:r>
              </a:p>
            </p:txBody>
          </p:sp>
          <p:sp>
            <p:nvSpPr>
              <p:cNvPr id="635" name="TextBox 77"/>
              <p:cNvSpPr txBox="1">
                <a:spLocks noChangeArrowheads="1"/>
              </p:cNvSpPr>
              <p:nvPr/>
            </p:nvSpPr>
            <p:spPr bwMode="auto">
              <a:xfrm>
                <a:off x="5036397" y="2611136"/>
                <a:ext cx="210613" cy="204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3</a:t>
                </a:r>
              </a:p>
            </p:txBody>
          </p:sp>
          <p:sp>
            <p:nvSpPr>
              <p:cNvPr id="636" name="TextBox 78"/>
              <p:cNvSpPr txBox="1">
                <a:spLocks noChangeArrowheads="1"/>
              </p:cNvSpPr>
              <p:nvPr/>
            </p:nvSpPr>
            <p:spPr bwMode="auto">
              <a:xfrm>
                <a:off x="5028548" y="2904177"/>
                <a:ext cx="207997"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4</a:t>
                </a:r>
              </a:p>
            </p:txBody>
          </p:sp>
          <p:sp>
            <p:nvSpPr>
              <p:cNvPr id="637" name="TextBox 43"/>
              <p:cNvSpPr txBox="1">
                <a:spLocks noChangeArrowheads="1"/>
              </p:cNvSpPr>
              <p:nvPr/>
            </p:nvSpPr>
            <p:spPr bwMode="auto">
              <a:xfrm>
                <a:off x="4857179" y="3159281"/>
                <a:ext cx="236777" cy="202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5</a:t>
                </a:r>
              </a:p>
            </p:txBody>
          </p:sp>
          <p:sp>
            <p:nvSpPr>
              <p:cNvPr id="638" name="TextBox 46"/>
              <p:cNvSpPr txBox="1">
                <a:spLocks noChangeArrowheads="1"/>
              </p:cNvSpPr>
              <p:nvPr/>
            </p:nvSpPr>
            <p:spPr bwMode="auto">
              <a:xfrm>
                <a:off x="4594239" y="3291411"/>
                <a:ext cx="215846"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6</a:t>
                </a:r>
              </a:p>
            </p:txBody>
          </p:sp>
          <p:sp>
            <p:nvSpPr>
              <p:cNvPr id="639" name="TextBox 47"/>
              <p:cNvSpPr txBox="1">
                <a:spLocks noChangeArrowheads="1"/>
              </p:cNvSpPr>
              <p:nvPr/>
            </p:nvSpPr>
            <p:spPr bwMode="auto">
              <a:xfrm>
                <a:off x="4327374" y="3277021"/>
                <a:ext cx="221079" cy="24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7</a:t>
                </a:r>
              </a:p>
            </p:txBody>
          </p:sp>
          <p:sp>
            <p:nvSpPr>
              <p:cNvPr id="640" name="TextBox 48"/>
              <p:cNvSpPr txBox="1">
                <a:spLocks noChangeArrowheads="1"/>
              </p:cNvSpPr>
              <p:nvPr/>
            </p:nvSpPr>
            <p:spPr bwMode="auto">
              <a:xfrm>
                <a:off x="4072282" y="3121342"/>
                <a:ext cx="175293"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smtClean="0">
                    <a:solidFill>
                      <a:srgbClr val="002060"/>
                    </a:solidFill>
                    <a:latin typeface="Arial Narrow" pitchFamily="34" charset="0"/>
                    <a:cs typeface="+mn-cs"/>
                  </a:rPr>
                  <a:t>8</a:t>
                </a:r>
              </a:p>
            </p:txBody>
          </p:sp>
          <p:sp>
            <p:nvSpPr>
              <p:cNvPr id="641" name="TextBox 49"/>
              <p:cNvSpPr txBox="1">
                <a:spLocks noChangeArrowheads="1"/>
              </p:cNvSpPr>
              <p:nvPr/>
            </p:nvSpPr>
            <p:spPr bwMode="auto">
              <a:xfrm>
                <a:off x="3934926" y="2870164"/>
                <a:ext cx="200148" cy="204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9</a:t>
                </a:r>
              </a:p>
            </p:txBody>
          </p:sp>
          <p:sp>
            <p:nvSpPr>
              <p:cNvPr id="642" name="TextBox 3"/>
              <p:cNvSpPr txBox="1">
                <a:spLocks noChangeArrowheads="1"/>
              </p:cNvSpPr>
              <p:nvPr/>
            </p:nvSpPr>
            <p:spPr bwMode="auto">
              <a:xfrm rot="16608752">
                <a:off x="4376414" y="1726129"/>
                <a:ext cx="682891" cy="20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Assessment</a:t>
                </a:r>
              </a:p>
            </p:txBody>
          </p:sp>
          <p:sp>
            <p:nvSpPr>
              <p:cNvPr id="643" name="TextBox 79"/>
              <p:cNvSpPr txBox="1">
                <a:spLocks noChangeArrowheads="1"/>
              </p:cNvSpPr>
              <p:nvPr/>
            </p:nvSpPr>
            <p:spPr bwMode="auto">
              <a:xfrm rot="17491569">
                <a:off x="4678603" y="1866108"/>
                <a:ext cx="528521" cy="20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Controls</a:t>
                </a:r>
              </a:p>
            </p:txBody>
          </p:sp>
          <p:sp>
            <p:nvSpPr>
              <p:cNvPr id="644" name="TextBox 80"/>
              <p:cNvSpPr txBox="1">
                <a:spLocks noChangeArrowheads="1"/>
              </p:cNvSpPr>
              <p:nvPr/>
            </p:nvSpPr>
            <p:spPr bwMode="auto">
              <a:xfrm rot="17311785">
                <a:off x="4619739" y="1898815"/>
                <a:ext cx="372843" cy="204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and</a:t>
                </a:r>
              </a:p>
            </p:txBody>
          </p:sp>
          <p:sp>
            <p:nvSpPr>
              <p:cNvPr id="645" name="TextBox 81"/>
              <p:cNvSpPr txBox="1">
                <a:spLocks noChangeArrowheads="1"/>
              </p:cNvSpPr>
              <p:nvPr/>
            </p:nvSpPr>
            <p:spPr bwMode="auto">
              <a:xfrm rot="18870122">
                <a:off x="4969012" y="2021788"/>
                <a:ext cx="609631" cy="20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Personnel</a:t>
                </a:r>
              </a:p>
            </p:txBody>
          </p:sp>
          <p:sp>
            <p:nvSpPr>
              <p:cNvPr id="646" name="TextBox 82"/>
              <p:cNvSpPr txBox="1">
                <a:spLocks noChangeArrowheads="1"/>
              </p:cNvSpPr>
              <p:nvPr/>
            </p:nvSpPr>
            <p:spPr bwMode="auto">
              <a:xfrm rot="20666677">
                <a:off x="5244394" y="2461999"/>
                <a:ext cx="677627"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Commerce</a:t>
                </a:r>
              </a:p>
            </p:txBody>
          </p:sp>
          <p:sp>
            <p:nvSpPr>
              <p:cNvPr id="647" name="TextBox 83"/>
              <p:cNvSpPr txBox="1">
                <a:spLocks noChangeArrowheads="1"/>
              </p:cNvSpPr>
              <p:nvPr/>
            </p:nvSpPr>
            <p:spPr bwMode="auto">
              <a:xfrm rot="900898">
                <a:off x="5253552" y="2969589"/>
                <a:ext cx="398989"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Data</a:t>
                </a:r>
              </a:p>
            </p:txBody>
          </p:sp>
          <p:sp>
            <p:nvSpPr>
              <p:cNvPr id="648" name="TextBox 84"/>
              <p:cNvSpPr txBox="1">
                <a:spLocks noChangeArrowheads="1"/>
              </p:cNvSpPr>
              <p:nvPr/>
            </p:nvSpPr>
            <p:spPr bwMode="auto">
              <a:xfrm rot="1879355">
                <a:off x="5090031" y="3307109"/>
                <a:ext cx="464397" cy="204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Matter</a:t>
                </a:r>
              </a:p>
            </p:txBody>
          </p:sp>
          <p:sp>
            <p:nvSpPr>
              <p:cNvPr id="649" name="TextBox 85"/>
              <p:cNvSpPr txBox="1">
                <a:spLocks noChangeArrowheads="1"/>
              </p:cNvSpPr>
              <p:nvPr/>
            </p:nvSpPr>
            <p:spPr bwMode="auto">
              <a:xfrm rot="2702496">
                <a:off x="5028540" y="3356827"/>
                <a:ext cx="328364" cy="20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and</a:t>
                </a:r>
              </a:p>
            </p:txBody>
          </p:sp>
          <p:sp>
            <p:nvSpPr>
              <p:cNvPr id="650" name="TextBox 86"/>
              <p:cNvSpPr txBox="1">
                <a:spLocks noChangeArrowheads="1"/>
              </p:cNvSpPr>
              <p:nvPr/>
            </p:nvSpPr>
            <p:spPr bwMode="auto">
              <a:xfrm rot="3342178">
                <a:off x="4891834" y="3505309"/>
                <a:ext cx="484042" cy="20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Energy</a:t>
                </a:r>
              </a:p>
            </p:txBody>
          </p:sp>
          <p:sp>
            <p:nvSpPr>
              <p:cNvPr id="651" name="TextBox 87"/>
              <p:cNvSpPr txBox="1">
                <a:spLocks noChangeArrowheads="1"/>
              </p:cNvSpPr>
              <p:nvPr/>
            </p:nvSpPr>
            <p:spPr bwMode="auto">
              <a:xfrm rot="4564803">
                <a:off x="4558251" y="3680612"/>
                <a:ext cx="562535" cy="20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Suppliers</a:t>
                </a:r>
              </a:p>
            </p:txBody>
          </p:sp>
          <p:sp>
            <p:nvSpPr>
              <p:cNvPr id="652" name="TextBox 88"/>
              <p:cNvSpPr txBox="1">
                <a:spLocks noChangeArrowheads="1"/>
              </p:cNvSpPr>
              <p:nvPr/>
            </p:nvSpPr>
            <p:spPr bwMode="auto">
              <a:xfrm rot="17545787">
                <a:off x="3938182" y="3514468"/>
                <a:ext cx="610939" cy="245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Product</a:t>
                </a:r>
              </a:p>
            </p:txBody>
          </p:sp>
          <p:sp>
            <p:nvSpPr>
              <p:cNvPr id="653" name="TextBox 89"/>
              <p:cNvSpPr txBox="1">
                <a:spLocks noChangeArrowheads="1"/>
              </p:cNvSpPr>
              <p:nvPr/>
            </p:nvSpPr>
            <p:spPr bwMode="auto">
              <a:xfrm rot="17129504">
                <a:off x="3955841" y="3720512"/>
                <a:ext cx="676350" cy="20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1000" b="1" kern="0" dirty="0" smtClean="0">
                    <a:solidFill>
                      <a:srgbClr val="002060"/>
                    </a:solidFill>
                    <a:latin typeface="Calibri" pitchFamily="34" charset="0"/>
                    <a:cs typeface="+mn-cs"/>
                  </a:rPr>
                  <a:t>and Service</a:t>
                </a:r>
              </a:p>
            </p:txBody>
          </p:sp>
          <p:sp>
            <p:nvSpPr>
              <p:cNvPr id="654" name="TextBox 90"/>
              <p:cNvSpPr txBox="1">
                <a:spLocks noChangeArrowheads="1"/>
              </p:cNvSpPr>
              <p:nvPr/>
            </p:nvSpPr>
            <p:spPr bwMode="auto">
              <a:xfrm rot="16550396">
                <a:off x="4124593" y="3570068"/>
                <a:ext cx="664576" cy="245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Delivery</a:t>
                </a:r>
              </a:p>
            </p:txBody>
          </p:sp>
          <p:sp>
            <p:nvSpPr>
              <p:cNvPr id="655" name="TextBox 91"/>
              <p:cNvSpPr txBox="1">
                <a:spLocks noChangeArrowheads="1"/>
              </p:cNvSpPr>
              <p:nvPr/>
            </p:nvSpPr>
            <p:spPr bwMode="auto">
              <a:xfrm rot="18917725">
                <a:off x="3410353" y="3397377"/>
                <a:ext cx="923561" cy="24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Contingencies</a:t>
                </a:r>
              </a:p>
            </p:txBody>
          </p:sp>
          <p:sp>
            <p:nvSpPr>
              <p:cNvPr id="656" name="TextBox 92"/>
              <p:cNvSpPr txBox="1">
                <a:spLocks noChangeArrowheads="1"/>
              </p:cNvSpPr>
              <p:nvPr/>
            </p:nvSpPr>
            <p:spPr bwMode="auto">
              <a:xfrm rot="20643783">
                <a:off x="3479686" y="2940808"/>
                <a:ext cx="610910" cy="24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Change</a:t>
                </a:r>
              </a:p>
            </p:txBody>
          </p:sp>
          <p:sp>
            <p:nvSpPr>
              <p:cNvPr id="657" name="TextBox 93"/>
              <p:cNvSpPr txBox="1">
                <a:spLocks noChangeArrowheads="1"/>
              </p:cNvSpPr>
              <p:nvPr/>
            </p:nvSpPr>
            <p:spPr bwMode="auto">
              <a:xfrm rot="1171156">
                <a:off x="3440441" y="2416212"/>
                <a:ext cx="664545" cy="24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Reactive</a:t>
                </a:r>
              </a:p>
            </p:txBody>
          </p:sp>
          <p:sp>
            <p:nvSpPr>
              <p:cNvPr id="658" name="TextBox 94"/>
              <p:cNvSpPr txBox="1">
                <a:spLocks noChangeArrowheads="1"/>
              </p:cNvSpPr>
              <p:nvPr/>
            </p:nvSpPr>
            <p:spPr bwMode="auto">
              <a:xfrm rot="3081675">
                <a:off x="3675239" y="2049261"/>
                <a:ext cx="744378" cy="245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Proactive</a:t>
                </a:r>
              </a:p>
            </p:txBody>
          </p:sp>
          <p:sp>
            <p:nvSpPr>
              <p:cNvPr id="659" name="TextBox 95"/>
              <p:cNvSpPr txBox="1">
                <a:spLocks noChangeArrowheads="1"/>
              </p:cNvSpPr>
              <p:nvPr/>
            </p:nvSpPr>
            <p:spPr bwMode="auto">
              <a:xfrm rot="397386">
                <a:off x="3278229" y="2581047"/>
                <a:ext cx="797978" cy="24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Monitoring</a:t>
                </a:r>
              </a:p>
            </p:txBody>
          </p:sp>
          <p:sp>
            <p:nvSpPr>
              <p:cNvPr id="660" name="TextBox 96"/>
              <p:cNvSpPr txBox="1">
                <a:spLocks noChangeArrowheads="1"/>
              </p:cNvSpPr>
              <p:nvPr/>
            </p:nvSpPr>
            <p:spPr bwMode="auto">
              <a:xfrm rot="2250221">
                <a:off x="3486226" y="2138869"/>
                <a:ext cx="797978" cy="24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Monitoring</a:t>
                </a:r>
              </a:p>
            </p:txBody>
          </p:sp>
          <p:sp>
            <p:nvSpPr>
              <p:cNvPr id="661" name="TextBox 97"/>
              <p:cNvSpPr txBox="1">
                <a:spLocks noChangeArrowheads="1"/>
              </p:cNvSpPr>
              <p:nvPr/>
            </p:nvSpPr>
            <p:spPr bwMode="auto">
              <a:xfrm rot="4982783">
                <a:off x="4239061" y="1826863"/>
                <a:ext cx="489275" cy="20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1000" b="1" kern="0" dirty="0" smtClean="0">
                    <a:solidFill>
                      <a:srgbClr val="002060"/>
                    </a:solidFill>
                    <a:latin typeface="Calibri" pitchFamily="34" charset="0"/>
                    <a:cs typeface="+mn-cs"/>
                  </a:rPr>
                  <a:t>Review</a:t>
                </a:r>
              </a:p>
            </p:txBody>
          </p:sp>
          <p:sp>
            <p:nvSpPr>
              <p:cNvPr id="662" name="TextBox 98"/>
              <p:cNvSpPr txBox="1">
                <a:spLocks noChangeArrowheads="1"/>
              </p:cNvSpPr>
              <p:nvPr/>
            </p:nvSpPr>
            <p:spPr bwMode="auto">
              <a:xfrm rot="4045988">
                <a:off x="4015367" y="1909281"/>
                <a:ext cx="455261" cy="20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1000" b="1" kern="0" dirty="0" smtClean="0">
                    <a:solidFill>
                      <a:srgbClr val="002060"/>
                    </a:solidFill>
                    <a:latin typeface="Calibri" pitchFamily="34" charset="0"/>
                    <a:cs typeface="+mn-cs"/>
                  </a:rPr>
                  <a:t>Action</a:t>
                </a:r>
              </a:p>
            </p:txBody>
          </p:sp>
          <p:sp>
            <p:nvSpPr>
              <p:cNvPr id="663" name="TextBox 99"/>
              <p:cNvSpPr txBox="1">
                <a:spLocks noChangeArrowheads="1"/>
              </p:cNvSpPr>
              <p:nvPr/>
            </p:nvSpPr>
            <p:spPr bwMode="auto">
              <a:xfrm rot="4492097">
                <a:off x="4134410" y="1862186"/>
                <a:ext cx="430404" cy="245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1000" b="1" kern="0" dirty="0" smtClean="0">
                    <a:solidFill>
                      <a:srgbClr val="002060"/>
                    </a:solidFill>
                    <a:latin typeface="Calibri" pitchFamily="34" charset="0"/>
                    <a:cs typeface="+mn-cs"/>
                  </a:rPr>
                  <a:t>and</a:t>
                </a:r>
              </a:p>
            </p:txBody>
          </p:sp>
          <p:sp>
            <p:nvSpPr>
              <p:cNvPr id="664" name="Freeform 231"/>
              <p:cNvSpPr>
                <a:spLocks/>
              </p:cNvSpPr>
              <p:nvPr/>
            </p:nvSpPr>
            <p:spPr bwMode="auto">
              <a:xfrm>
                <a:off x="4388857" y="2612445"/>
                <a:ext cx="374134" cy="541603"/>
              </a:xfrm>
              <a:custGeom>
                <a:avLst/>
                <a:gdLst>
                  <a:gd name="T0" fmla="*/ 2147483647 w 700"/>
                  <a:gd name="T1" fmla="*/ 2147483647 h 993"/>
                  <a:gd name="T2" fmla="*/ 2147483647 w 700"/>
                  <a:gd name="T3" fmla="*/ 2147483647 h 993"/>
                  <a:gd name="T4" fmla="*/ 2147483647 w 700"/>
                  <a:gd name="T5" fmla="*/ 2147483647 h 993"/>
                  <a:gd name="T6" fmla="*/ 2147483647 w 700"/>
                  <a:gd name="T7" fmla="*/ 2147483647 h 993"/>
                  <a:gd name="T8" fmla="*/ 2147483647 w 700"/>
                  <a:gd name="T9" fmla="*/ 2147483647 h 993"/>
                  <a:gd name="T10" fmla="*/ 2147483647 w 700"/>
                  <a:gd name="T11" fmla="*/ 2147483647 h 993"/>
                  <a:gd name="T12" fmla="*/ 1816379188 w 700"/>
                  <a:gd name="T13" fmla="*/ 2147483647 h 993"/>
                  <a:gd name="T14" fmla="*/ 454165679 w 700"/>
                  <a:gd name="T15" fmla="*/ 2147483647 h 993"/>
                  <a:gd name="T16" fmla="*/ 454165679 w 700"/>
                  <a:gd name="T17" fmla="*/ 2147483647 h 993"/>
                  <a:gd name="T18" fmla="*/ 2147483647 w 700"/>
                  <a:gd name="T19" fmla="*/ 2147483647 h 993"/>
                  <a:gd name="T20" fmla="*/ 2147483647 w 700"/>
                  <a:gd name="T21" fmla="*/ 2147483647 h 993"/>
                  <a:gd name="T22" fmla="*/ 2147483647 w 700"/>
                  <a:gd name="T23" fmla="*/ 2147483647 h 993"/>
                  <a:gd name="T24" fmla="*/ 2147483647 w 700"/>
                  <a:gd name="T25" fmla="*/ 0 h 993"/>
                  <a:gd name="T26" fmla="*/ 2147483647 w 700"/>
                  <a:gd name="T27" fmla="*/ 1620296049 h 993"/>
                  <a:gd name="T28" fmla="*/ 2147483647 w 700"/>
                  <a:gd name="T29" fmla="*/ 2147483647 h 993"/>
                  <a:gd name="T30" fmla="*/ 2147483647 w 700"/>
                  <a:gd name="T31" fmla="*/ 2147483647 h 993"/>
                  <a:gd name="T32" fmla="*/ 2147483647 w 700"/>
                  <a:gd name="T33" fmla="*/ 2147483647 h 993"/>
                  <a:gd name="T34" fmla="*/ 2147483647 w 700"/>
                  <a:gd name="T35" fmla="*/ 2147483647 h 993"/>
                  <a:gd name="T36" fmla="*/ 2147483647 w 700"/>
                  <a:gd name="T37" fmla="*/ 2147483647 h 993"/>
                  <a:gd name="T38" fmla="*/ 2147483647 w 700"/>
                  <a:gd name="T39" fmla="*/ 2147483647 h 993"/>
                  <a:gd name="T40" fmla="*/ 2147483647 w 700"/>
                  <a:gd name="T41" fmla="*/ 2147483647 h 993"/>
                  <a:gd name="T42" fmla="*/ 2147483647 w 700"/>
                  <a:gd name="T43" fmla="*/ 2147483647 h 993"/>
                  <a:gd name="T44" fmla="*/ 2147483647 w 700"/>
                  <a:gd name="T45" fmla="*/ 2147483647 h 993"/>
                  <a:gd name="T46" fmla="*/ 2147483647 w 700"/>
                  <a:gd name="T47" fmla="*/ 2147483647 h 993"/>
                  <a:gd name="T48" fmla="*/ 2147483647 w 700"/>
                  <a:gd name="T49" fmla="*/ 2147483647 h 993"/>
                  <a:gd name="T50" fmla="*/ 2147483647 w 700"/>
                  <a:gd name="T51" fmla="*/ 2147483647 h 993"/>
                  <a:gd name="T52" fmla="*/ 2147483647 w 700"/>
                  <a:gd name="T53" fmla="*/ 2147483647 h 993"/>
                  <a:gd name="T54" fmla="*/ 2147483647 w 700"/>
                  <a:gd name="T55" fmla="*/ 2147483647 h 993"/>
                  <a:gd name="T56" fmla="*/ 2147483647 w 700"/>
                  <a:gd name="T57" fmla="*/ 2147483647 h 993"/>
                  <a:gd name="T58" fmla="*/ 2147483647 w 700"/>
                  <a:gd name="T59" fmla="*/ 2147483647 h 993"/>
                  <a:gd name="T60" fmla="*/ 2147483647 w 700"/>
                  <a:gd name="T61" fmla="*/ 2147483647 h 993"/>
                  <a:gd name="T62" fmla="*/ 2147483647 w 700"/>
                  <a:gd name="T63" fmla="*/ 2147483647 h 993"/>
                  <a:gd name="T64" fmla="*/ 2147483647 w 700"/>
                  <a:gd name="T65" fmla="*/ 2147483647 h 993"/>
                  <a:gd name="T66" fmla="*/ 2147483647 w 700"/>
                  <a:gd name="T67" fmla="*/ 2147483647 h 993"/>
                  <a:gd name="T68" fmla="*/ 2147483647 w 700"/>
                  <a:gd name="T69" fmla="*/ 2147483647 h 993"/>
                  <a:gd name="T70" fmla="*/ 2147483647 w 700"/>
                  <a:gd name="T71" fmla="*/ 2147483647 h 993"/>
                  <a:gd name="T72" fmla="*/ 2147483647 w 700"/>
                  <a:gd name="T73" fmla="*/ 2147483647 h 993"/>
                  <a:gd name="T74" fmla="*/ 2147483647 w 700"/>
                  <a:gd name="T75" fmla="*/ 2147483647 h 993"/>
                  <a:gd name="T76" fmla="*/ 2147483647 w 700"/>
                  <a:gd name="T77" fmla="*/ 2147483647 h 993"/>
                  <a:gd name="T78" fmla="*/ 2147483647 w 700"/>
                  <a:gd name="T79" fmla="*/ 2147483647 h 993"/>
                  <a:gd name="T80" fmla="*/ 2147483647 w 700"/>
                  <a:gd name="T81" fmla="*/ 2147483647 h 993"/>
                  <a:gd name="T82" fmla="*/ 2147483647 w 700"/>
                  <a:gd name="T83" fmla="*/ 2147483647 h 993"/>
                  <a:gd name="T84" fmla="*/ 2147483647 w 700"/>
                  <a:gd name="T85" fmla="*/ 2147483647 h 99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00" h="993">
                    <a:moveTo>
                      <a:pt x="377" y="986"/>
                    </a:moveTo>
                    <a:lnTo>
                      <a:pt x="307" y="859"/>
                    </a:lnTo>
                    <a:lnTo>
                      <a:pt x="290" y="829"/>
                    </a:lnTo>
                    <a:lnTo>
                      <a:pt x="254" y="801"/>
                    </a:lnTo>
                    <a:lnTo>
                      <a:pt x="219" y="783"/>
                    </a:lnTo>
                    <a:lnTo>
                      <a:pt x="161" y="747"/>
                    </a:lnTo>
                    <a:lnTo>
                      <a:pt x="85" y="718"/>
                    </a:lnTo>
                    <a:lnTo>
                      <a:pt x="44" y="713"/>
                    </a:lnTo>
                    <a:lnTo>
                      <a:pt x="6" y="727"/>
                    </a:lnTo>
                    <a:lnTo>
                      <a:pt x="50" y="659"/>
                    </a:lnTo>
                    <a:lnTo>
                      <a:pt x="64" y="608"/>
                    </a:lnTo>
                    <a:lnTo>
                      <a:pt x="91" y="571"/>
                    </a:lnTo>
                    <a:lnTo>
                      <a:pt x="23" y="470"/>
                    </a:lnTo>
                    <a:lnTo>
                      <a:pt x="12" y="440"/>
                    </a:lnTo>
                    <a:lnTo>
                      <a:pt x="9" y="401"/>
                    </a:lnTo>
                    <a:lnTo>
                      <a:pt x="3" y="352"/>
                    </a:lnTo>
                    <a:lnTo>
                      <a:pt x="0" y="315"/>
                    </a:lnTo>
                    <a:lnTo>
                      <a:pt x="3" y="248"/>
                    </a:lnTo>
                    <a:lnTo>
                      <a:pt x="32" y="169"/>
                    </a:lnTo>
                    <a:lnTo>
                      <a:pt x="91" y="87"/>
                    </a:lnTo>
                    <a:lnTo>
                      <a:pt x="107" y="67"/>
                    </a:lnTo>
                    <a:lnTo>
                      <a:pt x="122" y="61"/>
                    </a:lnTo>
                    <a:lnTo>
                      <a:pt x="141" y="54"/>
                    </a:lnTo>
                    <a:lnTo>
                      <a:pt x="199" y="25"/>
                    </a:lnTo>
                    <a:lnTo>
                      <a:pt x="231" y="17"/>
                    </a:lnTo>
                    <a:lnTo>
                      <a:pt x="369" y="0"/>
                    </a:lnTo>
                    <a:lnTo>
                      <a:pt x="439" y="10"/>
                    </a:lnTo>
                    <a:lnTo>
                      <a:pt x="459" y="10"/>
                    </a:lnTo>
                    <a:lnTo>
                      <a:pt x="494" y="24"/>
                    </a:lnTo>
                    <a:lnTo>
                      <a:pt x="524" y="40"/>
                    </a:lnTo>
                    <a:lnTo>
                      <a:pt x="550" y="39"/>
                    </a:lnTo>
                    <a:lnTo>
                      <a:pt x="570" y="54"/>
                    </a:lnTo>
                    <a:lnTo>
                      <a:pt x="588" y="89"/>
                    </a:lnTo>
                    <a:lnTo>
                      <a:pt x="611" y="127"/>
                    </a:lnTo>
                    <a:lnTo>
                      <a:pt x="626" y="177"/>
                    </a:lnTo>
                    <a:lnTo>
                      <a:pt x="635" y="202"/>
                    </a:lnTo>
                    <a:lnTo>
                      <a:pt x="641" y="214"/>
                    </a:lnTo>
                    <a:lnTo>
                      <a:pt x="649" y="230"/>
                    </a:lnTo>
                    <a:lnTo>
                      <a:pt x="658" y="242"/>
                    </a:lnTo>
                    <a:lnTo>
                      <a:pt x="664" y="254"/>
                    </a:lnTo>
                    <a:lnTo>
                      <a:pt x="667" y="274"/>
                    </a:lnTo>
                    <a:lnTo>
                      <a:pt x="652" y="298"/>
                    </a:lnTo>
                    <a:lnTo>
                      <a:pt x="646" y="316"/>
                    </a:lnTo>
                    <a:lnTo>
                      <a:pt x="641" y="326"/>
                    </a:lnTo>
                    <a:lnTo>
                      <a:pt x="658" y="354"/>
                    </a:lnTo>
                    <a:lnTo>
                      <a:pt x="679" y="394"/>
                    </a:lnTo>
                    <a:lnTo>
                      <a:pt x="696" y="425"/>
                    </a:lnTo>
                    <a:lnTo>
                      <a:pt x="699" y="449"/>
                    </a:lnTo>
                    <a:lnTo>
                      <a:pt x="689" y="463"/>
                    </a:lnTo>
                    <a:lnTo>
                      <a:pt x="670" y="468"/>
                    </a:lnTo>
                    <a:lnTo>
                      <a:pt x="649" y="470"/>
                    </a:lnTo>
                    <a:lnTo>
                      <a:pt x="641" y="484"/>
                    </a:lnTo>
                    <a:lnTo>
                      <a:pt x="638" y="509"/>
                    </a:lnTo>
                    <a:lnTo>
                      <a:pt x="643" y="512"/>
                    </a:lnTo>
                    <a:lnTo>
                      <a:pt x="649" y="526"/>
                    </a:lnTo>
                    <a:lnTo>
                      <a:pt x="632" y="538"/>
                    </a:lnTo>
                    <a:lnTo>
                      <a:pt x="573" y="560"/>
                    </a:lnTo>
                    <a:lnTo>
                      <a:pt x="559" y="560"/>
                    </a:lnTo>
                    <a:lnTo>
                      <a:pt x="570" y="577"/>
                    </a:lnTo>
                    <a:lnTo>
                      <a:pt x="600" y="597"/>
                    </a:lnTo>
                    <a:lnTo>
                      <a:pt x="608" y="604"/>
                    </a:lnTo>
                    <a:lnTo>
                      <a:pt x="611" y="614"/>
                    </a:lnTo>
                    <a:lnTo>
                      <a:pt x="602" y="624"/>
                    </a:lnTo>
                    <a:lnTo>
                      <a:pt x="585" y="628"/>
                    </a:lnTo>
                    <a:lnTo>
                      <a:pt x="582" y="634"/>
                    </a:lnTo>
                    <a:lnTo>
                      <a:pt x="582" y="656"/>
                    </a:lnTo>
                    <a:lnTo>
                      <a:pt x="581" y="677"/>
                    </a:lnTo>
                    <a:lnTo>
                      <a:pt x="573" y="698"/>
                    </a:lnTo>
                    <a:lnTo>
                      <a:pt x="559" y="724"/>
                    </a:lnTo>
                    <a:lnTo>
                      <a:pt x="541" y="732"/>
                    </a:lnTo>
                    <a:lnTo>
                      <a:pt x="518" y="738"/>
                    </a:lnTo>
                    <a:lnTo>
                      <a:pt x="497" y="735"/>
                    </a:lnTo>
                    <a:lnTo>
                      <a:pt x="462" y="721"/>
                    </a:lnTo>
                    <a:lnTo>
                      <a:pt x="433" y="701"/>
                    </a:lnTo>
                    <a:lnTo>
                      <a:pt x="404" y="698"/>
                    </a:lnTo>
                    <a:lnTo>
                      <a:pt x="389" y="698"/>
                    </a:lnTo>
                    <a:lnTo>
                      <a:pt x="392" y="727"/>
                    </a:lnTo>
                    <a:lnTo>
                      <a:pt x="366" y="758"/>
                    </a:lnTo>
                    <a:lnTo>
                      <a:pt x="360" y="786"/>
                    </a:lnTo>
                    <a:lnTo>
                      <a:pt x="348" y="809"/>
                    </a:lnTo>
                    <a:lnTo>
                      <a:pt x="354" y="845"/>
                    </a:lnTo>
                    <a:lnTo>
                      <a:pt x="366" y="893"/>
                    </a:lnTo>
                    <a:lnTo>
                      <a:pt x="374" y="927"/>
                    </a:lnTo>
                    <a:lnTo>
                      <a:pt x="404" y="986"/>
                    </a:lnTo>
                    <a:lnTo>
                      <a:pt x="380" y="992"/>
                    </a:lnTo>
                    <a:lnTo>
                      <a:pt x="377" y="986"/>
                    </a:lnTo>
                  </a:path>
                </a:pathLst>
              </a:custGeom>
              <a:solidFill>
                <a:sysClr val="window" lastClr="FFFFFF"/>
              </a:solidFill>
              <a:ln w="6350" cap="rnd" cmpd="sng">
                <a:solidFill>
                  <a:sysClr val="windowText" lastClr="000000"/>
                </a:solidFill>
                <a:prstDash val="solid"/>
                <a:round/>
                <a:headEnd type="none" w="med" len="med"/>
                <a:tailEnd type="none" w="med" len="med"/>
              </a:ln>
            </p:spPr>
            <p:txBody>
              <a:bodyPr/>
              <a:lstStyle/>
              <a:p>
                <a:pPr fontAlgn="auto">
                  <a:spcBef>
                    <a:spcPts val="0"/>
                  </a:spcBef>
                  <a:spcAft>
                    <a:spcPts val="0"/>
                  </a:spcAft>
                  <a:defRPr/>
                </a:pPr>
                <a:endParaRPr lang="en-GB" kern="0">
                  <a:solidFill>
                    <a:sysClr val="windowText" lastClr="000000"/>
                  </a:solidFill>
                  <a:cs typeface="+mn-cs"/>
                </a:endParaRPr>
              </a:p>
            </p:txBody>
          </p:sp>
          <p:sp>
            <p:nvSpPr>
              <p:cNvPr id="665" name="Freeform 232"/>
              <p:cNvSpPr>
                <a:spLocks/>
              </p:cNvSpPr>
              <p:nvPr/>
            </p:nvSpPr>
            <p:spPr bwMode="auto">
              <a:xfrm>
                <a:off x="4683194" y="2781205"/>
                <a:ext cx="47094" cy="24857"/>
              </a:xfrm>
              <a:custGeom>
                <a:avLst/>
                <a:gdLst>
                  <a:gd name="T0" fmla="*/ 0 w 87"/>
                  <a:gd name="T1" fmla="*/ 2147483647 h 47"/>
                  <a:gd name="T2" fmla="*/ 2147483647 w 87"/>
                  <a:gd name="T3" fmla="*/ 2147483647 h 47"/>
                  <a:gd name="T4" fmla="*/ 2147483647 w 87"/>
                  <a:gd name="T5" fmla="*/ 2147483647 h 47"/>
                  <a:gd name="T6" fmla="*/ 2147483647 w 87"/>
                  <a:gd name="T7" fmla="*/ 2052011957 h 47"/>
                  <a:gd name="T8" fmla="*/ 2147483647 w 87"/>
                  <a:gd name="T9" fmla="*/ 1262574553 h 47"/>
                  <a:gd name="T10" fmla="*/ 2147483647 w 87"/>
                  <a:gd name="T11" fmla="*/ 0 h 47"/>
                  <a:gd name="T12" fmla="*/ 2147483647 w 87"/>
                  <a:gd name="T13" fmla="*/ 2052011957 h 47"/>
                  <a:gd name="T14" fmla="*/ 2147483647 w 87"/>
                  <a:gd name="T15" fmla="*/ 2147483647 h 47"/>
                  <a:gd name="T16" fmla="*/ 2147483647 w 87"/>
                  <a:gd name="T17" fmla="*/ 2147483647 h 47"/>
                  <a:gd name="T18" fmla="*/ 2147483647 w 87"/>
                  <a:gd name="T19" fmla="*/ 2147483647 h 47"/>
                  <a:gd name="T20" fmla="*/ 2147483647 w 87"/>
                  <a:gd name="T21" fmla="*/ 2147483647 h 47"/>
                  <a:gd name="T22" fmla="*/ 2147483647 w 87"/>
                  <a:gd name="T23" fmla="*/ 2147483647 h 47"/>
                  <a:gd name="T24" fmla="*/ 0 w 87"/>
                  <a:gd name="T25" fmla="*/ 2147483647 h 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7" h="47">
                    <a:moveTo>
                      <a:pt x="0" y="32"/>
                    </a:moveTo>
                    <a:lnTo>
                      <a:pt x="19" y="29"/>
                    </a:lnTo>
                    <a:lnTo>
                      <a:pt x="38" y="20"/>
                    </a:lnTo>
                    <a:lnTo>
                      <a:pt x="51" y="13"/>
                    </a:lnTo>
                    <a:lnTo>
                      <a:pt x="67" y="8"/>
                    </a:lnTo>
                    <a:lnTo>
                      <a:pt x="86" y="0"/>
                    </a:lnTo>
                    <a:lnTo>
                      <a:pt x="69" y="13"/>
                    </a:lnTo>
                    <a:lnTo>
                      <a:pt x="50" y="24"/>
                    </a:lnTo>
                    <a:lnTo>
                      <a:pt x="47" y="43"/>
                    </a:lnTo>
                    <a:lnTo>
                      <a:pt x="34" y="46"/>
                    </a:lnTo>
                    <a:lnTo>
                      <a:pt x="36" y="33"/>
                    </a:lnTo>
                    <a:lnTo>
                      <a:pt x="34" y="26"/>
                    </a:lnTo>
                    <a:lnTo>
                      <a:pt x="0" y="32"/>
                    </a:lnTo>
                  </a:path>
                </a:pathLst>
              </a:custGeom>
              <a:solidFill>
                <a:sysClr val="window" lastClr="FFFFFF"/>
              </a:solidFill>
              <a:ln w="6350" cap="rnd" cmpd="sng">
                <a:solidFill>
                  <a:sysClr val="windowText" lastClr="000000"/>
                </a:solidFill>
                <a:prstDash val="solid"/>
                <a:round/>
                <a:headEnd type="none" w="med" len="med"/>
                <a:tailEnd type="none" w="med" len="med"/>
              </a:ln>
            </p:spPr>
            <p:txBody>
              <a:bodyPr/>
              <a:lstStyle/>
              <a:p>
                <a:pPr fontAlgn="auto">
                  <a:spcBef>
                    <a:spcPts val="0"/>
                  </a:spcBef>
                  <a:spcAft>
                    <a:spcPts val="0"/>
                  </a:spcAft>
                  <a:defRPr/>
                </a:pPr>
                <a:endParaRPr lang="en-GB" kern="0">
                  <a:solidFill>
                    <a:sysClr val="windowText" lastClr="000000"/>
                  </a:solidFill>
                  <a:cs typeface="+mn-cs"/>
                </a:endParaRPr>
              </a:p>
            </p:txBody>
          </p:sp>
          <p:sp>
            <p:nvSpPr>
              <p:cNvPr id="666" name="Freeform 233"/>
              <p:cNvSpPr>
                <a:spLocks/>
              </p:cNvSpPr>
              <p:nvPr/>
            </p:nvSpPr>
            <p:spPr bwMode="auto">
              <a:xfrm>
                <a:off x="4711973" y="2864931"/>
                <a:ext cx="31396" cy="7849"/>
              </a:xfrm>
              <a:custGeom>
                <a:avLst/>
                <a:gdLst>
                  <a:gd name="T0" fmla="*/ 0 w 62"/>
                  <a:gd name="T1" fmla="*/ 444331780 h 15"/>
                  <a:gd name="T2" fmla="*/ 1208678460 w 62"/>
                  <a:gd name="T3" fmla="*/ 2074107423 h 15"/>
                  <a:gd name="T4" fmla="*/ 2147483647 w 62"/>
                  <a:gd name="T5" fmla="*/ 1481384962 h 15"/>
                  <a:gd name="T6" fmla="*/ 2147483647 w 62"/>
                  <a:gd name="T7" fmla="*/ 592721932 h 15"/>
                  <a:gd name="T8" fmla="*/ 2147483647 w 62"/>
                  <a:gd name="T9" fmla="*/ 0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15">
                    <a:moveTo>
                      <a:pt x="0" y="3"/>
                    </a:moveTo>
                    <a:lnTo>
                      <a:pt x="9" y="14"/>
                    </a:lnTo>
                    <a:lnTo>
                      <a:pt x="17" y="10"/>
                    </a:lnTo>
                    <a:lnTo>
                      <a:pt x="39" y="4"/>
                    </a:lnTo>
                    <a:lnTo>
                      <a:pt x="61" y="0"/>
                    </a:lnTo>
                  </a:path>
                </a:pathLst>
              </a:custGeom>
              <a:solidFill>
                <a:sysClr val="window" lastClr="FFFFFF"/>
              </a:solidFill>
              <a:ln w="6350" cap="rnd" cmpd="sng">
                <a:solidFill>
                  <a:sysClr val="windowText" lastClr="000000"/>
                </a:solidFill>
                <a:prstDash val="solid"/>
                <a:round/>
                <a:headEnd type="none" w="med" len="med"/>
                <a:tailEnd type="none" w="med" len="med"/>
              </a:ln>
            </p:spPr>
            <p:txBody>
              <a:bodyPr/>
              <a:lstStyle/>
              <a:p>
                <a:pPr fontAlgn="auto">
                  <a:spcBef>
                    <a:spcPts val="0"/>
                  </a:spcBef>
                  <a:spcAft>
                    <a:spcPts val="0"/>
                  </a:spcAft>
                  <a:defRPr/>
                </a:pPr>
                <a:endParaRPr lang="en-GB" kern="0">
                  <a:solidFill>
                    <a:sysClr val="windowText" lastClr="000000"/>
                  </a:solidFill>
                  <a:cs typeface="+mn-cs"/>
                </a:endParaRPr>
              </a:p>
            </p:txBody>
          </p:sp>
          <p:sp>
            <p:nvSpPr>
              <p:cNvPr id="667" name="Line 234"/>
              <p:cNvSpPr>
                <a:spLocks noChangeShapeType="1"/>
              </p:cNvSpPr>
              <p:nvPr/>
            </p:nvSpPr>
            <p:spPr bwMode="auto">
              <a:xfrm flipH="1">
                <a:off x="4674036" y="2919876"/>
                <a:ext cx="31396" cy="0"/>
              </a:xfrm>
              <a:prstGeom prst="line">
                <a:avLst/>
              </a:prstGeom>
              <a:solidFill>
                <a:sysClr val="window" lastClr="FFFFFF"/>
              </a:solidFill>
              <a:ln w="6350">
                <a:solidFill>
                  <a:sysClr val="windowText" lastClr="000000"/>
                </a:solidFill>
                <a:round/>
                <a:headEnd/>
                <a:tailEnd/>
              </a:ln>
              <a:effectLst/>
              <a:extLst/>
            </p:spPr>
            <p:txBody>
              <a:bodyPr wrap="none" anchor="ctr"/>
              <a:lstStyle/>
              <a:p>
                <a:pPr fontAlgn="auto">
                  <a:spcBef>
                    <a:spcPts val="0"/>
                  </a:spcBef>
                  <a:spcAft>
                    <a:spcPts val="0"/>
                  </a:spcAft>
                  <a:defRPr/>
                </a:pPr>
                <a:endParaRPr lang="en-GB" sz="1600" kern="0" dirty="0">
                  <a:ln>
                    <a:solidFill>
                      <a:srgbClr val="4F81BD">
                        <a:lumMod val="20000"/>
                        <a:lumOff val="80000"/>
                      </a:srgbClr>
                    </a:solidFill>
                  </a:ln>
                  <a:solidFill>
                    <a:srgbClr val="FFFF00"/>
                  </a:solidFill>
                  <a:latin typeface="Calibri"/>
                  <a:cs typeface="+mn-cs"/>
                </a:endParaRPr>
              </a:p>
            </p:txBody>
          </p:sp>
          <p:sp>
            <p:nvSpPr>
              <p:cNvPr id="668" name="TextBox 667"/>
              <p:cNvSpPr txBox="1"/>
              <p:nvPr/>
            </p:nvSpPr>
            <p:spPr>
              <a:xfrm>
                <a:off x="4552713" y="2461974"/>
                <a:ext cx="200631" cy="177542"/>
              </a:xfrm>
              <a:prstGeom prst="rect">
                <a:avLst/>
              </a:prstGeom>
              <a:noFill/>
            </p:spPr>
            <p:txBody>
              <a:bodyPr>
                <a:spAutoFit/>
                <a:scene3d>
                  <a:camera prst="orthographicFront"/>
                  <a:lightRig rig="threePt" dir="t"/>
                </a:scene3d>
                <a:sp3d extrusionH="57150">
                  <a:bevelT w="38100" h="38100"/>
                </a:sp3d>
              </a:bodyPr>
              <a:lstStyle/>
              <a:p>
                <a:pPr fontAlgn="auto">
                  <a:spcBef>
                    <a:spcPts val="0"/>
                  </a:spcBef>
                  <a:spcAft>
                    <a:spcPts val="0"/>
                  </a:spcAft>
                  <a:defRPr/>
                </a:pPr>
                <a:r>
                  <a:rPr lang="en-GB" sz="800" b="1" kern="0" dirty="0">
                    <a:ln>
                      <a:solidFill>
                        <a:srgbClr val="002060"/>
                      </a:solidFill>
                    </a:ln>
                    <a:solidFill>
                      <a:srgbClr val="0070C0"/>
                    </a:solidFill>
                    <a:latin typeface="Arial" pitchFamily="34" charset="0"/>
                    <a:cs typeface="Arial" pitchFamily="34" charset="0"/>
                  </a:rPr>
                  <a:t>P</a:t>
                </a:r>
              </a:p>
            </p:txBody>
          </p:sp>
          <p:sp>
            <p:nvSpPr>
              <p:cNvPr id="669" name="TextBox 668"/>
              <p:cNvSpPr txBox="1"/>
              <p:nvPr/>
            </p:nvSpPr>
            <p:spPr>
              <a:xfrm>
                <a:off x="4607575" y="2996770"/>
                <a:ext cx="258404" cy="215444"/>
              </a:xfrm>
              <a:prstGeom prst="rect">
                <a:avLst/>
              </a:prstGeom>
              <a:noFill/>
            </p:spPr>
            <p:txBody>
              <a:bodyPr wrap="none">
                <a:spAutoFit/>
                <a:scene3d>
                  <a:camera prst="orthographicFront"/>
                  <a:lightRig rig="threePt" dir="t"/>
                </a:scene3d>
                <a:sp3d extrusionH="57150">
                  <a:bevelT w="38100" h="38100"/>
                </a:sp3d>
              </a:bodyPr>
              <a:lstStyle/>
              <a:p>
                <a:pPr fontAlgn="auto">
                  <a:spcBef>
                    <a:spcPts val="0"/>
                  </a:spcBef>
                  <a:spcAft>
                    <a:spcPts val="0"/>
                  </a:spcAft>
                  <a:defRPr/>
                </a:pPr>
                <a:r>
                  <a:rPr lang="en-GB" sz="800" b="1" kern="0" dirty="0">
                    <a:ln>
                      <a:solidFill>
                        <a:srgbClr val="002060"/>
                      </a:solidFill>
                    </a:ln>
                    <a:solidFill>
                      <a:srgbClr val="0070C0"/>
                    </a:solidFill>
                    <a:latin typeface="Arial" pitchFamily="34" charset="0"/>
                    <a:cs typeface="Arial" pitchFamily="34" charset="0"/>
                  </a:rPr>
                  <a:t>D</a:t>
                </a:r>
              </a:p>
            </p:txBody>
          </p:sp>
          <p:sp>
            <p:nvSpPr>
              <p:cNvPr id="670" name="TextBox 669"/>
              <p:cNvSpPr txBox="1"/>
              <p:nvPr/>
            </p:nvSpPr>
            <p:spPr>
              <a:xfrm>
                <a:off x="4185074" y="2607554"/>
                <a:ext cx="220134" cy="177542"/>
              </a:xfrm>
              <a:prstGeom prst="rect">
                <a:avLst/>
              </a:prstGeom>
              <a:noFill/>
            </p:spPr>
            <p:txBody>
              <a:bodyPr>
                <a:spAutoFit/>
                <a:scene3d>
                  <a:camera prst="orthographicFront"/>
                  <a:lightRig rig="threePt" dir="t"/>
                </a:scene3d>
                <a:sp3d extrusionH="57150">
                  <a:bevelT w="38100" h="38100"/>
                </a:sp3d>
              </a:bodyPr>
              <a:lstStyle/>
              <a:p>
                <a:pPr fontAlgn="auto">
                  <a:spcBef>
                    <a:spcPts val="0"/>
                  </a:spcBef>
                  <a:spcAft>
                    <a:spcPts val="0"/>
                  </a:spcAft>
                  <a:defRPr/>
                </a:pPr>
                <a:r>
                  <a:rPr lang="en-GB" sz="800" b="1" kern="0" dirty="0">
                    <a:ln>
                      <a:solidFill>
                        <a:srgbClr val="002060"/>
                      </a:solidFill>
                    </a:ln>
                    <a:solidFill>
                      <a:srgbClr val="0070C0"/>
                    </a:solidFill>
                    <a:latin typeface="Arial" pitchFamily="34" charset="0"/>
                    <a:cs typeface="Arial" pitchFamily="34" charset="0"/>
                  </a:rPr>
                  <a:t>C</a:t>
                </a:r>
              </a:p>
            </p:txBody>
          </p:sp>
          <p:sp>
            <p:nvSpPr>
              <p:cNvPr id="671" name="TextBox 670"/>
              <p:cNvSpPr txBox="1"/>
              <p:nvPr/>
            </p:nvSpPr>
            <p:spPr>
              <a:xfrm>
                <a:off x="4385131" y="2451514"/>
                <a:ext cx="222185" cy="177542"/>
              </a:xfrm>
              <a:prstGeom prst="rect">
                <a:avLst/>
              </a:prstGeom>
              <a:noFill/>
            </p:spPr>
            <p:txBody>
              <a:bodyPr>
                <a:spAutoFit/>
                <a:scene3d>
                  <a:camera prst="orthographicFront"/>
                  <a:lightRig rig="threePt" dir="t"/>
                </a:scene3d>
                <a:sp3d extrusionH="57150">
                  <a:bevelT w="38100" h="38100"/>
                </a:sp3d>
              </a:bodyPr>
              <a:lstStyle/>
              <a:p>
                <a:pPr fontAlgn="auto">
                  <a:spcBef>
                    <a:spcPts val="0"/>
                  </a:spcBef>
                  <a:spcAft>
                    <a:spcPts val="0"/>
                  </a:spcAft>
                  <a:defRPr/>
                </a:pPr>
                <a:r>
                  <a:rPr lang="en-GB" sz="800" b="1" kern="0" dirty="0">
                    <a:ln>
                      <a:solidFill>
                        <a:srgbClr val="002060"/>
                      </a:solidFill>
                    </a:ln>
                    <a:solidFill>
                      <a:srgbClr val="0070C0"/>
                    </a:solidFill>
                    <a:latin typeface="Arial" pitchFamily="34" charset="0"/>
                    <a:cs typeface="Arial" pitchFamily="34" charset="0"/>
                  </a:rPr>
                  <a:t>A</a:t>
                </a:r>
              </a:p>
            </p:txBody>
          </p:sp>
          <p:sp>
            <p:nvSpPr>
              <p:cNvPr id="672" name="Oval 168"/>
              <p:cNvSpPr>
                <a:spLocks noChangeArrowheads="1"/>
              </p:cNvSpPr>
              <p:nvPr/>
            </p:nvSpPr>
            <p:spPr bwMode="auto">
              <a:xfrm>
                <a:off x="4156005" y="1418039"/>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673" name="Oval 168"/>
              <p:cNvSpPr>
                <a:spLocks noChangeArrowheads="1"/>
              </p:cNvSpPr>
              <p:nvPr/>
            </p:nvSpPr>
            <p:spPr bwMode="auto">
              <a:xfrm>
                <a:off x="3620967" y="1690149"/>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674" name="Oval 168"/>
              <p:cNvSpPr>
                <a:spLocks noChangeArrowheads="1"/>
              </p:cNvSpPr>
              <p:nvPr/>
            </p:nvSpPr>
            <p:spPr bwMode="auto">
              <a:xfrm>
                <a:off x="3153954" y="2371732"/>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675" name="TextBox 42"/>
              <p:cNvSpPr txBox="1">
                <a:spLocks noChangeArrowheads="1"/>
              </p:cNvSpPr>
              <p:nvPr/>
            </p:nvSpPr>
            <p:spPr bwMode="auto">
              <a:xfrm rot="2315752">
                <a:off x="2748424" y="1578950"/>
                <a:ext cx="813676" cy="184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Planning &amp; control</a:t>
                </a:r>
              </a:p>
            </p:txBody>
          </p:sp>
          <p:sp>
            <p:nvSpPr>
              <p:cNvPr id="676" name="TextBox 138"/>
              <p:cNvSpPr txBox="1">
                <a:spLocks noChangeArrowheads="1"/>
              </p:cNvSpPr>
              <p:nvPr/>
            </p:nvSpPr>
            <p:spPr bwMode="auto">
              <a:xfrm rot="3083857">
                <a:off x="3079372" y="1373563"/>
                <a:ext cx="728679" cy="1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Leading KPI’s</a:t>
                </a:r>
              </a:p>
            </p:txBody>
          </p:sp>
          <p:sp>
            <p:nvSpPr>
              <p:cNvPr id="677" name="Oval 168"/>
              <p:cNvSpPr>
                <a:spLocks noChangeArrowheads="1"/>
              </p:cNvSpPr>
              <p:nvPr/>
            </p:nvSpPr>
            <p:spPr bwMode="auto">
              <a:xfrm>
                <a:off x="3428667" y="1882457"/>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678" name="Oval 168"/>
              <p:cNvSpPr>
                <a:spLocks noChangeArrowheads="1"/>
              </p:cNvSpPr>
              <p:nvPr/>
            </p:nvSpPr>
            <p:spPr bwMode="auto">
              <a:xfrm>
                <a:off x="3218054" y="2222595"/>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679" name="Oval 168"/>
              <p:cNvSpPr>
                <a:spLocks noChangeArrowheads="1"/>
              </p:cNvSpPr>
              <p:nvPr/>
            </p:nvSpPr>
            <p:spPr bwMode="auto">
              <a:xfrm>
                <a:off x="3091162" y="2671314"/>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680" name="Oval 168"/>
              <p:cNvSpPr>
                <a:spLocks noChangeArrowheads="1"/>
              </p:cNvSpPr>
              <p:nvPr/>
            </p:nvSpPr>
            <p:spPr bwMode="auto">
              <a:xfrm>
                <a:off x="3113401" y="2523486"/>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681" name="TextBox 143"/>
              <p:cNvSpPr txBox="1">
                <a:spLocks noChangeArrowheads="1"/>
              </p:cNvSpPr>
              <p:nvPr/>
            </p:nvSpPr>
            <p:spPr bwMode="auto">
              <a:xfrm rot="1404053">
                <a:off x="2438390" y="1993656"/>
                <a:ext cx="869926" cy="185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Lagging KPI’s</a:t>
                </a:r>
              </a:p>
            </p:txBody>
          </p:sp>
          <p:sp>
            <p:nvSpPr>
              <p:cNvPr id="682" name="TextBox 144"/>
              <p:cNvSpPr txBox="1">
                <a:spLocks noChangeArrowheads="1"/>
              </p:cNvSpPr>
              <p:nvPr/>
            </p:nvSpPr>
            <p:spPr bwMode="auto">
              <a:xfrm rot="1089086">
                <a:off x="2458012" y="2191198"/>
                <a:ext cx="769198" cy="185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Root causes</a:t>
                </a:r>
              </a:p>
            </p:txBody>
          </p:sp>
          <p:sp>
            <p:nvSpPr>
              <p:cNvPr id="683" name="TextBox 145"/>
              <p:cNvSpPr txBox="1">
                <a:spLocks noChangeArrowheads="1"/>
              </p:cNvSpPr>
              <p:nvPr/>
            </p:nvSpPr>
            <p:spPr bwMode="auto">
              <a:xfrm rot="718341">
                <a:off x="2078646" y="2348184"/>
                <a:ext cx="1101471" cy="185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Immediate causes</a:t>
                </a:r>
              </a:p>
            </p:txBody>
          </p:sp>
          <p:sp>
            <p:nvSpPr>
              <p:cNvPr id="684" name="TextBox 147"/>
              <p:cNvSpPr txBox="1">
                <a:spLocks noChangeArrowheads="1"/>
              </p:cNvSpPr>
              <p:nvPr/>
            </p:nvSpPr>
            <p:spPr bwMode="auto">
              <a:xfrm rot="374997">
                <a:off x="2371674" y="2570582"/>
                <a:ext cx="771815" cy="183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Evidence</a:t>
                </a:r>
              </a:p>
            </p:txBody>
          </p:sp>
          <p:grpSp>
            <p:nvGrpSpPr>
              <p:cNvPr id="33905" name="Group 227"/>
              <p:cNvGrpSpPr>
                <a:grpSpLocks/>
              </p:cNvGrpSpPr>
              <p:nvPr/>
            </p:nvGrpSpPr>
            <p:grpSpPr bwMode="auto">
              <a:xfrm>
                <a:off x="3086100" y="2930525"/>
                <a:ext cx="214313" cy="574675"/>
                <a:chOff x="3086023" y="2929915"/>
                <a:chExt cx="213814" cy="575758"/>
              </a:xfrm>
            </p:grpSpPr>
            <p:sp>
              <p:nvSpPr>
                <p:cNvPr id="856" name="Oval 168"/>
                <p:cNvSpPr>
                  <a:spLocks noChangeArrowheads="1"/>
                </p:cNvSpPr>
                <p:nvPr/>
              </p:nvSpPr>
              <p:spPr bwMode="auto">
                <a:xfrm>
                  <a:off x="3128922" y="3185316"/>
                  <a:ext cx="73086" cy="72087"/>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57" name="Oval 168"/>
                <p:cNvSpPr>
                  <a:spLocks noChangeArrowheads="1"/>
                </p:cNvSpPr>
                <p:nvPr/>
              </p:nvSpPr>
              <p:spPr bwMode="auto">
                <a:xfrm>
                  <a:off x="3175906" y="3309831"/>
                  <a:ext cx="73086" cy="7339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58" name="Oval 168"/>
                <p:cNvSpPr>
                  <a:spLocks noChangeArrowheads="1"/>
                </p:cNvSpPr>
                <p:nvPr/>
              </p:nvSpPr>
              <p:spPr bwMode="auto">
                <a:xfrm>
                  <a:off x="3226805" y="3431725"/>
                  <a:ext cx="73086" cy="7339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59" name="Oval 168"/>
                <p:cNvSpPr>
                  <a:spLocks noChangeArrowheads="1"/>
                </p:cNvSpPr>
                <p:nvPr/>
              </p:nvSpPr>
              <p:spPr bwMode="auto">
                <a:xfrm>
                  <a:off x="3085853" y="2929732"/>
                  <a:ext cx="73086" cy="7339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60" name="Oval 168"/>
                <p:cNvSpPr>
                  <a:spLocks noChangeArrowheads="1"/>
                </p:cNvSpPr>
                <p:nvPr/>
              </p:nvSpPr>
              <p:spPr bwMode="auto">
                <a:xfrm>
                  <a:off x="3102820" y="3055558"/>
                  <a:ext cx="71781" cy="7339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3906" name="Group 237"/>
              <p:cNvGrpSpPr>
                <a:grpSpLocks/>
              </p:cNvGrpSpPr>
              <p:nvPr/>
            </p:nvGrpSpPr>
            <p:grpSpPr bwMode="auto">
              <a:xfrm>
                <a:off x="2109788" y="2889250"/>
                <a:ext cx="1201737" cy="908050"/>
                <a:chOff x="2109540" y="2888700"/>
                <a:chExt cx="1202712" cy="907956"/>
              </a:xfrm>
            </p:grpSpPr>
            <p:sp>
              <p:nvSpPr>
                <p:cNvPr id="851" name="TextBox 155"/>
                <p:cNvSpPr txBox="1">
                  <a:spLocks noChangeArrowheads="1"/>
                </p:cNvSpPr>
                <p:nvPr/>
              </p:nvSpPr>
              <p:spPr bwMode="auto">
                <a:xfrm rot="-900046">
                  <a:off x="2109794" y="3264657"/>
                  <a:ext cx="1089273" cy="18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Structure &amp; process</a:t>
                  </a:r>
                </a:p>
              </p:txBody>
            </p:sp>
            <p:sp>
              <p:nvSpPr>
                <p:cNvPr id="852" name="TextBox 156"/>
                <p:cNvSpPr txBox="1">
                  <a:spLocks noChangeArrowheads="1"/>
                </p:cNvSpPr>
                <p:nvPr/>
              </p:nvSpPr>
              <p:spPr bwMode="auto">
                <a:xfrm rot="-1505819">
                  <a:off x="2387349" y="3519734"/>
                  <a:ext cx="924311" cy="277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Corrective &amp; preventive</a:t>
                  </a:r>
                </a:p>
              </p:txBody>
            </p:sp>
            <p:sp>
              <p:nvSpPr>
                <p:cNvPr id="853" name="TextBox 159"/>
                <p:cNvSpPr txBox="1">
                  <a:spLocks noChangeArrowheads="1"/>
                </p:cNvSpPr>
                <p:nvPr/>
              </p:nvSpPr>
              <p:spPr bwMode="auto">
                <a:xfrm rot="-1215172">
                  <a:off x="2168709" y="3438633"/>
                  <a:ext cx="1089273" cy="18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Strategic</a:t>
                  </a:r>
                </a:p>
              </p:txBody>
            </p:sp>
            <p:sp>
              <p:nvSpPr>
                <p:cNvPr id="854" name="TextBox 161"/>
                <p:cNvSpPr txBox="1">
                  <a:spLocks noChangeArrowheads="1"/>
                </p:cNvSpPr>
                <p:nvPr/>
              </p:nvSpPr>
              <p:spPr bwMode="auto">
                <a:xfrm rot="-571696">
                  <a:off x="2540528" y="3040975"/>
                  <a:ext cx="619262" cy="185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Project</a:t>
                  </a:r>
                </a:p>
              </p:txBody>
            </p:sp>
            <p:sp>
              <p:nvSpPr>
                <p:cNvPr id="855" name="TextBox 163"/>
                <p:cNvSpPr txBox="1">
                  <a:spLocks noChangeArrowheads="1"/>
                </p:cNvSpPr>
                <p:nvPr/>
              </p:nvSpPr>
              <p:spPr bwMode="auto">
                <a:xfrm rot="-230965">
                  <a:off x="2519581" y="2889237"/>
                  <a:ext cx="620571" cy="18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Tracking</a:t>
                  </a:r>
                </a:p>
              </p:txBody>
            </p:sp>
          </p:grpSp>
          <p:grpSp>
            <p:nvGrpSpPr>
              <p:cNvPr id="33907" name="Group 211"/>
              <p:cNvGrpSpPr>
                <a:grpSpLocks/>
              </p:cNvGrpSpPr>
              <p:nvPr/>
            </p:nvGrpSpPr>
            <p:grpSpPr bwMode="auto">
              <a:xfrm>
                <a:off x="4619625" y="1374775"/>
                <a:ext cx="647700" cy="225425"/>
                <a:chOff x="4619454" y="1374171"/>
                <a:chExt cx="647156" cy="226570"/>
              </a:xfrm>
            </p:grpSpPr>
            <p:sp>
              <p:nvSpPr>
                <p:cNvPr id="845" name="Oval 168"/>
                <p:cNvSpPr>
                  <a:spLocks noChangeArrowheads="1"/>
                </p:cNvSpPr>
                <p:nvPr/>
              </p:nvSpPr>
              <p:spPr bwMode="auto">
                <a:xfrm rot="-1758581">
                  <a:off x="5092080" y="1480768"/>
                  <a:ext cx="73195" cy="7231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46" name="Oval 168"/>
                <p:cNvSpPr>
                  <a:spLocks noChangeArrowheads="1"/>
                </p:cNvSpPr>
                <p:nvPr/>
              </p:nvSpPr>
              <p:spPr bwMode="auto">
                <a:xfrm rot="-1758581">
                  <a:off x="4839817" y="1404506"/>
                  <a:ext cx="73195" cy="73632"/>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47" name="Oval 168"/>
                <p:cNvSpPr>
                  <a:spLocks noChangeArrowheads="1"/>
                </p:cNvSpPr>
                <p:nvPr/>
              </p:nvSpPr>
              <p:spPr bwMode="auto">
                <a:xfrm rot="-1758581">
                  <a:off x="4618923" y="1374265"/>
                  <a:ext cx="73195" cy="73632"/>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48" name="Oval 168"/>
                <p:cNvSpPr>
                  <a:spLocks noChangeArrowheads="1"/>
                </p:cNvSpPr>
                <p:nvPr/>
              </p:nvSpPr>
              <p:spPr bwMode="auto">
                <a:xfrm rot="-1758581">
                  <a:off x="4731330" y="1384784"/>
                  <a:ext cx="73195" cy="72317"/>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49" name="Oval 168"/>
                <p:cNvSpPr>
                  <a:spLocks noChangeArrowheads="1"/>
                </p:cNvSpPr>
                <p:nvPr/>
              </p:nvSpPr>
              <p:spPr bwMode="auto">
                <a:xfrm rot="-1758581">
                  <a:off x="4974444" y="1441322"/>
                  <a:ext cx="73195" cy="7100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50" name="Oval 168"/>
                <p:cNvSpPr>
                  <a:spLocks noChangeArrowheads="1"/>
                </p:cNvSpPr>
                <p:nvPr/>
              </p:nvSpPr>
              <p:spPr bwMode="auto">
                <a:xfrm rot="-831635">
                  <a:off x="5194030" y="1526789"/>
                  <a:ext cx="73195" cy="73632"/>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3908" name="Group 219"/>
              <p:cNvGrpSpPr>
                <a:grpSpLocks/>
              </p:cNvGrpSpPr>
              <p:nvPr/>
            </p:nvGrpSpPr>
            <p:grpSpPr bwMode="auto">
              <a:xfrm>
                <a:off x="4602168" y="561154"/>
                <a:ext cx="935258" cy="1067508"/>
                <a:chOff x="4596120" y="560842"/>
                <a:chExt cx="935903" cy="1067144"/>
              </a:xfrm>
            </p:grpSpPr>
            <p:sp>
              <p:nvSpPr>
                <p:cNvPr id="839" name="TextBox 178"/>
                <p:cNvSpPr txBox="1">
                  <a:spLocks noChangeArrowheads="1"/>
                </p:cNvSpPr>
                <p:nvPr/>
              </p:nvSpPr>
              <p:spPr bwMode="auto">
                <a:xfrm rot="16405293">
                  <a:off x="4343714" y="1019797"/>
                  <a:ext cx="656503" cy="15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Vision &amp; policy</a:t>
                  </a:r>
                </a:p>
              </p:txBody>
            </p:sp>
            <p:sp>
              <p:nvSpPr>
                <p:cNvPr id="840" name="TextBox 179"/>
                <p:cNvSpPr txBox="1">
                  <a:spLocks noChangeArrowheads="1"/>
                </p:cNvSpPr>
                <p:nvPr/>
              </p:nvSpPr>
              <p:spPr bwMode="auto">
                <a:xfrm rot="-4894021">
                  <a:off x="4387025" y="909927"/>
                  <a:ext cx="882747" cy="184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Objectives &amp; targets</a:t>
                  </a:r>
                </a:p>
              </p:txBody>
            </p:sp>
            <p:sp>
              <p:nvSpPr>
                <p:cNvPr id="841" name="TextBox 181"/>
                <p:cNvSpPr txBox="1">
                  <a:spLocks noChangeArrowheads="1"/>
                </p:cNvSpPr>
                <p:nvPr/>
              </p:nvSpPr>
              <p:spPr bwMode="auto">
                <a:xfrm rot="16862525">
                  <a:off x="4513348" y="934121"/>
                  <a:ext cx="881440" cy="184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Legislation</a:t>
                  </a:r>
                </a:p>
              </p:txBody>
            </p:sp>
            <p:sp>
              <p:nvSpPr>
                <p:cNvPr id="842" name="TextBox 183"/>
                <p:cNvSpPr txBox="1">
                  <a:spLocks noChangeArrowheads="1"/>
                </p:cNvSpPr>
                <p:nvPr/>
              </p:nvSpPr>
              <p:spPr bwMode="auto">
                <a:xfrm rot="-4287394">
                  <a:off x="4702509" y="981855"/>
                  <a:ext cx="882748" cy="184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Opportunity &amp; Risk</a:t>
                  </a:r>
                </a:p>
              </p:txBody>
            </p:sp>
            <p:sp>
              <p:nvSpPr>
                <p:cNvPr id="843" name="TextBox 186"/>
                <p:cNvSpPr txBox="1">
                  <a:spLocks noChangeArrowheads="1"/>
                </p:cNvSpPr>
                <p:nvPr/>
              </p:nvSpPr>
              <p:spPr bwMode="auto">
                <a:xfrm rot="-4023137">
                  <a:off x="4847814" y="1036782"/>
                  <a:ext cx="882748" cy="184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Justification</a:t>
                  </a:r>
                </a:p>
              </p:txBody>
            </p:sp>
            <p:sp>
              <p:nvSpPr>
                <p:cNvPr id="844" name="TextBox 189"/>
                <p:cNvSpPr txBox="1">
                  <a:spLocks noChangeArrowheads="1"/>
                </p:cNvSpPr>
                <p:nvPr/>
              </p:nvSpPr>
              <p:spPr bwMode="auto">
                <a:xfrm rot="-3769851">
                  <a:off x="4961086" y="1057052"/>
                  <a:ext cx="957291" cy="184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Tools &amp; techniques</a:t>
                  </a:r>
                </a:p>
              </p:txBody>
            </p:sp>
          </p:grpSp>
          <p:sp>
            <p:nvSpPr>
              <p:cNvPr id="689" name="Oval 168"/>
              <p:cNvSpPr>
                <a:spLocks noChangeArrowheads="1"/>
              </p:cNvSpPr>
              <p:nvPr/>
            </p:nvSpPr>
            <p:spPr bwMode="auto">
              <a:xfrm>
                <a:off x="4343072" y="1389258"/>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690" name="Oval 168"/>
              <p:cNvSpPr>
                <a:spLocks noChangeArrowheads="1"/>
              </p:cNvSpPr>
              <p:nvPr/>
            </p:nvSpPr>
            <p:spPr bwMode="auto">
              <a:xfrm>
                <a:off x="3979403" y="1476909"/>
                <a:ext cx="73257" cy="71952"/>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691" name="TextBox 203"/>
              <p:cNvSpPr txBox="1">
                <a:spLocks noChangeArrowheads="1"/>
              </p:cNvSpPr>
              <p:nvPr/>
            </p:nvSpPr>
            <p:spPr bwMode="auto">
              <a:xfrm rot="4500619">
                <a:off x="3874084" y="1132197"/>
                <a:ext cx="515439" cy="1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Review</a:t>
                </a:r>
              </a:p>
            </p:txBody>
          </p:sp>
          <p:sp>
            <p:nvSpPr>
              <p:cNvPr id="692" name="TextBox 204"/>
              <p:cNvSpPr txBox="1">
                <a:spLocks noChangeArrowheads="1"/>
              </p:cNvSpPr>
              <p:nvPr/>
            </p:nvSpPr>
            <p:spPr bwMode="auto">
              <a:xfrm rot="4000453">
                <a:off x="3631419" y="1178639"/>
                <a:ext cx="563844" cy="184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Planning</a:t>
                </a:r>
              </a:p>
            </p:txBody>
          </p:sp>
          <p:sp>
            <p:nvSpPr>
              <p:cNvPr id="693" name="TextBox 207"/>
              <p:cNvSpPr txBox="1">
                <a:spLocks noChangeArrowheads="1"/>
              </p:cNvSpPr>
              <p:nvPr/>
            </p:nvSpPr>
            <p:spPr bwMode="auto">
              <a:xfrm rot="5019456">
                <a:off x="4097126" y="1083138"/>
                <a:ext cx="524597" cy="1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Outputs</a:t>
                </a:r>
              </a:p>
            </p:txBody>
          </p:sp>
          <p:grpSp>
            <p:nvGrpSpPr>
              <p:cNvPr id="33914" name="Group 17"/>
              <p:cNvGrpSpPr>
                <a:grpSpLocks/>
              </p:cNvGrpSpPr>
              <p:nvPr/>
            </p:nvGrpSpPr>
            <p:grpSpPr bwMode="auto">
              <a:xfrm>
                <a:off x="5478605" y="1119876"/>
                <a:ext cx="1049789" cy="868638"/>
                <a:chOff x="5477961" y="1120190"/>
                <a:chExt cx="1049922" cy="867930"/>
              </a:xfrm>
            </p:grpSpPr>
            <p:sp>
              <p:nvSpPr>
                <p:cNvPr id="835" name="TextBox 221"/>
                <p:cNvSpPr txBox="1">
                  <a:spLocks noChangeArrowheads="1"/>
                </p:cNvSpPr>
                <p:nvPr/>
              </p:nvSpPr>
              <p:spPr bwMode="auto">
                <a:xfrm rot="18283625">
                  <a:off x="5266874" y="1371638"/>
                  <a:ext cx="573840" cy="151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Organisation</a:t>
                  </a:r>
                </a:p>
              </p:txBody>
            </p:sp>
            <p:sp>
              <p:nvSpPr>
                <p:cNvPr id="836" name="TextBox 222"/>
                <p:cNvSpPr txBox="1">
                  <a:spLocks noChangeArrowheads="1"/>
                </p:cNvSpPr>
                <p:nvPr/>
              </p:nvSpPr>
              <p:spPr bwMode="auto">
                <a:xfrm rot="18702267">
                  <a:off x="5387321" y="1422617"/>
                  <a:ext cx="756843" cy="151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Responsibilities</a:t>
                  </a:r>
                </a:p>
              </p:txBody>
            </p:sp>
            <p:sp>
              <p:nvSpPr>
                <p:cNvPr id="837" name="TextBox 224"/>
                <p:cNvSpPr txBox="1">
                  <a:spLocks noChangeArrowheads="1"/>
                </p:cNvSpPr>
                <p:nvPr/>
              </p:nvSpPr>
              <p:spPr bwMode="auto">
                <a:xfrm rot="19140958">
                  <a:off x="5545945" y="1581504"/>
                  <a:ext cx="737896" cy="15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Interactions</a:t>
                  </a:r>
                </a:p>
              </p:txBody>
            </p:sp>
            <p:sp>
              <p:nvSpPr>
                <p:cNvPr id="838" name="TextBox 225"/>
                <p:cNvSpPr txBox="1">
                  <a:spLocks noChangeArrowheads="1"/>
                </p:cNvSpPr>
                <p:nvPr/>
              </p:nvSpPr>
              <p:spPr bwMode="auto">
                <a:xfrm rot="19511866">
                  <a:off x="5717335" y="1710912"/>
                  <a:ext cx="811162" cy="277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Employment lifecycle</a:t>
                  </a:r>
                </a:p>
              </p:txBody>
            </p:sp>
          </p:grpSp>
          <p:grpSp>
            <p:nvGrpSpPr>
              <p:cNvPr id="33915" name="Group 15"/>
              <p:cNvGrpSpPr>
                <a:grpSpLocks/>
              </p:cNvGrpSpPr>
              <p:nvPr/>
            </p:nvGrpSpPr>
            <p:grpSpPr bwMode="auto">
              <a:xfrm>
                <a:off x="5357813" y="1625600"/>
                <a:ext cx="438150" cy="434975"/>
                <a:chOff x="5358365" y="1626158"/>
                <a:chExt cx="437608" cy="434721"/>
              </a:xfrm>
            </p:grpSpPr>
            <p:sp>
              <p:nvSpPr>
                <p:cNvPr id="831" name="Oval 168"/>
                <p:cNvSpPr>
                  <a:spLocks noChangeArrowheads="1"/>
                </p:cNvSpPr>
                <p:nvPr/>
              </p:nvSpPr>
              <p:spPr bwMode="auto">
                <a:xfrm rot="8993304">
                  <a:off x="5486797" y="1728585"/>
                  <a:ext cx="73166" cy="7191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32" name="Oval 168"/>
                <p:cNvSpPr>
                  <a:spLocks noChangeArrowheads="1"/>
                </p:cNvSpPr>
                <p:nvPr/>
              </p:nvSpPr>
              <p:spPr bwMode="auto">
                <a:xfrm rot="8993304">
                  <a:off x="5358756" y="1626604"/>
                  <a:ext cx="73166" cy="7321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33" name="Oval 168"/>
                <p:cNvSpPr>
                  <a:spLocks noChangeArrowheads="1"/>
                </p:cNvSpPr>
                <p:nvPr/>
              </p:nvSpPr>
              <p:spPr bwMode="auto">
                <a:xfrm rot="8993304">
                  <a:off x="5723281" y="1987461"/>
                  <a:ext cx="73166" cy="7321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34" name="Oval 168"/>
                <p:cNvSpPr>
                  <a:spLocks noChangeArrowheads="1"/>
                </p:cNvSpPr>
                <p:nvPr/>
              </p:nvSpPr>
              <p:spPr bwMode="auto">
                <a:xfrm rot="8993304">
                  <a:off x="5616144" y="1856716"/>
                  <a:ext cx="71860" cy="7060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3916" name="Group 256"/>
              <p:cNvGrpSpPr>
                <a:grpSpLocks/>
              </p:cNvGrpSpPr>
              <p:nvPr/>
            </p:nvGrpSpPr>
            <p:grpSpPr bwMode="auto">
              <a:xfrm rot="5400000">
                <a:off x="5896769" y="2782094"/>
                <a:ext cx="946150" cy="1135062"/>
                <a:chOff x="4584996" y="493424"/>
                <a:chExt cx="946803" cy="1134675"/>
              </a:xfrm>
            </p:grpSpPr>
            <p:sp>
              <p:nvSpPr>
                <p:cNvPr id="825" name="TextBox 257"/>
                <p:cNvSpPr txBox="1">
                  <a:spLocks noChangeArrowheads="1"/>
                </p:cNvSpPr>
                <p:nvPr/>
              </p:nvSpPr>
              <p:spPr bwMode="auto">
                <a:xfrm rot="-5194707">
                  <a:off x="4211898" y="866898"/>
                  <a:ext cx="931093" cy="18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Structure</a:t>
                  </a:r>
                </a:p>
              </p:txBody>
            </p:sp>
            <p:sp>
              <p:nvSpPr>
                <p:cNvPr id="826" name="TextBox 258"/>
                <p:cNvSpPr txBox="1">
                  <a:spLocks noChangeArrowheads="1"/>
                </p:cNvSpPr>
                <p:nvPr/>
              </p:nvSpPr>
              <p:spPr bwMode="auto">
                <a:xfrm rot="-4894021">
                  <a:off x="4386640" y="925091"/>
                  <a:ext cx="882708" cy="18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Control</a:t>
                  </a:r>
                </a:p>
              </p:txBody>
            </p:sp>
            <p:sp>
              <p:nvSpPr>
                <p:cNvPr id="827" name="TextBox 259"/>
                <p:cNvSpPr txBox="1">
                  <a:spLocks noChangeArrowheads="1"/>
                </p:cNvSpPr>
                <p:nvPr/>
              </p:nvSpPr>
              <p:spPr bwMode="auto">
                <a:xfrm rot="17184774">
                  <a:off x="4558135" y="959092"/>
                  <a:ext cx="882708" cy="18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Databases</a:t>
                  </a:r>
                </a:p>
              </p:txBody>
            </p:sp>
            <p:sp>
              <p:nvSpPr>
                <p:cNvPr id="828" name="TextBox 260"/>
                <p:cNvSpPr txBox="1">
                  <a:spLocks noChangeArrowheads="1"/>
                </p:cNvSpPr>
                <p:nvPr/>
              </p:nvSpPr>
              <p:spPr bwMode="auto">
                <a:xfrm rot="-4287394">
                  <a:off x="4702139" y="997016"/>
                  <a:ext cx="882707" cy="18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Security</a:t>
                  </a:r>
                </a:p>
              </p:txBody>
            </p:sp>
            <p:sp>
              <p:nvSpPr>
                <p:cNvPr id="829" name="TextBox 261"/>
                <p:cNvSpPr txBox="1">
                  <a:spLocks noChangeArrowheads="1"/>
                </p:cNvSpPr>
                <p:nvPr/>
              </p:nvSpPr>
              <p:spPr bwMode="auto">
                <a:xfrm rot="-4023137">
                  <a:off x="4847452" y="1051939"/>
                  <a:ext cx="882707" cy="18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Processing</a:t>
                  </a:r>
                </a:p>
              </p:txBody>
            </p:sp>
            <p:sp>
              <p:nvSpPr>
                <p:cNvPr id="830" name="TextBox 262"/>
                <p:cNvSpPr txBox="1">
                  <a:spLocks noChangeArrowheads="1"/>
                </p:cNvSpPr>
                <p:nvPr/>
              </p:nvSpPr>
              <p:spPr bwMode="auto">
                <a:xfrm rot="-3769851">
                  <a:off x="4960731" y="1057825"/>
                  <a:ext cx="957247" cy="18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Conventions</a:t>
                  </a:r>
                </a:p>
              </p:txBody>
            </p:sp>
          </p:grpSp>
          <p:grpSp>
            <p:nvGrpSpPr>
              <p:cNvPr id="33917" name="Group 263"/>
              <p:cNvGrpSpPr>
                <a:grpSpLocks/>
              </p:cNvGrpSpPr>
              <p:nvPr/>
            </p:nvGrpSpPr>
            <p:grpSpPr bwMode="auto">
              <a:xfrm rot="5400000">
                <a:off x="5614987" y="3121026"/>
                <a:ext cx="646113" cy="227012"/>
                <a:chOff x="4619454" y="1374171"/>
                <a:chExt cx="647156" cy="226570"/>
              </a:xfrm>
            </p:grpSpPr>
            <p:sp>
              <p:nvSpPr>
                <p:cNvPr id="819" name="Oval 168"/>
                <p:cNvSpPr>
                  <a:spLocks noChangeArrowheads="1"/>
                </p:cNvSpPr>
                <p:nvPr/>
              </p:nvSpPr>
              <p:spPr bwMode="auto">
                <a:xfrm rot="-1758581">
                  <a:off x="5091727" y="1478640"/>
                  <a:ext cx="7206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20" name="Oval 168"/>
                <p:cNvSpPr>
                  <a:spLocks noChangeArrowheads="1"/>
                </p:cNvSpPr>
                <p:nvPr/>
              </p:nvSpPr>
              <p:spPr bwMode="auto">
                <a:xfrm rot="-1758581">
                  <a:off x="4840142" y="1402914"/>
                  <a:ext cx="7337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21" name="Oval 168"/>
                <p:cNvSpPr>
                  <a:spLocks noChangeArrowheads="1"/>
                </p:cNvSpPr>
                <p:nvPr/>
              </p:nvSpPr>
              <p:spPr bwMode="auto">
                <a:xfrm rot="-1758581">
                  <a:off x="4620006" y="1372886"/>
                  <a:ext cx="7337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22" name="Oval 267"/>
                <p:cNvSpPr>
                  <a:spLocks noChangeArrowheads="1"/>
                </p:cNvSpPr>
                <p:nvPr/>
              </p:nvSpPr>
              <p:spPr bwMode="auto">
                <a:xfrm rot="-1758581">
                  <a:off x="4732695" y="1383330"/>
                  <a:ext cx="7337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23" name="Oval 168"/>
                <p:cNvSpPr>
                  <a:spLocks noChangeArrowheads="1"/>
                </p:cNvSpPr>
                <p:nvPr/>
              </p:nvSpPr>
              <p:spPr bwMode="auto">
                <a:xfrm rot="-1758581">
                  <a:off x="4975107" y="1439471"/>
                  <a:ext cx="72068"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24" name="Oval 168"/>
                <p:cNvSpPr>
                  <a:spLocks noChangeArrowheads="1"/>
                </p:cNvSpPr>
                <p:nvPr/>
              </p:nvSpPr>
              <p:spPr bwMode="auto">
                <a:xfrm rot="-831635">
                  <a:off x="5192622" y="1526948"/>
                  <a:ext cx="7337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3918" name="Group 164"/>
              <p:cNvGrpSpPr>
                <a:grpSpLocks/>
              </p:cNvGrpSpPr>
              <p:nvPr/>
            </p:nvGrpSpPr>
            <p:grpSpPr bwMode="auto">
              <a:xfrm rot="1797931">
                <a:off x="5841058" y="2284794"/>
                <a:ext cx="201864" cy="188785"/>
                <a:chOff x="5417969" y="1654155"/>
                <a:chExt cx="201616" cy="188675"/>
              </a:xfrm>
            </p:grpSpPr>
            <p:sp>
              <p:nvSpPr>
                <p:cNvPr id="815" name="Oval 168"/>
                <p:cNvSpPr>
                  <a:spLocks noChangeArrowheads="1"/>
                </p:cNvSpPr>
                <p:nvPr/>
              </p:nvSpPr>
              <p:spPr bwMode="auto">
                <a:xfrm rot="8993304">
                  <a:off x="5410569" y="1658280"/>
                  <a:ext cx="73167" cy="69296"/>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18" name="Oval 168"/>
                <p:cNvSpPr>
                  <a:spLocks noChangeArrowheads="1"/>
                </p:cNvSpPr>
                <p:nvPr/>
              </p:nvSpPr>
              <p:spPr bwMode="auto">
                <a:xfrm rot="8993304">
                  <a:off x="5539465" y="1777469"/>
                  <a:ext cx="71860" cy="69296"/>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3919" name="Group 234"/>
              <p:cNvGrpSpPr>
                <a:grpSpLocks/>
              </p:cNvGrpSpPr>
              <p:nvPr/>
            </p:nvGrpSpPr>
            <p:grpSpPr bwMode="auto">
              <a:xfrm>
                <a:off x="5875712" y="2096618"/>
                <a:ext cx="833123" cy="353180"/>
                <a:chOff x="5875372" y="2096206"/>
                <a:chExt cx="833921" cy="353432"/>
              </a:xfrm>
            </p:grpSpPr>
            <p:sp>
              <p:nvSpPr>
                <p:cNvPr id="812" name="TextBox 248"/>
                <p:cNvSpPr txBox="1">
                  <a:spLocks noChangeArrowheads="1"/>
                </p:cNvSpPr>
                <p:nvPr/>
              </p:nvSpPr>
              <p:spPr bwMode="auto">
                <a:xfrm rot="20290618">
                  <a:off x="5875897" y="2096594"/>
                  <a:ext cx="709702" cy="153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a:solidFill>
                        <a:sysClr val="windowText" lastClr="000000"/>
                      </a:solidFill>
                    </a:rPr>
                    <a:t>Organisation entity</a:t>
                  </a:r>
                </a:p>
              </p:txBody>
            </p:sp>
            <p:sp>
              <p:nvSpPr>
                <p:cNvPr id="813" name="TextBox 249"/>
                <p:cNvSpPr txBox="1">
                  <a:spLocks noChangeArrowheads="1"/>
                </p:cNvSpPr>
                <p:nvPr/>
              </p:nvSpPr>
              <p:spPr bwMode="auto">
                <a:xfrm rot="20722947">
                  <a:off x="5945295" y="2296894"/>
                  <a:ext cx="763388" cy="153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Stakeholders</a:t>
                  </a:r>
                </a:p>
              </p:txBody>
            </p:sp>
          </p:grpSp>
          <p:grpSp>
            <p:nvGrpSpPr>
              <p:cNvPr id="33920" name="Group 180"/>
              <p:cNvGrpSpPr>
                <a:grpSpLocks/>
              </p:cNvGrpSpPr>
              <p:nvPr/>
            </p:nvGrpSpPr>
            <p:grpSpPr bwMode="auto">
              <a:xfrm rot="7224785">
                <a:off x="5258936" y="3751595"/>
                <a:ext cx="635118" cy="215244"/>
                <a:chOff x="4618791" y="1374477"/>
                <a:chExt cx="634585" cy="214825"/>
              </a:xfrm>
            </p:grpSpPr>
            <p:sp>
              <p:nvSpPr>
                <p:cNvPr id="805" name="Oval 168"/>
                <p:cNvSpPr>
                  <a:spLocks noChangeArrowheads="1"/>
                </p:cNvSpPr>
                <p:nvPr/>
              </p:nvSpPr>
              <p:spPr bwMode="auto">
                <a:xfrm rot="19841419">
                  <a:off x="5078481" y="1468867"/>
                  <a:ext cx="7319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06" name="Oval 168"/>
                <p:cNvSpPr>
                  <a:spLocks noChangeArrowheads="1"/>
                </p:cNvSpPr>
                <p:nvPr/>
              </p:nvSpPr>
              <p:spPr bwMode="auto">
                <a:xfrm rot="-1758581">
                  <a:off x="4836611" y="1410459"/>
                  <a:ext cx="74506"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07" name="Oval 168"/>
                <p:cNvSpPr>
                  <a:spLocks noChangeArrowheads="1"/>
                </p:cNvSpPr>
                <p:nvPr/>
              </p:nvSpPr>
              <p:spPr bwMode="auto">
                <a:xfrm rot="-1758581">
                  <a:off x="4608581" y="1392557"/>
                  <a:ext cx="74506" cy="7050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08" name="Oval 187"/>
                <p:cNvSpPr>
                  <a:spLocks noChangeArrowheads="1"/>
                </p:cNvSpPr>
                <p:nvPr/>
              </p:nvSpPr>
              <p:spPr bwMode="auto">
                <a:xfrm rot="-1758581">
                  <a:off x="4729380" y="1390832"/>
                  <a:ext cx="71891"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09" name="Oval 168"/>
                <p:cNvSpPr>
                  <a:spLocks noChangeArrowheads="1"/>
                </p:cNvSpPr>
                <p:nvPr/>
              </p:nvSpPr>
              <p:spPr bwMode="auto">
                <a:xfrm rot="19841419">
                  <a:off x="4960335" y="1447094"/>
                  <a:ext cx="73199" cy="7050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810" name="Oval 168"/>
                <p:cNvSpPr>
                  <a:spLocks noChangeArrowheads="1"/>
                </p:cNvSpPr>
                <p:nvPr/>
              </p:nvSpPr>
              <p:spPr bwMode="auto">
                <a:xfrm rot="20768365">
                  <a:off x="5180698" y="1516424"/>
                  <a:ext cx="7319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3921" name="Group 191"/>
              <p:cNvGrpSpPr>
                <a:grpSpLocks/>
              </p:cNvGrpSpPr>
              <p:nvPr/>
            </p:nvGrpSpPr>
            <p:grpSpPr bwMode="auto">
              <a:xfrm rot="7259571">
                <a:off x="5437743" y="3605000"/>
                <a:ext cx="902038" cy="1121245"/>
                <a:chOff x="4584509" y="493589"/>
                <a:chExt cx="902661" cy="1120869"/>
              </a:xfrm>
            </p:grpSpPr>
            <p:sp>
              <p:nvSpPr>
                <p:cNvPr id="799" name="TextBox 192"/>
                <p:cNvSpPr txBox="1">
                  <a:spLocks noChangeArrowheads="1"/>
                </p:cNvSpPr>
                <p:nvPr/>
              </p:nvSpPr>
              <p:spPr bwMode="auto">
                <a:xfrm rot="-5194707">
                  <a:off x="4207527" y="874809"/>
                  <a:ext cx="929790" cy="18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Selection</a:t>
                  </a:r>
                </a:p>
              </p:txBody>
            </p:sp>
            <p:sp>
              <p:nvSpPr>
                <p:cNvPr id="800" name="TextBox 193"/>
                <p:cNvSpPr txBox="1">
                  <a:spLocks noChangeArrowheads="1"/>
                </p:cNvSpPr>
                <p:nvPr/>
              </p:nvSpPr>
              <p:spPr bwMode="auto">
                <a:xfrm rot="-4894021">
                  <a:off x="4383958" y="910186"/>
                  <a:ext cx="881405" cy="185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Handling &amp; use</a:t>
                  </a:r>
                </a:p>
              </p:txBody>
            </p:sp>
            <p:sp>
              <p:nvSpPr>
                <p:cNvPr id="801" name="TextBox 194"/>
                <p:cNvSpPr txBox="1">
                  <a:spLocks noChangeArrowheads="1"/>
                </p:cNvSpPr>
                <p:nvPr/>
              </p:nvSpPr>
              <p:spPr bwMode="auto">
                <a:xfrm rot="-4737475">
                  <a:off x="4507077" y="935597"/>
                  <a:ext cx="878789" cy="187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Processing</a:t>
                  </a:r>
                </a:p>
              </p:txBody>
            </p:sp>
            <p:sp>
              <p:nvSpPr>
                <p:cNvPr id="802" name="TextBox 195"/>
                <p:cNvSpPr txBox="1">
                  <a:spLocks noChangeArrowheads="1"/>
                </p:cNvSpPr>
                <p:nvPr/>
              </p:nvSpPr>
              <p:spPr bwMode="auto">
                <a:xfrm rot="17312606">
                  <a:off x="4673933" y="983712"/>
                  <a:ext cx="880097" cy="185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Waste &amp; emissions</a:t>
                  </a:r>
                </a:p>
              </p:txBody>
            </p:sp>
            <p:sp>
              <p:nvSpPr>
                <p:cNvPr id="803" name="TextBox 196"/>
                <p:cNvSpPr txBox="1">
                  <a:spLocks noChangeArrowheads="1"/>
                </p:cNvSpPr>
                <p:nvPr/>
              </p:nvSpPr>
              <p:spPr bwMode="auto">
                <a:xfrm rot="17576863">
                  <a:off x="4819151" y="1045183"/>
                  <a:ext cx="882712" cy="18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Infrastructure</a:t>
                  </a:r>
                </a:p>
              </p:txBody>
            </p:sp>
            <p:sp>
              <p:nvSpPr>
                <p:cNvPr id="804" name="TextBox 197"/>
                <p:cNvSpPr txBox="1">
                  <a:spLocks noChangeArrowheads="1"/>
                </p:cNvSpPr>
                <p:nvPr/>
              </p:nvSpPr>
              <p:spPr bwMode="auto">
                <a:xfrm rot="17795382">
                  <a:off x="4986832" y="1121550"/>
                  <a:ext cx="772864" cy="22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Maintenance, inspection &amp; testing</a:t>
                  </a:r>
                </a:p>
              </p:txBody>
            </p:sp>
          </p:grpSp>
          <p:grpSp>
            <p:nvGrpSpPr>
              <p:cNvPr id="33922" name="Group 198"/>
              <p:cNvGrpSpPr>
                <a:grpSpLocks/>
              </p:cNvGrpSpPr>
              <p:nvPr/>
            </p:nvGrpSpPr>
            <p:grpSpPr bwMode="auto">
              <a:xfrm rot="7204987">
                <a:off x="4485225" y="4380522"/>
                <a:ext cx="1224153" cy="1069416"/>
                <a:chOff x="5472331" y="832399"/>
                <a:chExt cx="1223953" cy="1068935"/>
              </a:xfrm>
            </p:grpSpPr>
            <p:sp>
              <p:nvSpPr>
                <p:cNvPr id="795" name="TextBox 199"/>
                <p:cNvSpPr txBox="1">
                  <a:spLocks noChangeArrowheads="1"/>
                </p:cNvSpPr>
                <p:nvPr/>
              </p:nvSpPr>
              <p:spPr bwMode="auto">
                <a:xfrm rot="18283625">
                  <a:off x="5173446" y="1213526"/>
                  <a:ext cx="927069"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Approval</a:t>
                  </a:r>
                </a:p>
              </p:txBody>
            </p:sp>
            <p:sp>
              <p:nvSpPr>
                <p:cNvPr id="796" name="TextBox 202"/>
                <p:cNvSpPr txBox="1">
                  <a:spLocks noChangeArrowheads="1"/>
                </p:cNvSpPr>
                <p:nvPr/>
              </p:nvSpPr>
              <p:spPr bwMode="auto">
                <a:xfrm rot="18702267">
                  <a:off x="5338316" y="1280026"/>
                  <a:ext cx="966296" cy="277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Specification &amp; ordering</a:t>
                  </a:r>
                </a:p>
              </p:txBody>
            </p:sp>
            <p:sp>
              <p:nvSpPr>
                <p:cNvPr id="797" name="TextBox 205"/>
                <p:cNvSpPr txBox="1">
                  <a:spLocks noChangeArrowheads="1"/>
                </p:cNvSpPr>
                <p:nvPr/>
              </p:nvSpPr>
              <p:spPr bwMode="auto">
                <a:xfrm rot="19039300">
                  <a:off x="5470673" y="1411340"/>
                  <a:ext cx="1105267" cy="184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Receipt</a:t>
                  </a:r>
                </a:p>
              </p:txBody>
            </p:sp>
            <p:sp>
              <p:nvSpPr>
                <p:cNvPr id="798" name="TextBox 206"/>
                <p:cNvSpPr txBox="1">
                  <a:spLocks noChangeArrowheads="1"/>
                </p:cNvSpPr>
                <p:nvPr/>
              </p:nvSpPr>
              <p:spPr bwMode="auto">
                <a:xfrm rot="19511866">
                  <a:off x="5674506" y="1709299"/>
                  <a:ext cx="1020246" cy="184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Performance</a:t>
                  </a:r>
                </a:p>
              </p:txBody>
            </p:sp>
          </p:grpSp>
          <p:grpSp>
            <p:nvGrpSpPr>
              <p:cNvPr id="33923" name="Group 208"/>
              <p:cNvGrpSpPr>
                <a:grpSpLocks/>
              </p:cNvGrpSpPr>
              <p:nvPr/>
            </p:nvGrpSpPr>
            <p:grpSpPr bwMode="auto">
              <a:xfrm rot="7196384">
                <a:off x="4682824" y="3992749"/>
                <a:ext cx="458961" cy="475915"/>
                <a:chOff x="5358069" y="1626205"/>
                <a:chExt cx="460058" cy="475636"/>
              </a:xfrm>
            </p:grpSpPr>
            <p:sp>
              <p:nvSpPr>
                <p:cNvPr id="791" name="Oval 168"/>
                <p:cNvSpPr>
                  <a:spLocks noChangeArrowheads="1"/>
                </p:cNvSpPr>
                <p:nvPr/>
              </p:nvSpPr>
              <p:spPr bwMode="auto">
                <a:xfrm rot="8993304">
                  <a:off x="5486756" y="1736492"/>
                  <a:ext cx="73435" cy="732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792" name="Oval 168"/>
                <p:cNvSpPr>
                  <a:spLocks noChangeArrowheads="1"/>
                </p:cNvSpPr>
                <p:nvPr/>
              </p:nvSpPr>
              <p:spPr bwMode="auto">
                <a:xfrm rot="8993304">
                  <a:off x="5358219" y="1629252"/>
                  <a:ext cx="73435" cy="732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793" name="Oval 168"/>
                <p:cNvSpPr>
                  <a:spLocks noChangeArrowheads="1"/>
                </p:cNvSpPr>
                <p:nvPr/>
              </p:nvSpPr>
              <p:spPr bwMode="auto">
                <a:xfrm rot="8993304">
                  <a:off x="5742808" y="2033031"/>
                  <a:ext cx="73435" cy="732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794" name="Oval 168"/>
                <p:cNvSpPr>
                  <a:spLocks noChangeArrowheads="1"/>
                </p:cNvSpPr>
                <p:nvPr/>
              </p:nvSpPr>
              <p:spPr bwMode="auto">
                <a:xfrm rot="8993304">
                  <a:off x="5589394" y="1834263"/>
                  <a:ext cx="73435" cy="70599"/>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3924" name="Group 214"/>
              <p:cNvGrpSpPr>
                <a:grpSpLocks/>
              </p:cNvGrpSpPr>
              <p:nvPr/>
            </p:nvGrpSpPr>
            <p:grpSpPr bwMode="auto">
              <a:xfrm rot="-1787890">
                <a:off x="3452813" y="3570288"/>
                <a:ext cx="214312" cy="576262"/>
                <a:chOff x="3086023" y="2929915"/>
                <a:chExt cx="213814" cy="575758"/>
              </a:xfrm>
            </p:grpSpPr>
            <p:sp>
              <p:nvSpPr>
                <p:cNvPr id="786" name="Oval 168"/>
                <p:cNvSpPr>
                  <a:spLocks noChangeArrowheads="1"/>
                </p:cNvSpPr>
                <p:nvPr/>
              </p:nvSpPr>
              <p:spPr bwMode="auto">
                <a:xfrm>
                  <a:off x="3115292" y="3170551"/>
                  <a:ext cx="73087" cy="73196"/>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787" name="Oval 168"/>
                <p:cNvSpPr>
                  <a:spLocks noChangeArrowheads="1"/>
                </p:cNvSpPr>
                <p:nvPr/>
              </p:nvSpPr>
              <p:spPr bwMode="auto">
                <a:xfrm>
                  <a:off x="3164137" y="3298350"/>
                  <a:ext cx="74392" cy="73196"/>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788" name="Oval 168"/>
                <p:cNvSpPr>
                  <a:spLocks noChangeArrowheads="1"/>
                </p:cNvSpPr>
                <p:nvPr/>
              </p:nvSpPr>
              <p:spPr bwMode="auto">
                <a:xfrm>
                  <a:off x="3215822" y="3422985"/>
                  <a:ext cx="74392" cy="7450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789" name="Oval 168"/>
                <p:cNvSpPr>
                  <a:spLocks noChangeArrowheads="1"/>
                </p:cNvSpPr>
                <p:nvPr/>
              </p:nvSpPr>
              <p:spPr bwMode="auto">
                <a:xfrm>
                  <a:off x="3071416" y="2910790"/>
                  <a:ext cx="74392" cy="73196"/>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790" name="Oval 168"/>
                <p:cNvSpPr>
                  <a:spLocks noChangeArrowheads="1"/>
                </p:cNvSpPr>
                <p:nvPr/>
              </p:nvSpPr>
              <p:spPr bwMode="auto">
                <a:xfrm>
                  <a:off x="3089766" y="3034840"/>
                  <a:ext cx="71782" cy="70582"/>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3925" name="Group 238"/>
              <p:cNvGrpSpPr>
                <a:grpSpLocks/>
              </p:cNvGrpSpPr>
              <p:nvPr/>
            </p:nvGrpSpPr>
            <p:grpSpPr bwMode="auto">
              <a:xfrm rot="-1741788">
                <a:off x="2584450" y="3757613"/>
                <a:ext cx="1246188" cy="920750"/>
                <a:chOff x="2080554" y="2898684"/>
                <a:chExt cx="1246864" cy="919938"/>
              </a:xfrm>
            </p:grpSpPr>
            <p:sp>
              <p:nvSpPr>
                <p:cNvPr id="781" name="TextBox 239"/>
                <p:cNvSpPr txBox="1">
                  <a:spLocks noChangeArrowheads="1"/>
                </p:cNvSpPr>
                <p:nvPr/>
              </p:nvSpPr>
              <p:spPr bwMode="auto">
                <a:xfrm rot="20699954">
                  <a:off x="2327541" y="3221311"/>
                  <a:ext cx="869090" cy="184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Projects</a:t>
                  </a:r>
                </a:p>
              </p:txBody>
            </p:sp>
            <p:sp>
              <p:nvSpPr>
                <p:cNvPr id="782" name="TextBox 240"/>
                <p:cNvSpPr txBox="1">
                  <a:spLocks noChangeArrowheads="1"/>
                </p:cNvSpPr>
                <p:nvPr/>
              </p:nvSpPr>
              <p:spPr bwMode="auto">
                <a:xfrm rot="-1505819">
                  <a:off x="2082234" y="3628604"/>
                  <a:ext cx="1240809" cy="184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Planning</a:t>
                  </a:r>
                </a:p>
              </p:txBody>
            </p:sp>
            <p:sp>
              <p:nvSpPr>
                <p:cNvPr id="783" name="TextBox 244"/>
                <p:cNvSpPr txBox="1">
                  <a:spLocks noChangeArrowheads="1"/>
                </p:cNvSpPr>
                <p:nvPr/>
              </p:nvSpPr>
              <p:spPr bwMode="auto">
                <a:xfrm rot="-1215172">
                  <a:off x="2174483" y="3425474"/>
                  <a:ext cx="1078509" cy="184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General</a:t>
                  </a:r>
                </a:p>
              </p:txBody>
            </p:sp>
            <p:sp>
              <p:nvSpPr>
                <p:cNvPr id="784" name="TextBox 245"/>
                <p:cNvSpPr txBox="1">
                  <a:spLocks noChangeArrowheads="1"/>
                </p:cNvSpPr>
                <p:nvPr/>
              </p:nvSpPr>
              <p:spPr bwMode="auto">
                <a:xfrm rot="-571696">
                  <a:off x="2224342" y="3051522"/>
                  <a:ext cx="937151" cy="185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Testing &amp; training</a:t>
                  </a:r>
                </a:p>
              </p:txBody>
            </p:sp>
            <p:sp>
              <p:nvSpPr>
                <p:cNvPr id="785" name="TextBox 246"/>
                <p:cNvSpPr txBox="1">
                  <a:spLocks noChangeArrowheads="1"/>
                </p:cNvSpPr>
                <p:nvPr/>
              </p:nvSpPr>
              <p:spPr bwMode="auto">
                <a:xfrm rot="-230965">
                  <a:off x="2230385" y="2884220"/>
                  <a:ext cx="909664" cy="18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Events</a:t>
                  </a:r>
                </a:p>
              </p:txBody>
            </p:sp>
          </p:grpSp>
          <p:grpSp>
            <p:nvGrpSpPr>
              <p:cNvPr id="33926" name="Group 250"/>
              <p:cNvGrpSpPr>
                <a:grpSpLocks/>
              </p:cNvGrpSpPr>
              <p:nvPr/>
            </p:nvGrpSpPr>
            <p:grpSpPr bwMode="auto">
              <a:xfrm rot="-3542659">
                <a:off x="4093690" y="3932945"/>
                <a:ext cx="212076" cy="576443"/>
                <a:chOff x="3087718" y="2929009"/>
                <a:chExt cx="213162" cy="575938"/>
              </a:xfrm>
            </p:grpSpPr>
            <p:sp>
              <p:nvSpPr>
                <p:cNvPr id="776" name="Oval 168"/>
                <p:cNvSpPr>
                  <a:spLocks noChangeArrowheads="1"/>
                </p:cNvSpPr>
                <p:nvPr/>
              </p:nvSpPr>
              <p:spPr bwMode="auto">
                <a:xfrm>
                  <a:off x="3130474" y="3182121"/>
                  <a:ext cx="73636" cy="7319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777" name="Oval 168"/>
                <p:cNvSpPr>
                  <a:spLocks noChangeArrowheads="1"/>
                </p:cNvSpPr>
                <p:nvPr/>
              </p:nvSpPr>
              <p:spPr bwMode="auto">
                <a:xfrm>
                  <a:off x="3178225" y="3309893"/>
                  <a:ext cx="71006" cy="7319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778" name="Oval 168"/>
                <p:cNvSpPr>
                  <a:spLocks noChangeArrowheads="1"/>
                </p:cNvSpPr>
                <p:nvPr/>
              </p:nvSpPr>
              <p:spPr bwMode="auto">
                <a:xfrm>
                  <a:off x="3239792" y="3423790"/>
                  <a:ext cx="72321" cy="74499"/>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779" name="Oval 168"/>
                <p:cNvSpPr>
                  <a:spLocks noChangeArrowheads="1"/>
                </p:cNvSpPr>
                <p:nvPr/>
              </p:nvSpPr>
              <p:spPr bwMode="auto">
                <a:xfrm>
                  <a:off x="3087889" y="2928600"/>
                  <a:ext cx="73636" cy="7319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780" name="Oval 168"/>
                <p:cNvSpPr>
                  <a:spLocks noChangeArrowheads="1"/>
                </p:cNvSpPr>
                <p:nvPr/>
              </p:nvSpPr>
              <p:spPr bwMode="auto">
                <a:xfrm>
                  <a:off x="3102304" y="3055434"/>
                  <a:ext cx="73636" cy="70579"/>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3927" name="Group 272"/>
              <p:cNvGrpSpPr>
                <a:grpSpLocks/>
              </p:cNvGrpSpPr>
              <p:nvPr/>
            </p:nvGrpSpPr>
            <p:grpSpPr bwMode="auto">
              <a:xfrm rot="-3541656">
                <a:off x="3446465" y="4252992"/>
                <a:ext cx="1246188" cy="932665"/>
                <a:chOff x="2080554" y="2886419"/>
                <a:chExt cx="1246864" cy="932203"/>
              </a:xfrm>
            </p:grpSpPr>
            <p:sp>
              <p:nvSpPr>
                <p:cNvPr id="771" name="TextBox 273"/>
                <p:cNvSpPr txBox="1">
                  <a:spLocks noChangeArrowheads="1"/>
                </p:cNvSpPr>
                <p:nvPr/>
              </p:nvSpPr>
              <p:spPr bwMode="auto">
                <a:xfrm rot="20699954">
                  <a:off x="2387841" y="3203356"/>
                  <a:ext cx="804992" cy="184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Non-award</a:t>
                  </a:r>
                </a:p>
              </p:txBody>
            </p:sp>
            <p:sp>
              <p:nvSpPr>
                <p:cNvPr id="772" name="TextBox 274"/>
                <p:cNvSpPr txBox="1">
                  <a:spLocks noChangeArrowheads="1"/>
                </p:cNvSpPr>
                <p:nvPr/>
              </p:nvSpPr>
              <p:spPr bwMode="auto">
                <a:xfrm rot="-1505819">
                  <a:off x="2071236" y="3620787"/>
                  <a:ext cx="1251338" cy="18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Marketing</a:t>
                  </a:r>
                </a:p>
              </p:txBody>
            </p:sp>
            <p:sp>
              <p:nvSpPr>
                <p:cNvPr id="773" name="TextBox 275"/>
                <p:cNvSpPr txBox="1">
                  <a:spLocks noChangeArrowheads="1"/>
                </p:cNvSpPr>
                <p:nvPr/>
              </p:nvSpPr>
              <p:spPr bwMode="auto">
                <a:xfrm rot="-1215172">
                  <a:off x="2159844" y="3424129"/>
                  <a:ext cx="1094266" cy="184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Proposal</a:t>
                  </a:r>
                </a:p>
              </p:txBody>
            </p:sp>
            <p:sp>
              <p:nvSpPr>
                <p:cNvPr id="774" name="TextBox 276"/>
                <p:cNvSpPr txBox="1">
                  <a:spLocks noChangeArrowheads="1"/>
                </p:cNvSpPr>
                <p:nvPr/>
              </p:nvSpPr>
              <p:spPr bwMode="auto">
                <a:xfrm rot="-571696">
                  <a:off x="2379954" y="3042134"/>
                  <a:ext cx="773578" cy="18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Implementation</a:t>
                  </a:r>
                </a:p>
              </p:txBody>
            </p:sp>
            <p:sp>
              <p:nvSpPr>
                <p:cNvPr id="775" name="TextBox 277"/>
                <p:cNvSpPr txBox="1">
                  <a:spLocks noChangeArrowheads="1"/>
                </p:cNvSpPr>
                <p:nvPr/>
              </p:nvSpPr>
              <p:spPr bwMode="auto">
                <a:xfrm rot="21369035">
                  <a:off x="2363166" y="2871624"/>
                  <a:ext cx="770960" cy="185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Post completion</a:t>
                  </a:r>
                </a:p>
              </p:txBody>
            </p:sp>
          </p:grpSp>
          <p:sp>
            <p:nvSpPr>
              <p:cNvPr id="708" name="Arc 707"/>
              <p:cNvSpPr/>
              <p:nvPr/>
            </p:nvSpPr>
            <p:spPr>
              <a:xfrm>
                <a:off x="2185915" y="480045"/>
                <a:ext cx="4759088" cy="4756691"/>
              </a:xfrm>
              <a:prstGeom prst="arc">
                <a:avLst>
                  <a:gd name="adj1" fmla="val 17757471"/>
                  <a:gd name="adj2" fmla="val 14715933"/>
                </a:avLst>
              </a:prstGeom>
              <a:noFill/>
              <a:ln w="19050" cap="flat" cmpd="sng" algn="ctr">
                <a:solidFill>
                  <a:srgbClr val="00B050"/>
                </a:solid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709" name="Arc 708"/>
              <p:cNvSpPr/>
              <p:nvPr/>
            </p:nvSpPr>
            <p:spPr>
              <a:xfrm>
                <a:off x="2091727" y="368846"/>
                <a:ext cx="4963161" cy="4962082"/>
              </a:xfrm>
              <a:prstGeom prst="arc">
                <a:avLst>
                  <a:gd name="adj1" fmla="val 17375324"/>
                  <a:gd name="adj2" fmla="val 14991275"/>
                </a:avLst>
              </a:prstGeom>
              <a:noFill/>
              <a:ln w="19050" cap="flat" cmpd="sng" algn="ctr">
                <a:solidFill>
                  <a:srgbClr val="0070C0"/>
                </a:solid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710" name="Arc 709"/>
              <p:cNvSpPr/>
              <p:nvPr/>
            </p:nvSpPr>
            <p:spPr>
              <a:xfrm>
                <a:off x="1987075" y="268113"/>
                <a:ext cx="5164617" cy="5164856"/>
              </a:xfrm>
              <a:prstGeom prst="arc">
                <a:avLst>
                  <a:gd name="adj1" fmla="val 16863279"/>
                  <a:gd name="adj2" fmla="val 15318398"/>
                </a:avLst>
              </a:prstGeom>
              <a:noFill/>
              <a:ln w="19050" cap="flat" cmpd="sng" algn="ctr">
                <a:solidFill>
                  <a:srgbClr val="FFC000"/>
                </a:solid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711" name="Arc 710"/>
              <p:cNvSpPr/>
              <p:nvPr/>
            </p:nvSpPr>
            <p:spPr>
              <a:xfrm>
                <a:off x="1892887" y="171305"/>
                <a:ext cx="5360841" cy="5361089"/>
              </a:xfrm>
              <a:prstGeom prst="arc">
                <a:avLst>
                  <a:gd name="adj1" fmla="val 15960519"/>
                  <a:gd name="adj2" fmla="val 15662217"/>
                </a:avLst>
              </a:prstGeom>
              <a:noFill/>
              <a:ln w="19050" cap="flat" cmpd="sng" algn="ctr">
                <a:solidFill>
                  <a:srgbClr val="FF3399"/>
                </a:solid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cxnSp>
            <p:nvCxnSpPr>
              <p:cNvPr id="33932" name="Straight Arrow Connector 711"/>
              <p:cNvCxnSpPr>
                <a:cxnSpLocks noChangeShapeType="1"/>
              </p:cNvCxnSpPr>
              <p:nvPr/>
            </p:nvCxnSpPr>
            <p:spPr bwMode="auto">
              <a:xfrm flipH="1">
                <a:off x="5842000" y="904875"/>
                <a:ext cx="87313" cy="122238"/>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3933" name="Straight Arrow Connector 712"/>
              <p:cNvCxnSpPr>
                <a:cxnSpLocks noChangeShapeType="1"/>
              </p:cNvCxnSpPr>
              <p:nvPr/>
            </p:nvCxnSpPr>
            <p:spPr bwMode="auto">
              <a:xfrm flipH="1">
                <a:off x="6584950" y="1843088"/>
                <a:ext cx="147638" cy="77787"/>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3934" name="Straight Arrow Connector 713"/>
              <p:cNvCxnSpPr>
                <a:cxnSpLocks noChangeShapeType="1"/>
              </p:cNvCxnSpPr>
              <p:nvPr/>
            </p:nvCxnSpPr>
            <p:spPr bwMode="auto">
              <a:xfrm flipH="1" flipV="1">
                <a:off x="6791325" y="3055938"/>
                <a:ext cx="150813" cy="4762"/>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3935" name="Straight Arrow Connector 714"/>
              <p:cNvCxnSpPr>
                <a:cxnSpLocks noChangeShapeType="1"/>
              </p:cNvCxnSpPr>
              <p:nvPr/>
            </p:nvCxnSpPr>
            <p:spPr bwMode="auto">
              <a:xfrm flipH="1" flipV="1">
                <a:off x="6356350" y="4159250"/>
                <a:ext cx="133350" cy="87313"/>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3936" name="Straight Arrow Connector 715"/>
              <p:cNvCxnSpPr>
                <a:cxnSpLocks noChangeShapeType="1"/>
              </p:cNvCxnSpPr>
              <p:nvPr/>
            </p:nvCxnSpPr>
            <p:spPr bwMode="auto">
              <a:xfrm flipH="1" flipV="1">
                <a:off x="5473700" y="4887913"/>
                <a:ext cx="73025" cy="149225"/>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3937" name="Straight Arrow Connector 716"/>
              <p:cNvCxnSpPr>
                <a:cxnSpLocks noChangeShapeType="1"/>
              </p:cNvCxnSpPr>
              <p:nvPr/>
            </p:nvCxnSpPr>
            <p:spPr bwMode="auto">
              <a:xfrm flipV="1">
                <a:off x="4289425" y="5075238"/>
                <a:ext cx="31750" cy="147637"/>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3938" name="Straight Arrow Connector 717"/>
              <p:cNvCxnSpPr>
                <a:cxnSpLocks noChangeShapeType="1"/>
              </p:cNvCxnSpPr>
              <p:nvPr/>
            </p:nvCxnSpPr>
            <p:spPr bwMode="auto">
              <a:xfrm flipV="1">
                <a:off x="3163888" y="4673600"/>
                <a:ext cx="100012" cy="115888"/>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3939" name="Straight Arrow Connector 718"/>
              <p:cNvCxnSpPr>
                <a:cxnSpLocks noChangeShapeType="1"/>
              </p:cNvCxnSpPr>
              <p:nvPr/>
            </p:nvCxnSpPr>
            <p:spPr bwMode="auto">
              <a:xfrm flipV="1">
                <a:off x="2408238" y="3805238"/>
                <a:ext cx="147637" cy="84137"/>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3940" name="Straight Arrow Connector 719"/>
              <p:cNvCxnSpPr>
                <a:cxnSpLocks noChangeShapeType="1"/>
              </p:cNvCxnSpPr>
              <p:nvPr/>
            </p:nvCxnSpPr>
            <p:spPr bwMode="auto">
              <a:xfrm>
                <a:off x="2195513" y="2644775"/>
                <a:ext cx="168275" cy="11113"/>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3941" name="Straight Arrow Connector 720"/>
              <p:cNvCxnSpPr>
                <a:cxnSpLocks noChangeShapeType="1"/>
              </p:cNvCxnSpPr>
              <p:nvPr/>
            </p:nvCxnSpPr>
            <p:spPr bwMode="auto">
              <a:xfrm>
                <a:off x="2628900" y="1477963"/>
                <a:ext cx="128588" cy="85725"/>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3942" name="Straight Arrow Connector 721"/>
              <p:cNvCxnSpPr>
                <a:cxnSpLocks noChangeShapeType="1"/>
              </p:cNvCxnSpPr>
              <p:nvPr/>
            </p:nvCxnSpPr>
            <p:spPr bwMode="auto">
              <a:xfrm>
                <a:off x="3563938" y="708025"/>
                <a:ext cx="58737" cy="120650"/>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3943" name="Straight Arrow Connector 722"/>
              <p:cNvCxnSpPr>
                <a:cxnSpLocks noChangeShapeType="1"/>
              </p:cNvCxnSpPr>
              <p:nvPr/>
            </p:nvCxnSpPr>
            <p:spPr bwMode="auto">
              <a:xfrm flipV="1">
                <a:off x="2228850" y="3565525"/>
                <a:ext cx="209550" cy="85725"/>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3944" name="Straight Connector 723"/>
              <p:cNvCxnSpPr>
                <a:cxnSpLocks noChangeShapeType="1"/>
              </p:cNvCxnSpPr>
              <p:nvPr/>
            </p:nvCxnSpPr>
            <p:spPr bwMode="auto">
              <a:xfrm flipV="1">
                <a:off x="2254250" y="3657600"/>
                <a:ext cx="228600" cy="101600"/>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cxnSp>
            <p:nvCxnSpPr>
              <p:cNvPr id="33945" name="Straight Arrow Connector 724"/>
              <p:cNvCxnSpPr>
                <a:cxnSpLocks noChangeShapeType="1"/>
              </p:cNvCxnSpPr>
              <p:nvPr/>
            </p:nvCxnSpPr>
            <p:spPr bwMode="auto">
              <a:xfrm>
                <a:off x="2152650" y="2362200"/>
                <a:ext cx="254000" cy="50800"/>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3946" name="Straight Arrow Connector 725"/>
              <p:cNvCxnSpPr>
                <a:cxnSpLocks noChangeShapeType="1"/>
              </p:cNvCxnSpPr>
              <p:nvPr/>
            </p:nvCxnSpPr>
            <p:spPr bwMode="auto">
              <a:xfrm>
                <a:off x="2698750" y="1231900"/>
                <a:ext cx="174625" cy="157163"/>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3947" name="Straight Arrow Connector 726"/>
              <p:cNvCxnSpPr>
                <a:cxnSpLocks noChangeShapeType="1"/>
              </p:cNvCxnSpPr>
              <p:nvPr/>
            </p:nvCxnSpPr>
            <p:spPr bwMode="auto">
              <a:xfrm>
                <a:off x="3714750" y="527050"/>
                <a:ext cx="79375" cy="204788"/>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3948" name="Straight Arrow Connector 727"/>
              <p:cNvCxnSpPr>
                <a:cxnSpLocks noChangeShapeType="1"/>
              </p:cNvCxnSpPr>
              <p:nvPr/>
            </p:nvCxnSpPr>
            <p:spPr bwMode="auto">
              <a:xfrm flipV="1">
                <a:off x="2927350" y="4540250"/>
                <a:ext cx="158750" cy="171450"/>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3949" name="Straight Arrow Connector 728"/>
              <p:cNvCxnSpPr>
                <a:cxnSpLocks noChangeShapeType="1"/>
              </p:cNvCxnSpPr>
              <p:nvPr/>
            </p:nvCxnSpPr>
            <p:spPr bwMode="auto">
              <a:xfrm flipV="1">
                <a:off x="4057650" y="5037138"/>
                <a:ext cx="61913" cy="239712"/>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3950" name="Straight Arrow Connector 729"/>
              <p:cNvCxnSpPr>
                <a:cxnSpLocks noChangeShapeType="1"/>
              </p:cNvCxnSpPr>
              <p:nvPr/>
            </p:nvCxnSpPr>
            <p:spPr bwMode="auto">
              <a:xfrm flipH="1" flipV="1">
                <a:off x="5256213" y="4987925"/>
                <a:ext cx="88900" cy="234950"/>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3951" name="Straight Arrow Connector 730"/>
              <p:cNvCxnSpPr>
                <a:cxnSpLocks noChangeShapeType="1"/>
              </p:cNvCxnSpPr>
              <p:nvPr/>
            </p:nvCxnSpPr>
            <p:spPr bwMode="auto">
              <a:xfrm flipH="1" flipV="1">
                <a:off x="6243638" y="4332288"/>
                <a:ext cx="182562" cy="163512"/>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3952" name="Straight Arrow Connector 731"/>
              <p:cNvCxnSpPr>
                <a:cxnSpLocks noChangeShapeType="1"/>
              </p:cNvCxnSpPr>
              <p:nvPr/>
            </p:nvCxnSpPr>
            <p:spPr bwMode="auto">
              <a:xfrm flipH="1" flipV="1">
                <a:off x="6772275" y="3276600"/>
                <a:ext cx="244475" cy="57150"/>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3953" name="Straight Arrow Connector 732"/>
              <p:cNvCxnSpPr>
                <a:cxnSpLocks noChangeShapeType="1"/>
              </p:cNvCxnSpPr>
              <p:nvPr/>
            </p:nvCxnSpPr>
            <p:spPr bwMode="auto">
              <a:xfrm flipH="1">
                <a:off x="6678613" y="1993900"/>
                <a:ext cx="230187" cy="100013"/>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3954" name="Straight Arrow Connector 733"/>
              <p:cNvCxnSpPr>
                <a:cxnSpLocks noChangeShapeType="1"/>
              </p:cNvCxnSpPr>
              <p:nvPr/>
            </p:nvCxnSpPr>
            <p:spPr bwMode="auto">
              <a:xfrm flipH="1">
                <a:off x="6049963" y="996950"/>
                <a:ext cx="166687" cy="179388"/>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3955" name="Straight Arrow Connector 734"/>
              <p:cNvCxnSpPr>
                <a:cxnSpLocks noChangeShapeType="1"/>
                <a:stCxn id="709" idx="0"/>
              </p:cNvCxnSpPr>
              <p:nvPr/>
            </p:nvCxnSpPr>
            <p:spPr bwMode="auto">
              <a:xfrm flipH="1">
                <a:off x="5314950" y="512763"/>
                <a:ext cx="90488" cy="217487"/>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3956" name="Straight Arrow Connector 735"/>
              <p:cNvCxnSpPr>
                <a:cxnSpLocks noChangeShapeType="1"/>
                <a:stCxn id="710" idx="2"/>
              </p:cNvCxnSpPr>
              <p:nvPr/>
            </p:nvCxnSpPr>
            <p:spPr bwMode="auto">
              <a:xfrm>
                <a:off x="3914775" y="354013"/>
                <a:ext cx="82550" cy="333375"/>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3957" name="Straight Arrow Connector 736"/>
              <p:cNvCxnSpPr>
                <a:cxnSpLocks noChangeShapeType="1"/>
              </p:cNvCxnSpPr>
              <p:nvPr/>
            </p:nvCxnSpPr>
            <p:spPr bwMode="auto">
              <a:xfrm flipH="1">
                <a:off x="4987925" y="317500"/>
                <a:ext cx="79375" cy="320675"/>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3958" name="Straight Arrow Connector 737"/>
              <p:cNvCxnSpPr>
                <a:cxnSpLocks noChangeShapeType="1"/>
              </p:cNvCxnSpPr>
              <p:nvPr/>
            </p:nvCxnSpPr>
            <p:spPr bwMode="auto">
              <a:xfrm flipH="1">
                <a:off x="6261100" y="1149350"/>
                <a:ext cx="254000" cy="233363"/>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3959" name="Straight Arrow Connector 738"/>
              <p:cNvCxnSpPr>
                <a:cxnSpLocks noChangeShapeType="1"/>
              </p:cNvCxnSpPr>
              <p:nvPr/>
            </p:nvCxnSpPr>
            <p:spPr bwMode="auto">
              <a:xfrm flipH="1">
                <a:off x="6778625" y="2362200"/>
                <a:ext cx="333375" cy="63500"/>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3960" name="Straight Arrow Connector 739"/>
              <p:cNvCxnSpPr>
                <a:cxnSpLocks noChangeShapeType="1"/>
              </p:cNvCxnSpPr>
              <p:nvPr/>
            </p:nvCxnSpPr>
            <p:spPr bwMode="auto">
              <a:xfrm flipH="1" flipV="1">
                <a:off x="6708775" y="3578225"/>
                <a:ext cx="314325" cy="111125"/>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3961" name="Straight Arrow Connector 740"/>
              <p:cNvCxnSpPr>
                <a:cxnSpLocks noChangeShapeType="1"/>
              </p:cNvCxnSpPr>
              <p:nvPr/>
            </p:nvCxnSpPr>
            <p:spPr bwMode="auto">
              <a:xfrm flipH="1" flipV="1">
                <a:off x="6049963" y="4518025"/>
                <a:ext cx="238125" cy="258763"/>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3962" name="Straight Arrow Connector 741"/>
              <p:cNvCxnSpPr>
                <a:cxnSpLocks noChangeShapeType="1"/>
              </p:cNvCxnSpPr>
              <p:nvPr/>
            </p:nvCxnSpPr>
            <p:spPr bwMode="auto">
              <a:xfrm flipV="1">
                <a:off x="3657600" y="4945063"/>
                <a:ext cx="144463" cy="331787"/>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3963" name="Straight Arrow Connector 742"/>
              <p:cNvCxnSpPr>
                <a:cxnSpLocks noChangeShapeType="1"/>
              </p:cNvCxnSpPr>
              <p:nvPr/>
            </p:nvCxnSpPr>
            <p:spPr bwMode="auto">
              <a:xfrm flipV="1">
                <a:off x="2622550" y="4325938"/>
                <a:ext cx="268288" cy="220662"/>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3964" name="Straight Arrow Connector 743"/>
              <p:cNvCxnSpPr>
                <a:cxnSpLocks noChangeShapeType="1"/>
              </p:cNvCxnSpPr>
              <p:nvPr/>
            </p:nvCxnSpPr>
            <p:spPr bwMode="auto">
              <a:xfrm flipV="1">
                <a:off x="2038350" y="3276600"/>
                <a:ext cx="323850" cy="57150"/>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3965" name="Straight Arrow Connector 744"/>
              <p:cNvCxnSpPr>
                <a:cxnSpLocks noChangeShapeType="1"/>
              </p:cNvCxnSpPr>
              <p:nvPr/>
            </p:nvCxnSpPr>
            <p:spPr bwMode="auto">
              <a:xfrm>
                <a:off x="2114550" y="2057400"/>
                <a:ext cx="349250" cy="107950"/>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3966" name="Straight Arrow Connector 745"/>
              <p:cNvCxnSpPr>
                <a:cxnSpLocks noChangeShapeType="1"/>
              </p:cNvCxnSpPr>
              <p:nvPr/>
            </p:nvCxnSpPr>
            <p:spPr bwMode="auto">
              <a:xfrm>
                <a:off x="2863850" y="927100"/>
                <a:ext cx="227013" cy="249238"/>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3967" name="Straight Arrow Connector 746"/>
              <p:cNvCxnSpPr>
                <a:cxnSpLocks noChangeShapeType="1"/>
              </p:cNvCxnSpPr>
              <p:nvPr/>
            </p:nvCxnSpPr>
            <p:spPr bwMode="auto">
              <a:xfrm>
                <a:off x="2963863" y="828675"/>
                <a:ext cx="217487" cy="269875"/>
              </a:xfrm>
              <a:prstGeom prst="straightConnector1">
                <a:avLst/>
              </a:prstGeom>
              <a:noFill/>
              <a:ln w="19050" algn="ctr">
                <a:solidFill>
                  <a:srgbClr val="FFC000"/>
                </a:solidFill>
                <a:round/>
                <a:headEnd/>
                <a:tailEnd/>
              </a:ln>
              <a:extLst>
                <a:ext uri="{909E8E84-426E-40DD-AFC4-6F175D3DCCD1}">
                  <a14:hiddenFill xmlns:a14="http://schemas.microsoft.com/office/drawing/2010/main">
                    <a:noFill/>
                  </a14:hiddenFill>
                </a:ext>
              </a:extLst>
            </p:spPr>
          </p:cxnSp>
          <p:cxnSp>
            <p:nvCxnSpPr>
              <p:cNvPr id="33968" name="Straight Arrow Connector 747"/>
              <p:cNvCxnSpPr>
                <a:cxnSpLocks noChangeShapeType="1"/>
              </p:cNvCxnSpPr>
              <p:nvPr/>
            </p:nvCxnSpPr>
            <p:spPr bwMode="auto">
              <a:xfrm>
                <a:off x="2163763" y="1936750"/>
                <a:ext cx="312737" cy="117475"/>
              </a:xfrm>
              <a:prstGeom prst="straightConnector1">
                <a:avLst/>
              </a:prstGeom>
              <a:noFill/>
              <a:ln w="19050" algn="ctr">
                <a:solidFill>
                  <a:srgbClr val="FFC000"/>
                </a:solidFill>
                <a:round/>
                <a:headEnd/>
                <a:tailEnd/>
              </a:ln>
              <a:extLst>
                <a:ext uri="{909E8E84-426E-40DD-AFC4-6F175D3DCCD1}">
                  <a14:hiddenFill xmlns:a14="http://schemas.microsoft.com/office/drawing/2010/main">
                    <a:noFill/>
                  </a14:hiddenFill>
                </a:ext>
              </a:extLst>
            </p:spPr>
          </p:cxnSp>
          <p:cxnSp>
            <p:nvCxnSpPr>
              <p:cNvPr id="33969" name="Straight Arrow Connector 748"/>
              <p:cNvCxnSpPr>
                <a:cxnSpLocks noChangeShapeType="1"/>
              </p:cNvCxnSpPr>
              <p:nvPr/>
            </p:nvCxnSpPr>
            <p:spPr bwMode="auto">
              <a:xfrm>
                <a:off x="4400550" y="184150"/>
                <a:ext cx="25400" cy="419100"/>
              </a:xfrm>
              <a:prstGeom prst="straightConnector1">
                <a:avLst/>
              </a:prstGeom>
              <a:noFill/>
              <a:ln w="19050" algn="ctr">
                <a:solidFill>
                  <a:srgbClr val="FF3399"/>
                </a:solidFill>
                <a:round/>
                <a:headEnd/>
                <a:tailEnd/>
              </a:ln>
              <a:extLst>
                <a:ext uri="{909E8E84-426E-40DD-AFC4-6F175D3DCCD1}">
                  <a14:hiddenFill xmlns:a14="http://schemas.microsoft.com/office/drawing/2010/main">
                    <a:noFill/>
                  </a14:hiddenFill>
                </a:ext>
              </a:extLst>
            </p:spPr>
          </p:cxnSp>
          <p:cxnSp>
            <p:nvCxnSpPr>
              <p:cNvPr id="33970" name="Straight Arrow Connector 749"/>
              <p:cNvCxnSpPr>
                <a:cxnSpLocks noChangeShapeType="1"/>
              </p:cNvCxnSpPr>
              <p:nvPr/>
            </p:nvCxnSpPr>
            <p:spPr bwMode="auto">
              <a:xfrm>
                <a:off x="4149725" y="209550"/>
                <a:ext cx="47625" cy="419100"/>
              </a:xfrm>
              <a:prstGeom prst="straightConnector1">
                <a:avLst/>
              </a:prstGeom>
              <a:noFill/>
              <a:ln w="19050" algn="ctr">
                <a:solidFill>
                  <a:srgbClr val="FF3399"/>
                </a:solidFill>
                <a:round/>
                <a:headEnd/>
                <a:tailEnd type="triangle" w="med" len="med"/>
              </a:ln>
              <a:extLst>
                <a:ext uri="{909E8E84-426E-40DD-AFC4-6F175D3DCCD1}">
                  <a14:hiddenFill xmlns:a14="http://schemas.microsoft.com/office/drawing/2010/main">
                    <a:noFill/>
                  </a14:hiddenFill>
                </a:ext>
              </a:extLst>
            </p:spPr>
          </p:cxnSp>
          <p:cxnSp>
            <p:nvCxnSpPr>
              <p:cNvPr id="33971" name="Straight Arrow Connector 750"/>
              <p:cNvCxnSpPr>
                <a:cxnSpLocks noChangeShapeType="1"/>
              </p:cNvCxnSpPr>
              <p:nvPr/>
            </p:nvCxnSpPr>
            <p:spPr bwMode="auto">
              <a:xfrm flipH="1">
                <a:off x="4787900" y="193675"/>
                <a:ext cx="39688" cy="419100"/>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972" name="Straight Arrow Connector 751"/>
              <p:cNvCxnSpPr>
                <a:cxnSpLocks noChangeShapeType="1"/>
              </p:cNvCxnSpPr>
              <p:nvPr/>
            </p:nvCxnSpPr>
            <p:spPr bwMode="auto">
              <a:xfrm flipH="1">
                <a:off x="6415088" y="1301750"/>
                <a:ext cx="347662" cy="252413"/>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973" name="Straight Arrow Connector 752"/>
              <p:cNvCxnSpPr>
                <a:cxnSpLocks noChangeShapeType="1"/>
              </p:cNvCxnSpPr>
              <p:nvPr/>
            </p:nvCxnSpPr>
            <p:spPr bwMode="auto">
              <a:xfrm flipH="1">
                <a:off x="6810375" y="2603500"/>
                <a:ext cx="441325" cy="31750"/>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974" name="Straight Arrow Connector 753"/>
              <p:cNvCxnSpPr>
                <a:cxnSpLocks noChangeShapeType="1"/>
              </p:cNvCxnSpPr>
              <p:nvPr/>
            </p:nvCxnSpPr>
            <p:spPr bwMode="auto">
              <a:xfrm flipH="1" flipV="1">
                <a:off x="6621463" y="3775075"/>
                <a:ext cx="401637" cy="182563"/>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975" name="Straight Arrow Connector 754"/>
              <p:cNvCxnSpPr>
                <a:cxnSpLocks noChangeShapeType="1"/>
              </p:cNvCxnSpPr>
              <p:nvPr/>
            </p:nvCxnSpPr>
            <p:spPr bwMode="auto">
              <a:xfrm flipH="1" flipV="1">
                <a:off x="5867400" y="4681538"/>
                <a:ext cx="273050" cy="347662"/>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976" name="Straight Arrow Connector 755"/>
              <p:cNvCxnSpPr>
                <a:cxnSpLocks noChangeShapeType="1"/>
              </p:cNvCxnSpPr>
              <p:nvPr/>
            </p:nvCxnSpPr>
            <p:spPr bwMode="auto">
              <a:xfrm flipH="1" flipV="1">
                <a:off x="4791075" y="5086350"/>
                <a:ext cx="47625" cy="431800"/>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977" name="Straight Arrow Connector 756"/>
              <p:cNvCxnSpPr>
                <a:cxnSpLocks noChangeShapeType="1"/>
              </p:cNvCxnSpPr>
              <p:nvPr/>
            </p:nvCxnSpPr>
            <p:spPr bwMode="auto">
              <a:xfrm flipH="1" flipV="1">
                <a:off x="5003800" y="5059363"/>
                <a:ext cx="74613" cy="331787"/>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3978" name="Straight Arrow Connector 757"/>
              <p:cNvCxnSpPr>
                <a:cxnSpLocks noChangeShapeType="1"/>
              </p:cNvCxnSpPr>
              <p:nvPr/>
            </p:nvCxnSpPr>
            <p:spPr bwMode="auto">
              <a:xfrm flipV="1">
                <a:off x="3416300" y="4886325"/>
                <a:ext cx="204788" cy="384175"/>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979" name="Straight Arrow Connector 758"/>
              <p:cNvCxnSpPr>
                <a:cxnSpLocks noChangeShapeType="1"/>
              </p:cNvCxnSpPr>
              <p:nvPr/>
            </p:nvCxnSpPr>
            <p:spPr bwMode="auto">
              <a:xfrm flipV="1">
                <a:off x="2387600" y="4151313"/>
                <a:ext cx="354013" cy="249237"/>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980" name="Straight Arrow Connector 759"/>
              <p:cNvCxnSpPr>
                <a:cxnSpLocks noChangeShapeType="1"/>
              </p:cNvCxnSpPr>
              <p:nvPr/>
            </p:nvCxnSpPr>
            <p:spPr bwMode="auto">
              <a:xfrm flipV="1">
                <a:off x="1905000" y="3084513"/>
                <a:ext cx="434975" cy="46037"/>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981" name="Straight Arrow Connector 760"/>
              <p:cNvCxnSpPr>
                <a:cxnSpLocks noChangeShapeType="1"/>
              </p:cNvCxnSpPr>
              <p:nvPr/>
            </p:nvCxnSpPr>
            <p:spPr bwMode="auto">
              <a:xfrm>
                <a:off x="2159000" y="1682750"/>
                <a:ext cx="390525" cy="211138"/>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982" name="Straight Arrow Connector 761"/>
              <p:cNvCxnSpPr>
                <a:cxnSpLocks noChangeShapeType="1"/>
              </p:cNvCxnSpPr>
              <p:nvPr/>
            </p:nvCxnSpPr>
            <p:spPr bwMode="auto">
              <a:xfrm>
                <a:off x="3035300" y="660400"/>
                <a:ext cx="269875" cy="350838"/>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sp>
            <p:nvSpPr>
              <p:cNvPr id="763" name="TextBox 461"/>
              <p:cNvSpPr txBox="1">
                <a:spLocks noChangeArrowheads="1"/>
              </p:cNvSpPr>
              <p:nvPr/>
            </p:nvSpPr>
            <p:spPr bwMode="auto">
              <a:xfrm>
                <a:off x="6451826" y="228866"/>
                <a:ext cx="816292" cy="646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2400" kern="0" smtClean="0">
                    <a:solidFill>
                      <a:sysClr val="windowText" lastClr="000000"/>
                    </a:solidFill>
                    <a:latin typeface="Calibri" pitchFamily="34" charset="0"/>
                    <a:cs typeface="+mn-cs"/>
                  </a:rPr>
                  <a:t>Plan</a:t>
                </a:r>
              </a:p>
              <a:p>
                <a:pPr algn="r" eaLnBrk="1" fontAlgn="auto" hangingPunct="1">
                  <a:spcBef>
                    <a:spcPts val="0"/>
                  </a:spcBef>
                  <a:spcAft>
                    <a:spcPts val="0"/>
                  </a:spcAft>
                  <a:defRPr/>
                </a:pPr>
                <a:r>
                  <a:rPr lang="en-GB" sz="1200" kern="0" smtClean="0">
                    <a:solidFill>
                      <a:sysClr val="windowText" lastClr="000000"/>
                    </a:solidFill>
                    <a:latin typeface="Calibri" pitchFamily="34" charset="0"/>
                    <a:cs typeface="+mn-cs"/>
                  </a:rPr>
                  <a:t>Element 1</a:t>
                </a:r>
              </a:p>
            </p:txBody>
          </p:sp>
          <p:sp>
            <p:nvSpPr>
              <p:cNvPr id="764" name="TextBox 462"/>
              <p:cNvSpPr txBox="1">
                <a:spLocks noChangeArrowheads="1"/>
              </p:cNvSpPr>
              <p:nvPr/>
            </p:nvSpPr>
            <p:spPr bwMode="auto">
              <a:xfrm>
                <a:off x="1871957" y="239332"/>
                <a:ext cx="894782" cy="646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2400" kern="0" dirty="0" smtClean="0">
                    <a:solidFill>
                      <a:sysClr val="windowText" lastClr="000000"/>
                    </a:solidFill>
                    <a:latin typeface="Calibri" pitchFamily="34" charset="0"/>
                    <a:cs typeface="+mn-cs"/>
                  </a:rPr>
                  <a:t>Act</a:t>
                </a:r>
              </a:p>
              <a:p>
                <a:pPr eaLnBrk="1" fontAlgn="auto" hangingPunct="1">
                  <a:spcBef>
                    <a:spcPts val="0"/>
                  </a:spcBef>
                  <a:spcAft>
                    <a:spcPts val="0"/>
                  </a:spcAft>
                  <a:defRPr/>
                </a:pPr>
                <a:r>
                  <a:rPr lang="en-GB" sz="1200" kern="0" dirty="0" smtClean="0">
                    <a:solidFill>
                      <a:sysClr val="windowText" lastClr="000000"/>
                    </a:solidFill>
                    <a:latin typeface="Calibri" pitchFamily="34" charset="0"/>
                    <a:cs typeface="+mn-cs"/>
                  </a:rPr>
                  <a:t>Element 12</a:t>
                </a:r>
              </a:p>
            </p:txBody>
          </p:sp>
          <p:sp>
            <p:nvSpPr>
              <p:cNvPr id="765" name="TextBox 463"/>
              <p:cNvSpPr txBox="1">
                <a:spLocks noChangeArrowheads="1"/>
              </p:cNvSpPr>
              <p:nvPr/>
            </p:nvSpPr>
            <p:spPr bwMode="auto">
              <a:xfrm>
                <a:off x="6156182" y="4802406"/>
                <a:ext cx="1157722" cy="646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2400" kern="0" dirty="0" smtClean="0">
                    <a:solidFill>
                      <a:sysClr val="windowText" lastClr="000000"/>
                    </a:solidFill>
                    <a:latin typeface="Calibri" pitchFamily="34" charset="0"/>
                    <a:cs typeface="+mn-cs"/>
                  </a:rPr>
                  <a:t>Do</a:t>
                </a:r>
              </a:p>
              <a:p>
                <a:pPr algn="r" eaLnBrk="1" fontAlgn="auto" hangingPunct="1">
                  <a:spcBef>
                    <a:spcPts val="0"/>
                  </a:spcBef>
                  <a:spcAft>
                    <a:spcPts val="0"/>
                  </a:spcAft>
                  <a:defRPr/>
                </a:pPr>
                <a:r>
                  <a:rPr lang="en-GB" sz="1200" kern="0" dirty="0" smtClean="0">
                    <a:solidFill>
                      <a:sysClr val="windowText" lastClr="000000"/>
                    </a:solidFill>
                    <a:latin typeface="Calibri" pitchFamily="34" charset="0"/>
                    <a:cs typeface="+mn-cs"/>
                  </a:rPr>
                  <a:t>Elements 2 to 9</a:t>
                </a:r>
              </a:p>
            </p:txBody>
          </p:sp>
          <p:sp>
            <p:nvSpPr>
              <p:cNvPr id="766" name="TextBox 464"/>
              <p:cNvSpPr txBox="1">
                <a:spLocks noChangeArrowheads="1"/>
              </p:cNvSpPr>
              <p:nvPr/>
            </p:nvSpPr>
            <p:spPr bwMode="auto">
              <a:xfrm>
                <a:off x="1868032" y="4806331"/>
                <a:ext cx="1418046" cy="647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2400" kern="0" dirty="0" smtClean="0">
                    <a:solidFill>
                      <a:sysClr val="windowText" lastClr="000000"/>
                    </a:solidFill>
                    <a:latin typeface="Calibri" pitchFamily="34" charset="0"/>
                    <a:cs typeface="+mn-cs"/>
                  </a:rPr>
                  <a:t>Check</a:t>
                </a:r>
              </a:p>
              <a:p>
                <a:pPr eaLnBrk="1" fontAlgn="auto" hangingPunct="1">
                  <a:spcBef>
                    <a:spcPts val="0"/>
                  </a:spcBef>
                  <a:spcAft>
                    <a:spcPts val="0"/>
                  </a:spcAft>
                  <a:defRPr/>
                </a:pPr>
                <a:r>
                  <a:rPr lang="en-GB" sz="1200" kern="0" dirty="0" smtClean="0">
                    <a:solidFill>
                      <a:sysClr val="windowText" lastClr="000000"/>
                    </a:solidFill>
                    <a:latin typeface="Calibri" pitchFamily="34" charset="0"/>
                    <a:cs typeface="+mn-cs"/>
                  </a:rPr>
                  <a:t>Elements 10 and 11</a:t>
                </a:r>
              </a:p>
            </p:txBody>
          </p:sp>
          <p:sp>
            <p:nvSpPr>
              <p:cNvPr id="767" name="Arc 766"/>
              <p:cNvSpPr/>
              <p:nvPr/>
            </p:nvSpPr>
            <p:spPr>
              <a:xfrm>
                <a:off x="1567156" y="-171450"/>
                <a:ext cx="6030619" cy="6030899"/>
              </a:xfrm>
              <a:prstGeom prst="arc">
                <a:avLst>
                  <a:gd name="adj1" fmla="val 8301604"/>
                  <a:gd name="adj2" fmla="val 9107938"/>
                </a:avLst>
              </a:prstGeom>
              <a:noFill/>
              <a:ln w="38100" cap="flat" cmpd="sng" algn="ctr">
                <a:solidFill>
                  <a:srgbClr val="00B0F0"/>
                </a:solidFill>
                <a:prstDash val="solid"/>
                <a:headEnd type="none" w="med" len="med"/>
                <a:tailEnd type="triangle" w="med" len="me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768" name="Arc 767"/>
              <p:cNvSpPr/>
              <p:nvPr/>
            </p:nvSpPr>
            <p:spPr>
              <a:xfrm>
                <a:off x="1546225" y="-149210"/>
                <a:ext cx="6030619" cy="6030898"/>
              </a:xfrm>
              <a:prstGeom prst="arc">
                <a:avLst>
                  <a:gd name="adj1" fmla="val 1896052"/>
                  <a:gd name="adj2" fmla="val 2661527"/>
                </a:avLst>
              </a:prstGeom>
              <a:noFill/>
              <a:ln w="38100" cap="flat" cmpd="sng" algn="ctr">
                <a:solidFill>
                  <a:sysClr val="window" lastClr="FFFFFF"/>
                </a:solidFill>
                <a:prstDash val="solid"/>
                <a:headEnd type="none" w="med" len="med"/>
                <a:tailEnd type="triangle" w="med" len="me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769" name="Arc 768"/>
              <p:cNvSpPr/>
              <p:nvPr/>
            </p:nvSpPr>
            <p:spPr>
              <a:xfrm>
                <a:off x="1556690" y="-158368"/>
                <a:ext cx="6031927" cy="6029590"/>
              </a:xfrm>
              <a:prstGeom prst="arc">
                <a:avLst>
                  <a:gd name="adj1" fmla="val 12499754"/>
                  <a:gd name="adj2" fmla="val 13304760"/>
                </a:avLst>
              </a:prstGeom>
              <a:noFill/>
              <a:ln w="38100" cap="flat" cmpd="sng" algn="ctr">
                <a:solidFill>
                  <a:sysClr val="window" lastClr="FFFFFF"/>
                </a:solidFill>
                <a:prstDash val="solid"/>
                <a:headEnd type="none" w="med" len="med"/>
                <a:tailEnd type="triangle" w="med" len="me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770" name="Arc 769"/>
              <p:cNvSpPr/>
              <p:nvPr/>
            </p:nvSpPr>
            <p:spPr>
              <a:xfrm>
                <a:off x="1548841" y="-170141"/>
                <a:ext cx="6029311" cy="6030898"/>
              </a:xfrm>
              <a:prstGeom prst="arc">
                <a:avLst>
                  <a:gd name="adj1" fmla="val 19047487"/>
                  <a:gd name="adj2" fmla="val 19814924"/>
                </a:avLst>
              </a:prstGeom>
              <a:noFill/>
              <a:ln w="38100" cap="flat" cmpd="sng" algn="ctr">
                <a:solidFill>
                  <a:sysClr val="window" lastClr="FFFFFF"/>
                </a:solidFill>
                <a:prstDash val="solid"/>
                <a:headEnd type="none" w="med" len="med"/>
                <a:tailEnd type="triangle" w="med" len="me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grpSp>
        <p:sp>
          <p:nvSpPr>
            <p:cNvPr id="277" name="TextBox 249"/>
            <p:cNvSpPr txBox="1">
              <a:spLocks noChangeArrowheads="1"/>
            </p:cNvSpPr>
            <p:nvPr/>
          </p:nvSpPr>
          <p:spPr bwMode="auto">
            <a:xfrm rot="21132114">
              <a:off x="7389813" y="3054350"/>
              <a:ext cx="614362"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Finance</a:t>
              </a:r>
            </a:p>
          </p:txBody>
        </p:sp>
        <p:sp>
          <p:nvSpPr>
            <p:cNvPr id="278" name="Oval 168"/>
            <p:cNvSpPr>
              <a:spLocks noChangeArrowheads="1"/>
            </p:cNvSpPr>
            <p:nvPr/>
          </p:nvSpPr>
          <p:spPr bwMode="auto">
            <a:xfrm rot="10791235">
              <a:off x="7364413" y="3141663"/>
              <a:ext cx="87312" cy="84137"/>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1"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heel(1)">
                                      <p:cBhvr>
                                        <p:cTn id="12"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idx="4294967295"/>
          </p:nvPr>
        </p:nvSpPr>
        <p:spPr/>
        <p:txBody>
          <a:bodyPr/>
          <a:lstStyle/>
          <a:p>
            <a:pPr eaLnBrk="1" hangingPunct="1">
              <a:defRPr/>
            </a:pPr>
            <a:r>
              <a:rPr lang="en-GB" sz="3200" smtClean="0"/>
              <a:t>Copyright Notice</a:t>
            </a:r>
            <a:endParaRPr lang="en-US" sz="3200" smtClean="0"/>
          </a:p>
        </p:txBody>
      </p:sp>
      <p:sp>
        <p:nvSpPr>
          <p:cNvPr id="3077" name="Rectangle 3"/>
          <p:cNvSpPr>
            <a:spLocks noGrp="1" noChangeArrowheads="1"/>
          </p:cNvSpPr>
          <p:nvPr>
            <p:ph type="body" idx="4294967295"/>
          </p:nvPr>
        </p:nvSpPr>
        <p:spPr>
          <a:xfrm>
            <a:off x="395288" y="1557338"/>
            <a:ext cx="8280400" cy="4608512"/>
          </a:xfrm>
        </p:spPr>
        <p:txBody>
          <a:bodyPr/>
          <a:lstStyle/>
          <a:p>
            <a:pPr algn="just" eaLnBrk="1" hangingPunct="1">
              <a:lnSpc>
                <a:spcPct val="80000"/>
              </a:lnSpc>
              <a:buFontTx/>
              <a:buNone/>
              <a:defRPr/>
            </a:pPr>
            <a:r>
              <a:rPr lang="en-GB" sz="1800" dirty="0" smtClean="0"/>
              <a:t>The author, Ian Dalling, owns the copyright of this presentation. </a:t>
            </a:r>
          </a:p>
          <a:p>
            <a:pPr algn="just" eaLnBrk="1" hangingPunct="1">
              <a:lnSpc>
                <a:spcPct val="80000"/>
              </a:lnSpc>
              <a:buFontTx/>
              <a:buNone/>
              <a:defRPr/>
            </a:pPr>
            <a:endParaRPr lang="en-GB" sz="1800" dirty="0" smtClean="0"/>
          </a:p>
          <a:p>
            <a:pPr algn="just" eaLnBrk="1" hangingPunct="1">
              <a:lnSpc>
                <a:spcPct val="80000"/>
              </a:lnSpc>
              <a:buFontTx/>
              <a:buNone/>
              <a:defRPr/>
            </a:pPr>
            <a:r>
              <a:rPr lang="en-GB" sz="1800" dirty="0" smtClean="0"/>
              <a:t>No part of this publication may be reproduced, stored in or introduced into a retrieval system, or transmitted in any form or by any means (electronic, mechanical, photocopying, recording, or otherwise), without prior written permission of Ian Dalling.</a:t>
            </a:r>
          </a:p>
          <a:p>
            <a:pPr algn="just" eaLnBrk="1" hangingPunct="1">
              <a:lnSpc>
                <a:spcPct val="80000"/>
              </a:lnSpc>
              <a:buFontTx/>
              <a:buNone/>
              <a:defRPr/>
            </a:pPr>
            <a:endParaRPr lang="en-GB" sz="1800" dirty="0"/>
          </a:p>
          <a:p>
            <a:pPr algn="just" eaLnBrk="1" hangingPunct="1">
              <a:lnSpc>
                <a:spcPct val="80000"/>
              </a:lnSpc>
              <a:buFontTx/>
              <a:buNone/>
              <a:defRPr/>
            </a:pPr>
            <a:r>
              <a:rPr lang="en-GB" sz="1800" dirty="0" smtClean="0"/>
              <a:t>This presentation may be used freely for private study or research purposes.</a:t>
            </a:r>
          </a:p>
          <a:p>
            <a:pPr algn="just" eaLnBrk="1" hangingPunct="1">
              <a:lnSpc>
                <a:spcPct val="80000"/>
              </a:lnSpc>
              <a:buFontTx/>
              <a:buNone/>
              <a:defRPr/>
            </a:pPr>
            <a:endParaRPr lang="en-GB" sz="1800" dirty="0" smtClean="0"/>
          </a:p>
          <a:p>
            <a:pPr algn="just" eaLnBrk="1" hangingPunct="1">
              <a:lnSpc>
                <a:spcPct val="80000"/>
              </a:lnSpc>
              <a:buFontTx/>
              <a:buNone/>
              <a:defRPr/>
            </a:pPr>
            <a:r>
              <a:rPr lang="en-GB" sz="1800" dirty="0" smtClean="0"/>
              <a:t>Requests for permission to reproduce all or part of this document must be addressed to:</a:t>
            </a:r>
          </a:p>
          <a:p>
            <a:pPr eaLnBrk="1" hangingPunct="1">
              <a:lnSpc>
                <a:spcPct val="80000"/>
              </a:lnSpc>
              <a:buFontTx/>
              <a:buNone/>
              <a:defRPr/>
            </a:pPr>
            <a:endParaRPr lang="en-GB" sz="1800" b="1" dirty="0" smtClean="0"/>
          </a:p>
          <a:p>
            <a:pPr algn="ctr" eaLnBrk="1" hangingPunct="1">
              <a:lnSpc>
                <a:spcPct val="80000"/>
              </a:lnSpc>
              <a:buFontTx/>
              <a:buNone/>
              <a:defRPr/>
            </a:pPr>
            <a:r>
              <a:rPr lang="en-GB" sz="1800" dirty="0" smtClean="0"/>
              <a:t>Mr Ian Dalling, Unified Management Ltd, </a:t>
            </a:r>
            <a:r>
              <a:rPr lang="de-DE" sz="1800" dirty="0" smtClean="0"/>
              <a:t>9 Little Lane, Alverstoke, Gosport, Hampshire PO12 2LA, United Kingdom.</a:t>
            </a:r>
          </a:p>
          <a:p>
            <a:pPr algn="ctr" eaLnBrk="1" hangingPunct="1">
              <a:lnSpc>
                <a:spcPct val="80000"/>
              </a:lnSpc>
              <a:buFontTx/>
              <a:buNone/>
              <a:defRPr/>
            </a:pPr>
            <a:r>
              <a:rPr lang="de-DE" sz="1800" dirty="0" smtClean="0"/>
              <a:t>Tel:  +1695 728059 or +44 2392511043</a:t>
            </a:r>
          </a:p>
          <a:p>
            <a:pPr algn="ctr" eaLnBrk="1" hangingPunct="1">
              <a:lnSpc>
                <a:spcPct val="80000"/>
              </a:lnSpc>
              <a:buFontTx/>
              <a:buNone/>
              <a:defRPr/>
            </a:pPr>
            <a:r>
              <a:rPr lang="en-US" sz="1800" dirty="0" smtClean="0"/>
              <a:t>Email: I</a:t>
            </a:r>
            <a:r>
              <a:rPr lang="en-US" sz="1800" dirty="0" smtClean="0">
                <a:hlinkClick r:id="rId3"/>
              </a:rPr>
              <a:t>anDalling@live.com</a:t>
            </a:r>
            <a:endParaRPr lang="en-US" sz="1800" dirty="0" smtClean="0"/>
          </a:p>
          <a:p>
            <a:pPr algn="ctr" eaLnBrk="1" hangingPunct="1">
              <a:lnSpc>
                <a:spcPct val="80000"/>
              </a:lnSpc>
              <a:buFontTx/>
              <a:buNone/>
              <a:defRPr/>
            </a:pPr>
            <a:r>
              <a:rPr lang="en-US" sz="1800" dirty="0" smtClean="0">
                <a:hlinkClick r:id="rId4"/>
              </a:rPr>
              <a:t>www.UnifiedManagement.com</a:t>
            </a:r>
            <a:r>
              <a:rPr lang="en-US" sz="1800" dirty="0" smtClean="0"/>
              <a:t> </a:t>
            </a:r>
          </a:p>
          <a:p>
            <a:pPr algn="ctr" eaLnBrk="1" hangingPunct="1">
              <a:lnSpc>
                <a:spcPct val="80000"/>
              </a:lnSpc>
              <a:buFontTx/>
              <a:buNone/>
              <a:defRPr/>
            </a:pPr>
            <a:endParaRPr lang="en-US" sz="1800" b="1" dirty="0" smtClean="0"/>
          </a:p>
        </p:txBody>
      </p:sp>
      <p:sp>
        <p:nvSpPr>
          <p:cNvPr id="16388" name="AutoShape 26">
            <a:hlinkClick r:id="rId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9" name="AutoShape 27">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0" name="AutoShape 28">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1" name="AutoShape 29">
            <a:hlinkClick r:id="rId6"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7"/>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19" name="Rectangle 15">
            <a:hlinkClick r:id="rId3"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rgbClr val="FFC000"/>
          </a:solidFill>
          <a:ln w="9525">
            <a:solidFill>
              <a:schemeClr val="tx1"/>
            </a:solidFill>
            <a:miter lim="800000"/>
            <a:headEnd/>
            <a:tailEnd/>
          </a:ln>
        </p:spPr>
        <p:txBody>
          <a:bodyPr wrap="none" anchor="ctr"/>
          <a:lstStyle/>
          <a:p>
            <a:r>
              <a:rPr lang="en-GB">
                <a:solidFill>
                  <a:srgbClr val="002060"/>
                </a:solidFill>
                <a:latin typeface="Arial" charset="0"/>
              </a:rPr>
              <a:t>12. Review</a:t>
            </a:r>
          </a:p>
          <a:p>
            <a:r>
              <a:rPr lang="en-GB">
                <a:solidFill>
                  <a:srgbClr val="002060"/>
                </a:solidFill>
                <a:latin typeface="Arial" charset="0"/>
              </a:rPr>
              <a:t>and Action</a:t>
            </a:r>
          </a:p>
        </p:txBody>
      </p:sp>
      <p:sp>
        <p:nvSpPr>
          <p:cNvPr id="34820" name="Rectangle 4">
            <a:hlinkClick r:id="rId4"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rgbClr val="92D050"/>
          </a:solidFill>
          <a:ln w="9525">
            <a:solidFill>
              <a:schemeClr val="tx1"/>
            </a:solidFill>
            <a:miter lim="800000"/>
            <a:headEnd/>
            <a:tailEnd/>
          </a:ln>
        </p:spPr>
        <p:txBody>
          <a:bodyPr wrap="none" anchor="ctr"/>
          <a:lstStyle/>
          <a:p>
            <a:r>
              <a:rPr lang="en-GB">
                <a:latin typeface="Arial" charset="0"/>
              </a:rPr>
              <a:t>1. Assessment</a:t>
            </a:r>
          </a:p>
          <a:p>
            <a:r>
              <a:rPr lang="en-GB">
                <a:latin typeface="Arial" charset="0"/>
              </a:rPr>
              <a:t>and Controls</a:t>
            </a:r>
          </a:p>
        </p:txBody>
      </p:sp>
      <p:sp>
        <p:nvSpPr>
          <p:cNvPr id="34821" name="Rectangle 5">
            <a:hlinkClick r:id="rId5"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rgbClr val="00B0F0"/>
          </a:solidFill>
          <a:ln w="9525">
            <a:solidFill>
              <a:schemeClr val="tx1"/>
            </a:solidFill>
            <a:miter lim="800000"/>
            <a:headEnd/>
            <a:tailEnd/>
          </a:ln>
        </p:spPr>
        <p:txBody>
          <a:bodyPr wrap="none" anchor="ctr"/>
          <a:lstStyle/>
          <a:p>
            <a:r>
              <a:rPr lang="en-GB">
                <a:latin typeface="Arial" charset="0"/>
              </a:rPr>
              <a:t>2. Personnel</a:t>
            </a:r>
          </a:p>
        </p:txBody>
      </p:sp>
      <p:sp>
        <p:nvSpPr>
          <p:cNvPr id="34822" name="Rectangle 6">
            <a:hlinkClick r:id="rId5"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rgbClr val="00B0F0"/>
          </a:solidFill>
          <a:ln w="9525">
            <a:solidFill>
              <a:schemeClr val="tx1"/>
            </a:solidFill>
            <a:miter lim="800000"/>
            <a:headEnd/>
            <a:tailEnd/>
          </a:ln>
        </p:spPr>
        <p:txBody>
          <a:bodyPr wrap="none" anchor="ctr"/>
          <a:lstStyle/>
          <a:p>
            <a:r>
              <a:rPr lang="en-GB">
                <a:latin typeface="Arial" charset="0"/>
              </a:rPr>
              <a:t>3. Commerce</a:t>
            </a:r>
          </a:p>
        </p:txBody>
      </p:sp>
      <p:sp>
        <p:nvSpPr>
          <p:cNvPr id="34823" name="Rectangle 7">
            <a:hlinkClick r:id="rId6"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rgbClr val="00B0F0"/>
          </a:solidFill>
          <a:ln w="9525">
            <a:solidFill>
              <a:schemeClr val="tx1"/>
            </a:solidFill>
            <a:miter lim="800000"/>
            <a:headEnd/>
            <a:tailEnd/>
          </a:ln>
        </p:spPr>
        <p:txBody>
          <a:bodyPr wrap="none" anchor="ctr"/>
          <a:lstStyle/>
          <a:p>
            <a:r>
              <a:rPr lang="en-GB">
                <a:latin typeface="Arial" charset="0"/>
              </a:rPr>
              <a:t>4. Data</a:t>
            </a:r>
          </a:p>
        </p:txBody>
      </p:sp>
      <p:sp>
        <p:nvSpPr>
          <p:cNvPr id="34824" name="Rectangle 8">
            <a:hlinkClick r:id="rId7"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rgbClr val="00B0F0"/>
          </a:solidFill>
          <a:ln w="9525">
            <a:solidFill>
              <a:schemeClr val="tx1"/>
            </a:solidFill>
            <a:miter lim="800000"/>
            <a:headEnd/>
            <a:tailEnd/>
          </a:ln>
        </p:spPr>
        <p:txBody>
          <a:bodyPr wrap="none" anchor="ctr"/>
          <a:lstStyle/>
          <a:p>
            <a:r>
              <a:rPr lang="en-GB">
                <a:latin typeface="Arial" charset="0"/>
              </a:rPr>
              <a:t>5. Matter and</a:t>
            </a:r>
          </a:p>
          <a:p>
            <a:r>
              <a:rPr lang="en-GB">
                <a:latin typeface="Arial" charset="0"/>
              </a:rPr>
              <a:t>Energy</a:t>
            </a:r>
          </a:p>
        </p:txBody>
      </p:sp>
      <p:sp>
        <p:nvSpPr>
          <p:cNvPr id="34825" name="Rectangle 9">
            <a:hlinkClick r:id="rId8"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rgbClr val="00B0F0"/>
          </a:solidFill>
          <a:ln w="9525">
            <a:solidFill>
              <a:schemeClr val="tx1"/>
            </a:solidFill>
            <a:miter lim="800000"/>
            <a:headEnd/>
            <a:tailEnd/>
          </a:ln>
        </p:spPr>
        <p:txBody>
          <a:bodyPr wrap="none" anchor="ctr"/>
          <a:lstStyle/>
          <a:p>
            <a:r>
              <a:rPr lang="en-GB">
                <a:latin typeface="Arial" charset="0"/>
              </a:rPr>
              <a:t>6. Suppliers</a:t>
            </a:r>
          </a:p>
        </p:txBody>
      </p:sp>
      <p:sp>
        <p:nvSpPr>
          <p:cNvPr id="34826" name="Rectangle 10">
            <a:hlinkClick r:id="rId9"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rgbClr val="00B0F0"/>
          </a:solidFill>
          <a:ln w="9525">
            <a:solidFill>
              <a:schemeClr val="tx1"/>
            </a:solidFill>
            <a:miter lim="800000"/>
            <a:headEnd/>
            <a:tailEnd/>
          </a:ln>
        </p:spPr>
        <p:txBody>
          <a:bodyPr wrap="none" anchor="ctr"/>
          <a:lstStyle/>
          <a:p>
            <a:r>
              <a:rPr lang="en-GB">
                <a:latin typeface="Arial" charset="0"/>
              </a:rPr>
              <a:t>7. Service and</a:t>
            </a:r>
          </a:p>
          <a:p>
            <a:r>
              <a:rPr lang="en-GB">
                <a:latin typeface="Arial" charset="0"/>
              </a:rPr>
              <a:t>Product Delivery</a:t>
            </a:r>
          </a:p>
        </p:txBody>
      </p:sp>
      <p:sp>
        <p:nvSpPr>
          <p:cNvPr id="34827" name="Rectangle 11">
            <a:hlinkClick r:id="rId10"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rgbClr val="00B0F0"/>
          </a:solidFill>
          <a:ln w="9525">
            <a:solidFill>
              <a:schemeClr val="tx1"/>
            </a:solidFill>
            <a:miter lim="800000"/>
            <a:headEnd/>
            <a:tailEnd/>
          </a:ln>
        </p:spPr>
        <p:txBody>
          <a:bodyPr wrap="none" anchor="ctr"/>
          <a:lstStyle/>
          <a:p>
            <a:r>
              <a:rPr lang="en-GB">
                <a:latin typeface="Arial" charset="0"/>
              </a:rPr>
              <a:t>8. Contingencies</a:t>
            </a:r>
          </a:p>
        </p:txBody>
      </p:sp>
      <p:sp>
        <p:nvSpPr>
          <p:cNvPr id="34828" name="Rectangle 12">
            <a:hlinkClick r:id="rId11"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rgbClr val="00B0F0"/>
          </a:solidFill>
          <a:ln w="9525">
            <a:solidFill>
              <a:schemeClr val="tx1"/>
            </a:solidFill>
            <a:miter lim="800000"/>
            <a:headEnd/>
            <a:tailEnd/>
          </a:ln>
        </p:spPr>
        <p:txBody>
          <a:bodyPr wrap="none" anchor="ctr"/>
          <a:lstStyle/>
          <a:p>
            <a:r>
              <a:rPr lang="en-GB">
                <a:latin typeface="Arial" charset="0"/>
              </a:rPr>
              <a:t>9. Change</a:t>
            </a:r>
          </a:p>
        </p:txBody>
      </p:sp>
      <p:sp>
        <p:nvSpPr>
          <p:cNvPr id="34829" name="Rectangle 13">
            <a:hlinkClick r:id="rId12"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rgbClr val="FFFF99"/>
          </a:solidFill>
          <a:ln w="9525">
            <a:solidFill>
              <a:srgbClr val="002060"/>
            </a:solidFill>
            <a:miter lim="800000"/>
            <a:headEnd/>
            <a:tailEnd/>
          </a:ln>
        </p:spPr>
        <p:txBody>
          <a:bodyPr wrap="none" anchor="ctr"/>
          <a:lstStyle/>
          <a:p>
            <a:r>
              <a:rPr lang="en-GB">
                <a:solidFill>
                  <a:srgbClr val="002060"/>
                </a:solidFill>
                <a:latin typeface="Arial" charset="0"/>
              </a:rPr>
              <a:t>10. Reactive</a:t>
            </a:r>
          </a:p>
          <a:p>
            <a:r>
              <a:rPr lang="en-GB">
                <a:solidFill>
                  <a:srgbClr val="002060"/>
                </a:solidFill>
                <a:latin typeface="Arial" charset="0"/>
              </a:rPr>
              <a:t>Monitoring</a:t>
            </a:r>
          </a:p>
        </p:txBody>
      </p:sp>
      <p:sp>
        <p:nvSpPr>
          <p:cNvPr id="34830" name="Rectangle 14">
            <a:hlinkClick r:id="rId13"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rgbClr val="FFFF99"/>
          </a:solidFill>
          <a:ln w="9525">
            <a:solidFill>
              <a:srgbClr val="002060"/>
            </a:solidFill>
            <a:miter lim="800000"/>
            <a:headEnd/>
            <a:tailEnd/>
          </a:ln>
        </p:spPr>
        <p:txBody>
          <a:bodyPr wrap="none" anchor="ctr"/>
          <a:lstStyle/>
          <a:p>
            <a:r>
              <a:rPr lang="en-GB">
                <a:solidFill>
                  <a:srgbClr val="002060"/>
                </a:solidFill>
                <a:latin typeface="Arial" charset="0"/>
              </a:rPr>
              <a:t>11. Proactive</a:t>
            </a:r>
          </a:p>
          <a:p>
            <a:r>
              <a:rPr lang="en-GB">
                <a:solidFill>
                  <a:srgbClr val="002060"/>
                </a:solidFill>
                <a:latin typeface="Arial" charset="0"/>
              </a:rPr>
              <a:t>Monitoring</a:t>
            </a:r>
          </a:p>
        </p:txBody>
      </p:sp>
      <p:sp>
        <p:nvSpPr>
          <p:cNvPr id="34831" name="Rectangle 17">
            <a:hlinkClick r:id="rId14"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rgbClr val="92D050"/>
          </a:solidFill>
          <a:ln w="9525">
            <a:solidFill>
              <a:schemeClr val="tx1"/>
            </a:solidFill>
            <a:miter lim="800000"/>
            <a:headEnd/>
            <a:tailEnd/>
          </a:ln>
        </p:spPr>
        <p:txBody>
          <a:bodyPr wrap="none" anchor="ctr"/>
          <a:lstStyle/>
          <a:p>
            <a:pPr algn="ctr"/>
            <a:r>
              <a:rPr lang="en-US" sz="1600">
                <a:latin typeface="Arial Narrow" pitchFamily="34" charset="0"/>
              </a:rPr>
              <a:t>PLAN</a:t>
            </a:r>
          </a:p>
        </p:txBody>
      </p:sp>
      <p:sp>
        <p:nvSpPr>
          <p:cNvPr id="34832" name="Rectangle 21">
            <a:hlinkClick r:id="rId14"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rgbClr val="00B0F0"/>
          </a:solidFill>
          <a:ln w="9525">
            <a:solidFill>
              <a:schemeClr val="tx1"/>
            </a:solidFill>
            <a:miter lim="800000"/>
            <a:headEnd/>
            <a:tailEnd/>
          </a:ln>
        </p:spPr>
        <p:txBody>
          <a:bodyPr wrap="none" anchor="ctr"/>
          <a:lstStyle/>
          <a:p>
            <a:pPr algn="ctr"/>
            <a:r>
              <a:rPr lang="en-US" sz="1600">
                <a:latin typeface="Arial Narrow" pitchFamily="34" charset="0"/>
              </a:rPr>
              <a:t>DO</a:t>
            </a:r>
          </a:p>
        </p:txBody>
      </p:sp>
      <p:sp>
        <p:nvSpPr>
          <p:cNvPr id="34833" name="Rectangle 20">
            <a:hlinkClick r:id="rId14"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rgbClr val="FFFF99"/>
          </a:solidFill>
          <a:ln w="9525">
            <a:solidFill>
              <a:srgbClr val="002060"/>
            </a:solidFill>
            <a:miter lim="800000"/>
            <a:headEnd/>
            <a:tailEnd/>
          </a:ln>
        </p:spPr>
        <p:txBody>
          <a:bodyPr wrap="none" anchor="ctr"/>
          <a:lstStyle/>
          <a:p>
            <a:pPr algn="ctr"/>
            <a:r>
              <a:rPr lang="en-US" sz="1600">
                <a:solidFill>
                  <a:srgbClr val="002060"/>
                </a:solidFill>
                <a:latin typeface="Arial Narrow" pitchFamily="34" charset="0"/>
              </a:rPr>
              <a:t>CHECK</a:t>
            </a:r>
          </a:p>
        </p:txBody>
      </p:sp>
      <p:sp>
        <p:nvSpPr>
          <p:cNvPr id="34834" name="Rectangle 19">
            <a:hlinkClick r:id="rId14"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rgbClr val="FFC000"/>
          </a:solidFill>
          <a:ln w="9525">
            <a:solidFill>
              <a:srgbClr val="002060"/>
            </a:solidFill>
            <a:miter lim="800000"/>
            <a:headEnd/>
            <a:tailEnd/>
          </a:ln>
        </p:spPr>
        <p:txBody>
          <a:bodyPr wrap="none" anchor="ctr"/>
          <a:lstStyle/>
          <a:p>
            <a:pPr algn="ctr"/>
            <a:r>
              <a:rPr lang="en-US" sz="1600">
                <a:solidFill>
                  <a:srgbClr val="002060"/>
                </a:solidFill>
                <a:latin typeface="Arial Narrow" pitchFamily="34" charset="0"/>
              </a:rPr>
              <a:t>ACT</a:t>
            </a:r>
          </a:p>
        </p:txBody>
      </p:sp>
      <p:sp>
        <p:nvSpPr>
          <p:cNvPr id="34835" name="AutoShape 28">
            <a:hlinkClick r:id="rId15" action="ppaction://hlinksldjump" highlightClick="1"/>
          </p:cNvPr>
          <p:cNvSpPr>
            <a:spLocks noChangeArrowheads="1"/>
          </p:cNvSpPr>
          <p:nvPr/>
        </p:nvSpPr>
        <p:spPr bwMode="auto">
          <a:xfrm>
            <a:off x="7667625" y="6453188"/>
            <a:ext cx="288925" cy="288925"/>
          </a:xfrm>
          <a:prstGeom prst="actionButtonBeginning">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6" name="AutoShape 29">
            <a:hlinkClick r:id="rId16" action="ppaction://hlinksldjump" highlightClick="1"/>
          </p:cNvPr>
          <p:cNvSpPr>
            <a:spLocks noChangeArrowheads="1"/>
          </p:cNvSpPr>
          <p:nvPr/>
        </p:nvSpPr>
        <p:spPr bwMode="auto">
          <a:xfrm>
            <a:off x="8027988" y="6453188"/>
            <a:ext cx="288925" cy="288925"/>
          </a:xfrm>
          <a:prstGeom prst="actionButtonBackPrevious">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7" name="AutoShape 30">
            <a:hlinkClick r:id="rId17" action="ppaction://hlinksldjump" highlightClick="1"/>
          </p:cNvPr>
          <p:cNvSpPr>
            <a:spLocks noChangeArrowheads="1"/>
          </p:cNvSpPr>
          <p:nvPr/>
        </p:nvSpPr>
        <p:spPr bwMode="auto">
          <a:xfrm>
            <a:off x="8386763" y="6453188"/>
            <a:ext cx="288925" cy="288925"/>
          </a:xfrm>
          <a:prstGeom prst="actionButtonForwardNex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8" name="AutoShape 31">
            <a:hlinkClick r:id="rId18" action="ppaction://hlinksldjump" highlightClick="1"/>
          </p:cNvPr>
          <p:cNvSpPr>
            <a:spLocks noChangeArrowheads="1"/>
          </p:cNvSpPr>
          <p:nvPr/>
        </p:nvSpPr>
        <p:spPr bwMode="auto">
          <a:xfrm>
            <a:off x="8748713" y="6453188"/>
            <a:ext cx="288925" cy="288925"/>
          </a:xfrm>
          <a:prstGeom prst="actionButtonEnd">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9" name="Rectangle 2"/>
          <p:cNvSpPr>
            <a:spLocks noGrp="1" noChangeArrowheads="1"/>
          </p:cNvSpPr>
          <p:nvPr>
            <p:ph type="title"/>
          </p:nvPr>
        </p:nvSpPr>
        <p:spPr>
          <a:xfrm>
            <a:off x="7729538" y="-12700"/>
            <a:ext cx="1450975" cy="217488"/>
          </a:xfrm>
        </p:spPr>
        <p:txBody>
          <a:bodyPr/>
          <a:lstStyle/>
          <a:p>
            <a:pPr algn="l"/>
            <a:r>
              <a:rPr lang="en-US" sz="800" smtClean="0">
                <a:effectLst/>
              </a:rPr>
              <a:t>Twelve Element Structure</a:t>
            </a:r>
          </a:p>
        </p:txBody>
      </p:sp>
      <p:grpSp>
        <p:nvGrpSpPr>
          <p:cNvPr id="34840" name="Group 277"/>
          <p:cNvGrpSpPr>
            <a:grpSpLocks/>
          </p:cNvGrpSpPr>
          <p:nvPr/>
        </p:nvGrpSpPr>
        <p:grpSpPr bwMode="auto">
          <a:xfrm>
            <a:off x="1992313" y="-230188"/>
            <a:ext cx="7343775" cy="7345363"/>
            <a:chOff x="1992313" y="-230188"/>
            <a:chExt cx="7343775" cy="7345363"/>
          </a:xfrm>
        </p:grpSpPr>
        <p:grpSp>
          <p:nvGrpSpPr>
            <p:cNvPr id="34841" name="Group 1"/>
            <p:cNvGrpSpPr>
              <a:grpSpLocks/>
            </p:cNvGrpSpPr>
            <p:nvPr/>
          </p:nvGrpSpPr>
          <p:grpSpPr bwMode="auto">
            <a:xfrm>
              <a:off x="1992313" y="-230188"/>
              <a:ext cx="7343775" cy="7345363"/>
              <a:chOff x="1546225" y="-171450"/>
              <a:chExt cx="6051550" cy="6053138"/>
            </a:xfrm>
          </p:grpSpPr>
          <p:sp>
            <p:nvSpPr>
              <p:cNvPr id="282" name="Rectangle 281"/>
              <p:cNvSpPr/>
              <p:nvPr/>
            </p:nvSpPr>
            <p:spPr>
              <a:xfrm>
                <a:off x="1775153" y="41790"/>
                <a:ext cx="2816470" cy="2815291"/>
              </a:xfrm>
              <a:prstGeom prst="rect">
                <a:avLst/>
              </a:prstGeom>
              <a:solidFill>
                <a:srgbClr val="FF3399"/>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sp>
            <p:nvSpPr>
              <p:cNvPr id="283" name="Rectangle 282"/>
              <p:cNvSpPr/>
              <p:nvPr/>
            </p:nvSpPr>
            <p:spPr>
              <a:xfrm>
                <a:off x="4564151" y="49640"/>
                <a:ext cx="2816470" cy="2815291"/>
              </a:xfrm>
              <a:prstGeom prst="rect">
                <a:avLst/>
              </a:prstGeom>
              <a:solidFill>
                <a:srgbClr val="92D050"/>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sp>
            <p:nvSpPr>
              <p:cNvPr id="284" name="Rectangle 283"/>
              <p:cNvSpPr/>
              <p:nvPr/>
            </p:nvSpPr>
            <p:spPr>
              <a:xfrm>
                <a:off x="1764687" y="2838766"/>
                <a:ext cx="2816470" cy="2815291"/>
              </a:xfrm>
              <a:prstGeom prst="rect">
                <a:avLst/>
              </a:prstGeom>
              <a:solidFill>
                <a:srgbClr val="FFFF99"/>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sp>
            <p:nvSpPr>
              <p:cNvPr id="285" name="Rectangle 284"/>
              <p:cNvSpPr/>
              <p:nvPr/>
            </p:nvSpPr>
            <p:spPr>
              <a:xfrm>
                <a:off x="4566767" y="2849232"/>
                <a:ext cx="2816470" cy="2816600"/>
              </a:xfrm>
              <a:prstGeom prst="rect">
                <a:avLst/>
              </a:prstGeom>
              <a:solidFill>
                <a:srgbClr val="4F81BD">
                  <a:lumMod val="40000"/>
                  <a:lumOff val="60000"/>
                </a:srgbClr>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sp>
            <p:nvSpPr>
              <p:cNvPr id="286" name="Oval 285"/>
              <p:cNvSpPr/>
              <p:nvPr/>
            </p:nvSpPr>
            <p:spPr>
              <a:xfrm>
                <a:off x="1775153" y="41790"/>
                <a:ext cx="5605468" cy="5604418"/>
              </a:xfrm>
              <a:prstGeom prst="ellipse">
                <a:avLst/>
              </a:prstGeom>
              <a:solidFill>
                <a:sysClr val="window" lastClr="FFFFFF"/>
              </a:solidFill>
              <a:ln w="25400" cap="flat" cmpd="sng" algn="ctr">
                <a:noFill/>
                <a:prstDash val="solid"/>
              </a:ln>
              <a:effectLst/>
            </p:spPr>
            <p:txBody>
              <a:bodyPr anchor="ctr"/>
              <a:lstStyle/>
              <a:p>
                <a:pPr algn="ctr" fontAlgn="auto">
                  <a:spcBef>
                    <a:spcPts val="0"/>
                  </a:spcBef>
                  <a:spcAft>
                    <a:spcPts val="0"/>
                  </a:spcAft>
                  <a:defRPr/>
                </a:pPr>
                <a:endParaRPr lang="en-GB" kern="0" dirty="0">
                  <a:solidFill>
                    <a:srgbClr val="FFFFFF"/>
                  </a:solidFill>
                  <a:latin typeface="Calibri"/>
                  <a:ea typeface="ＭＳ Ｐゴシック" charset="-128"/>
                  <a:cs typeface="+mn-cs"/>
                </a:endParaRPr>
              </a:p>
            </p:txBody>
          </p:sp>
          <p:cxnSp>
            <p:nvCxnSpPr>
              <p:cNvPr id="34849" name="Straight Connector 612"/>
              <p:cNvCxnSpPr>
                <a:cxnSpLocks noChangeShapeType="1"/>
              </p:cNvCxnSpPr>
              <p:nvPr/>
            </p:nvCxnSpPr>
            <p:spPr bwMode="auto">
              <a:xfrm flipH="1">
                <a:off x="5548313" y="719138"/>
                <a:ext cx="65087" cy="142875"/>
              </a:xfrm>
              <a:prstGeom prst="line">
                <a:avLst/>
              </a:prstGeom>
              <a:noFill/>
              <a:ln w="19050" algn="ctr">
                <a:solidFill>
                  <a:srgbClr val="00B050"/>
                </a:solidFill>
                <a:round/>
                <a:headEnd/>
                <a:tailEnd/>
              </a:ln>
              <a:extLst>
                <a:ext uri="{909E8E84-426E-40DD-AFC4-6F175D3DCCD1}">
                  <a14:hiddenFill xmlns:a14="http://schemas.microsoft.com/office/drawing/2010/main">
                    <a:noFill/>
                  </a14:hiddenFill>
                </a:ext>
              </a:extLst>
            </p:spPr>
          </p:cxnSp>
          <p:sp>
            <p:nvSpPr>
              <p:cNvPr id="288" name="Block Arc 287"/>
              <p:cNvSpPr/>
              <p:nvPr/>
            </p:nvSpPr>
            <p:spPr>
              <a:xfrm>
                <a:off x="4119376" y="2396588"/>
                <a:ext cx="914405" cy="914447"/>
              </a:xfrm>
              <a:prstGeom prst="blockArc">
                <a:avLst>
                  <a:gd name="adj1" fmla="val 10800000"/>
                  <a:gd name="adj2" fmla="val 14320102"/>
                  <a:gd name="adj3" fmla="val 35976"/>
                </a:avLst>
              </a:prstGeom>
              <a:solidFill>
                <a:srgbClr val="FFFF99"/>
              </a:solidFill>
              <a:ln w="25400" cap="flat" cmpd="sng" algn="ctr">
                <a:no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289" name="Block Arc 288"/>
              <p:cNvSpPr/>
              <p:nvPr/>
            </p:nvSpPr>
            <p:spPr>
              <a:xfrm rot="3588395">
                <a:off x="4116739" y="2399225"/>
                <a:ext cx="914447" cy="914405"/>
              </a:xfrm>
              <a:prstGeom prst="blockArc">
                <a:avLst>
                  <a:gd name="adj1" fmla="val 10800000"/>
                  <a:gd name="adj2" fmla="val 12594499"/>
                  <a:gd name="adj3" fmla="val 32985"/>
                </a:avLst>
              </a:prstGeom>
              <a:solidFill>
                <a:srgbClr val="FF3399"/>
              </a:solidFill>
              <a:ln w="25400" cap="flat" cmpd="sng" algn="ctr">
                <a:no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290" name="Block Arc 289"/>
              <p:cNvSpPr/>
              <p:nvPr/>
            </p:nvSpPr>
            <p:spPr>
              <a:xfrm rot="5400000">
                <a:off x="4112814" y="2399226"/>
                <a:ext cx="914447" cy="914404"/>
              </a:xfrm>
              <a:prstGeom prst="blockArc">
                <a:avLst>
                  <a:gd name="adj1" fmla="val 10800000"/>
                  <a:gd name="adj2" fmla="val 12641306"/>
                  <a:gd name="adj3" fmla="val 33564"/>
                </a:avLst>
              </a:prstGeom>
              <a:solidFill>
                <a:srgbClr val="92D050"/>
              </a:solidFill>
              <a:ln w="25400" cap="flat" cmpd="sng" algn="ctr">
                <a:no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291" name="Block Arc 290"/>
              <p:cNvSpPr/>
              <p:nvPr/>
            </p:nvSpPr>
            <p:spPr>
              <a:xfrm rot="7232809">
                <a:off x="4112814" y="2399226"/>
                <a:ext cx="914447" cy="914404"/>
              </a:xfrm>
              <a:prstGeom prst="blockArc">
                <a:avLst>
                  <a:gd name="adj1" fmla="val 10800000"/>
                  <a:gd name="adj2" fmla="val 3544960"/>
                  <a:gd name="adj3" fmla="val 33979"/>
                </a:avLst>
              </a:prstGeom>
              <a:solidFill>
                <a:srgbClr val="4F81BD">
                  <a:lumMod val="40000"/>
                  <a:lumOff val="60000"/>
                </a:srgbClr>
              </a:solidFill>
              <a:ln w="25400" cap="flat" cmpd="sng" algn="ctr">
                <a:no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292" name="Block Arc 291"/>
              <p:cNvSpPr/>
              <p:nvPr/>
            </p:nvSpPr>
            <p:spPr>
              <a:xfrm rot="5400000">
                <a:off x="2408197" y="603528"/>
                <a:ext cx="4383865" cy="4383865"/>
              </a:xfrm>
              <a:prstGeom prst="blockArc">
                <a:avLst>
                  <a:gd name="adj1" fmla="val 10800000"/>
                  <a:gd name="adj2" fmla="val 12595707"/>
                  <a:gd name="adj3" fmla="val 42455"/>
                </a:avLst>
              </a:prstGeom>
              <a:solidFill>
                <a:srgbClr val="92D050"/>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293" name="Block Arc 292"/>
              <p:cNvSpPr/>
              <p:nvPr/>
            </p:nvSpPr>
            <p:spPr>
              <a:xfrm rot="7177318">
                <a:off x="2403655" y="653565"/>
                <a:ext cx="4421410" cy="4381177"/>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294" name="Block Arc 293"/>
              <p:cNvSpPr/>
              <p:nvPr/>
            </p:nvSpPr>
            <p:spPr>
              <a:xfrm rot="8992191">
                <a:off x="2460101" y="664517"/>
                <a:ext cx="4360177" cy="4360177"/>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295" name="Block Arc 294"/>
              <p:cNvSpPr/>
              <p:nvPr/>
            </p:nvSpPr>
            <p:spPr>
              <a:xfrm rot="10800000">
                <a:off x="2460450" y="700620"/>
                <a:ext cx="4354472" cy="4354472"/>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296" name="Block Arc 295"/>
              <p:cNvSpPr/>
              <p:nvPr/>
            </p:nvSpPr>
            <p:spPr>
              <a:xfrm rot="12609604">
                <a:off x="2414159" y="716453"/>
                <a:ext cx="4365732" cy="4365732"/>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297" name="Block Arc 296"/>
              <p:cNvSpPr/>
              <p:nvPr/>
            </p:nvSpPr>
            <p:spPr>
              <a:xfrm rot="14389935">
                <a:off x="2385089" y="733565"/>
                <a:ext cx="4362200" cy="4362200"/>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298" name="Block Arc 297"/>
              <p:cNvSpPr/>
              <p:nvPr/>
            </p:nvSpPr>
            <p:spPr>
              <a:xfrm rot="16200000">
                <a:off x="2374281" y="731932"/>
                <a:ext cx="4358387" cy="4358387"/>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299" name="Block Arc 298"/>
              <p:cNvSpPr/>
              <p:nvPr/>
            </p:nvSpPr>
            <p:spPr>
              <a:xfrm rot="17998924">
                <a:off x="2336575" y="704196"/>
                <a:ext cx="4366092" cy="4366092"/>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300" name="Block Arc 299"/>
              <p:cNvSpPr/>
              <p:nvPr/>
            </p:nvSpPr>
            <p:spPr>
              <a:xfrm rot="19806124">
                <a:off x="2324344" y="656211"/>
                <a:ext cx="4398260" cy="4398260"/>
              </a:xfrm>
              <a:prstGeom prst="blockArc">
                <a:avLst>
                  <a:gd name="adj1" fmla="val 10800000"/>
                  <a:gd name="adj2" fmla="val 12595707"/>
                  <a:gd name="adj3" fmla="val 42455"/>
                </a:avLst>
              </a:prstGeom>
              <a:solidFill>
                <a:srgbClr val="4F81BD">
                  <a:lumMod val="40000"/>
                  <a:lumOff val="60000"/>
                </a:srgbClr>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301" name="Block Arc 300"/>
              <p:cNvSpPr/>
              <p:nvPr/>
            </p:nvSpPr>
            <p:spPr>
              <a:xfrm>
                <a:off x="2337978" y="643920"/>
                <a:ext cx="4360354" cy="4360354"/>
              </a:xfrm>
              <a:prstGeom prst="blockArc">
                <a:avLst>
                  <a:gd name="adj1" fmla="val 10800000"/>
                  <a:gd name="adj2" fmla="val 12595707"/>
                  <a:gd name="adj3" fmla="val 42455"/>
                </a:avLst>
              </a:prstGeom>
              <a:solidFill>
                <a:srgbClr val="FFFF99"/>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302" name="Block Arc 301"/>
              <p:cNvSpPr/>
              <p:nvPr/>
            </p:nvSpPr>
            <p:spPr>
              <a:xfrm rot="1778534">
                <a:off x="2358766" y="614795"/>
                <a:ext cx="4376311" cy="4376311"/>
              </a:xfrm>
              <a:prstGeom prst="blockArc">
                <a:avLst>
                  <a:gd name="adj1" fmla="val 10800000"/>
                  <a:gd name="adj2" fmla="val 12595707"/>
                  <a:gd name="adj3" fmla="val 42455"/>
                </a:avLst>
              </a:prstGeom>
              <a:solidFill>
                <a:srgbClr val="FFFF99"/>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303" name="Block Arc 302"/>
              <p:cNvSpPr/>
              <p:nvPr/>
            </p:nvSpPr>
            <p:spPr>
              <a:xfrm rot="3570314">
                <a:off x="2387616" y="607125"/>
                <a:ext cx="4384282" cy="4384282"/>
              </a:xfrm>
              <a:prstGeom prst="blockArc">
                <a:avLst>
                  <a:gd name="adj1" fmla="val 10800000"/>
                  <a:gd name="adj2" fmla="val 12595707"/>
                  <a:gd name="adj3" fmla="val 42455"/>
                </a:avLst>
              </a:prstGeom>
              <a:solidFill>
                <a:srgbClr val="FF3399"/>
              </a:solidFill>
              <a:ln w="25400" cap="flat" cmpd="sng" algn="ctr">
                <a:noFill/>
                <a:prstDash val="solid"/>
              </a:ln>
              <a:effectLst/>
              <a:scene3d>
                <a:camera prst="orthographicFront"/>
                <a:lightRig rig="threePt" dir="t"/>
              </a:scene3d>
              <a:sp3d>
                <a:bevelT/>
              </a:sp3d>
            </p:spPr>
            <p:txBody>
              <a:bodyPr anchor="ct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fontAlgn="auto">
                  <a:spcBef>
                    <a:spcPts val="0"/>
                  </a:spcBef>
                  <a:spcAft>
                    <a:spcPts val="0"/>
                  </a:spcAft>
                  <a:defRPr/>
                </a:pPr>
                <a:endParaRPr lang="en-GB" kern="0" dirty="0" smtClean="0">
                  <a:solidFill>
                    <a:sysClr val="windowText" lastClr="000000"/>
                  </a:solidFill>
                  <a:cs typeface="+mn-cs"/>
                </a:endParaRPr>
              </a:p>
            </p:txBody>
          </p:sp>
          <p:sp>
            <p:nvSpPr>
              <p:cNvPr id="304" name="TextBox 4"/>
              <p:cNvSpPr txBox="1">
                <a:spLocks noChangeArrowheads="1"/>
              </p:cNvSpPr>
              <p:nvPr/>
            </p:nvSpPr>
            <p:spPr bwMode="auto">
              <a:xfrm>
                <a:off x="3938850" y="2592821"/>
                <a:ext cx="251167"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10</a:t>
                </a:r>
              </a:p>
            </p:txBody>
          </p:sp>
          <p:sp>
            <p:nvSpPr>
              <p:cNvPr id="305" name="TextBox 73"/>
              <p:cNvSpPr txBox="1">
                <a:spLocks noChangeArrowheads="1"/>
              </p:cNvSpPr>
              <p:nvPr/>
            </p:nvSpPr>
            <p:spPr bwMode="auto">
              <a:xfrm>
                <a:off x="4319525" y="2208204"/>
                <a:ext cx="268172"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12</a:t>
                </a:r>
              </a:p>
            </p:txBody>
          </p:sp>
          <p:sp>
            <p:nvSpPr>
              <p:cNvPr id="306" name="TextBox 74"/>
              <p:cNvSpPr txBox="1">
                <a:spLocks noChangeArrowheads="1"/>
              </p:cNvSpPr>
              <p:nvPr/>
            </p:nvSpPr>
            <p:spPr bwMode="auto">
              <a:xfrm>
                <a:off x="4081440" y="2353417"/>
                <a:ext cx="252475" cy="223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smtClean="0">
                    <a:solidFill>
                      <a:srgbClr val="002060"/>
                    </a:solidFill>
                    <a:latin typeface="Arial Narrow" pitchFamily="34" charset="0"/>
                    <a:cs typeface="+mn-cs"/>
                  </a:rPr>
                  <a:t>11</a:t>
                </a:r>
              </a:p>
            </p:txBody>
          </p:sp>
          <p:sp>
            <p:nvSpPr>
              <p:cNvPr id="307" name="TextBox 75"/>
              <p:cNvSpPr txBox="1">
                <a:spLocks noChangeArrowheads="1"/>
              </p:cNvSpPr>
              <p:nvPr/>
            </p:nvSpPr>
            <p:spPr bwMode="auto">
              <a:xfrm>
                <a:off x="4613861" y="2212129"/>
                <a:ext cx="214538" cy="202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1</a:t>
                </a:r>
              </a:p>
            </p:txBody>
          </p:sp>
          <p:sp>
            <p:nvSpPr>
              <p:cNvPr id="308" name="TextBox 76"/>
              <p:cNvSpPr txBox="1">
                <a:spLocks noChangeArrowheads="1"/>
              </p:cNvSpPr>
              <p:nvPr/>
            </p:nvSpPr>
            <p:spPr bwMode="auto">
              <a:xfrm>
                <a:off x="4891191" y="2361266"/>
                <a:ext cx="215847" cy="202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2</a:t>
                </a:r>
              </a:p>
            </p:txBody>
          </p:sp>
          <p:sp>
            <p:nvSpPr>
              <p:cNvPr id="309" name="TextBox 77"/>
              <p:cNvSpPr txBox="1">
                <a:spLocks noChangeArrowheads="1"/>
              </p:cNvSpPr>
              <p:nvPr/>
            </p:nvSpPr>
            <p:spPr bwMode="auto">
              <a:xfrm>
                <a:off x="5036397" y="2611136"/>
                <a:ext cx="210613" cy="204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3</a:t>
                </a:r>
              </a:p>
            </p:txBody>
          </p:sp>
          <p:sp>
            <p:nvSpPr>
              <p:cNvPr id="310" name="TextBox 78"/>
              <p:cNvSpPr txBox="1">
                <a:spLocks noChangeArrowheads="1"/>
              </p:cNvSpPr>
              <p:nvPr/>
            </p:nvSpPr>
            <p:spPr bwMode="auto">
              <a:xfrm>
                <a:off x="5028548" y="2904177"/>
                <a:ext cx="207997"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4</a:t>
                </a:r>
              </a:p>
            </p:txBody>
          </p:sp>
          <p:sp>
            <p:nvSpPr>
              <p:cNvPr id="311" name="TextBox 43"/>
              <p:cNvSpPr txBox="1">
                <a:spLocks noChangeArrowheads="1"/>
              </p:cNvSpPr>
              <p:nvPr/>
            </p:nvSpPr>
            <p:spPr bwMode="auto">
              <a:xfrm>
                <a:off x="4857179" y="3159281"/>
                <a:ext cx="236777" cy="202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5</a:t>
                </a:r>
              </a:p>
            </p:txBody>
          </p:sp>
          <p:sp>
            <p:nvSpPr>
              <p:cNvPr id="312" name="TextBox 46"/>
              <p:cNvSpPr txBox="1">
                <a:spLocks noChangeArrowheads="1"/>
              </p:cNvSpPr>
              <p:nvPr/>
            </p:nvSpPr>
            <p:spPr bwMode="auto">
              <a:xfrm>
                <a:off x="4594239" y="3291411"/>
                <a:ext cx="215846"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6</a:t>
                </a:r>
              </a:p>
            </p:txBody>
          </p:sp>
          <p:sp>
            <p:nvSpPr>
              <p:cNvPr id="313" name="TextBox 47"/>
              <p:cNvSpPr txBox="1">
                <a:spLocks noChangeArrowheads="1"/>
              </p:cNvSpPr>
              <p:nvPr/>
            </p:nvSpPr>
            <p:spPr bwMode="auto">
              <a:xfrm>
                <a:off x="4327374" y="3277021"/>
                <a:ext cx="221079" cy="24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7</a:t>
                </a:r>
              </a:p>
            </p:txBody>
          </p:sp>
          <p:sp>
            <p:nvSpPr>
              <p:cNvPr id="314" name="TextBox 48"/>
              <p:cNvSpPr txBox="1">
                <a:spLocks noChangeArrowheads="1"/>
              </p:cNvSpPr>
              <p:nvPr/>
            </p:nvSpPr>
            <p:spPr bwMode="auto">
              <a:xfrm>
                <a:off x="4072282" y="3121342"/>
                <a:ext cx="175293"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smtClean="0">
                    <a:solidFill>
                      <a:srgbClr val="002060"/>
                    </a:solidFill>
                    <a:latin typeface="Arial Narrow" pitchFamily="34" charset="0"/>
                    <a:cs typeface="+mn-cs"/>
                  </a:rPr>
                  <a:t>8</a:t>
                </a:r>
              </a:p>
            </p:txBody>
          </p:sp>
          <p:sp>
            <p:nvSpPr>
              <p:cNvPr id="315" name="TextBox 49"/>
              <p:cNvSpPr txBox="1">
                <a:spLocks noChangeArrowheads="1"/>
              </p:cNvSpPr>
              <p:nvPr/>
            </p:nvSpPr>
            <p:spPr bwMode="auto">
              <a:xfrm>
                <a:off x="3934926" y="2870164"/>
                <a:ext cx="200148" cy="204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Arial Narrow" pitchFamily="34" charset="0"/>
                    <a:cs typeface="+mn-cs"/>
                  </a:rPr>
                  <a:t>9</a:t>
                </a:r>
              </a:p>
            </p:txBody>
          </p:sp>
          <p:sp>
            <p:nvSpPr>
              <p:cNvPr id="316" name="TextBox 3"/>
              <p:cNvSpPr txBox="1">
                <a:spLocks noChangeArrowheads="1"/>
              </p:cNvSpPr>
              <p:nvPr/>
            </p:nvSpPr>
            <p:spPr bwMode="auto">
              <a:xfrm rot="16608752">
                <a:off x="4376414" y="1726129"/>
                <a:ext cx="682891" cy="20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Assessment</a:t>
                </a:r>
              </a:p>
            </p:txBody>
          </p:sp>
          <p:sp>
            <p:nvSpPr>
              <p:cNvPr id="317" name="TextBox 79"/>
              <p:cNvSpPr txBox="1">
                <a:spLocks noChangeArrowheads="1"/>
              </p:cNvSpPr>
              <p:nvPr/>
            </p:nvSpPr>
            <p:spPr bwMode="auto">
              <a:xfrm rot="17491569">
                <a:off x="4678603" y="1866108"/>
                <a:ext cx="528521" cy="20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Controls</a:t>
                </a:r>
              </a:p>
            </p:txBody>
          </p:sp>
          <p:sp>
            <p:nvSpPr>
              <p:cNvPr id="318" name="TextBox 80"/>
              <p:cNvSpPr txBox="1">
                <a:spLocks noChangeArrowheads="1"/>
              </p:cNvSpPr>
              <p:nvPr/>
            </p:nvSpPr>
            <p:spPr bwMode="auto">
              <a:xfrm rot="17311785">
                <a:off x="4619739" y="1898815"/>
                <a:ext cx="372843" cy="204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and</a:t>
                </a:r>
              </a:p>
            </p:txBody>
          </p:sp>
          <p:sp>
            <p:nvSpPr>
              <p:cNvPr id="319" name="TextBox 81"/>
              <p:cNvSpPr txBox="1">
                <a:spLocks noChangeArrowheads="1"/>
              </p:cNvSpPr>
              <p:nvPr/>
            </p:nvSpPr>
            <p:spPr bwMode="auto">
              <a:xfrm rot="18870122">
                <a:off x="4969012" y="2021788"/>
                <a:ext cx="609631" cy="20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Personnel</a:t>
                </a:r>
              </a:p>
            </p:txBody>
          </p:sp>
          <p:sp>
            <p:nvSpPr>
              <p:cNvPr id="320" name="TextBox 82"/>
              <p:cNvSpPr txBox="1">
                <a:spLocks noChangeArrowheads="1"/>
              </p:cNvSpPr>
              <p:nvPr/>
            </p:nvSpPr>
            <p:spPr bwMode="auto">
              <a:xfrm rot="20666677">
                <a:off x="5244394" y="2461999"/>
                <a:ext cx="677627"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Commerce</a:t>
                </a:r>
              </a:p>
            </p:txBody>
          </p:sp>
          <p:sp>
            <p:nvSpPr>
              <p:cNvPr id="321" name="TextBox 83"/>
              <p:cNvSpPr txBox="1">
                <a:spLocks noChangeArrowheads="1"/>
              </p:cNvSpPr>
              <p:nvPr/>
            </p:nvSpPr>
            <p:spPr bwMode="auto">
              <a:xfrm rot="900898">
                <a:off x="5253552" y="2969589"/>
                <a:ext cx="398989" cy="20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Data</a:t>
                </a:r>
              </a:p>
            </p:txBody>
          </p:sp>
          <p:sp>
            <p:nvSpPr>
              <p:cNvPr id="322" name="TextBox 84"/>
              <p:cNvSpPr txBox="1">
                <a:spLocks noChangeArrowheads="1"/>
              </p:cNvSpPr>
              <p:nvPr/>
            </p:nvSpPr>
            <p:spPr bwMode="auto">
              <a:xfrm rot="1879355">
                <a:off x="5090031" y="3307109"/>
                <a:ext cx="464397" cy="204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Matter</a:t>
                </a:r>
              </a:p>
            </p:txBody>
          </p:sp>
          <p:sp>
            <p:nvSpPr>
              <p:cNvPr id="323" name="TextBox 85"/>
              <p:cNvSpPr txBox="1">
                <a:spLocks noChangeArrowheads="1"/>
              </p:cNvSpPr>
              <p:nvPr/>
            </p:nvSpPr>
            <p:spPr bwMode="auto">
              <a:xfrm rot="2702496">
                <a:off x="5028540" y="3356827"/>
                <a:ext cx="328364" cy="20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and</a:t>
                </a:r>
              </a:p>
            </p:txBody>
          </p:sp>
          <p:sp>
            <p:nvSpPr>
              <p:cNvPr id="324" name="TextBox 86"/>
              <p:cNvSpPr txBox="1">
                <a:spLocks noChangeArrowheads="1"/>
              </p:cNvSpPr>
              <p:nvPr/>
            </p:nvSpPr>
            <p:spPr bwMode="auto">
              <a:xfrm rot="3342178">
                <a:off x="4891834" y="3505309"/>
                <a:ext cx="484042" cy="20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Energy</a:t>
                </a:r>
              </a:p>
            </p:txBody>
          </p:sp>
          <p:sp>
            <p:nvSpPr>
              <p:cNvPr id="325" name="TextBox 87"/>
              <p:cNvSpPr txBox="1">
                <a:spLocks noChangeArrowheads="1"/>
              </p:cNvSpPr>
              <p:nvPr/>
            </p:nvSpPr>
            <p:spPr bwMode="auto">
              <a:xfrm rot="4564803">
                <a:off x="4558251" y="3680612"/>
                <a:ext cx="562535" cy="20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Suppliers</a:t>
                </a:r>
              </a:p>
            </p:txBody>
          </p:sp>
          <p:sp>
            <p:nvSpPr>
              <p:cNvPr id="326" name="TextBox 88"/>
              <p:cNvSpPr txBox="1">
                <a:spLocks noChangeArrowheads="1"/>
              </p:cNvSpPr>
              <p:nvPr/>
            </p:nvSpPr>
            <p:spPr bwMode="auto">
              <a:xfrm rot="17545787">
                <a:off x="3938182" y="3514468"/>
                <a:ext cx="610939" cy="245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Product</a:t>
                </a:r>
              </a:p>
            </p:txBody>
          </p:sp>
          <p:sp>
            <p:nvSpPr>
              <p:cNvPr id="327" name="TextBox 89"/>
              <p:cNvSpPr txBox="1">
                <a:spLocks noChangeArrowheads="1"/>
              </p:cNvSpPr>
              <p:nvPr/>
            </p:nvSpPr>
            <p:spPr bwMode="auto">
              <a:xfrm rot="17129504">
                <a:off x="3955841" y="3720512"/>
                <a:ext cx="676350" cy="20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1000" b="1" kern="0" dirty="0" smtClean="0">
                    <a:solidFill>
                      <a:srgbClr val="002060"/>
                    </a:solidFill>
                    <a:latin typeface="Calibri" pitchFamily="34" charset="0"/>
                    <a:cs typeface="+mn-cs"/>
                  </a:rPr>
                  <a:t>and Service</a:t>
                </a:r>
              </a:p>
            </p:txBody>
          </p:sp>
          <p:sp>
            <p:nvSpPr>
              <p:cNvPr id="328" name="TextBox 90"/>
              <p:cNvSpPr txBox="1">
                <a:spLocks noChangeArrowheads="1"/>
              </p:cNvSpPr>
              <p:nvPr/>
            </p:nvSpPr>
            <p:spPr bwMode="auto">
              <a:xfrm rot="16550396">
                <a:off x="4124593" y="3570068"/>
                <a:ext cx="664576" cy="245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Delivery</a:t>
                </a:r>
              </a:p>
            </p:txBody>
          </p:sp>
          <p:sp>
            <p:nvSpPr>
              <p:cNvPr id="329" name="TextBox 91"/>
              <p:cNvSpPr txBox="1">
                <a:spLocks noChangeArrowheads="1"/>
              </p:cNvSpPr>
              <p:nvPr/>
            </p:nvSpPr>
            <p:spPr bwMode="auto">
              <a:xfrm rot="18917725">
                <a:off x="3410353" y="3397377"/>
                <a:ext cx="923561" cy="24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Contingencies</a:t>
                </a:r>
              </a:p>
            </p:txBody>
          </p:sp>
          <p:sp>
            <p:nvSpPr>
              <p:cNvPr id="330" name="TextBox 92"/>
              <p:cNvSpPr txBox="1">
                <a:spLocks noChangeArrowheads="1"/>
              </p:cNvSpPr>
              <p:nvPr/>
            </p:nvSpPr>
            <p:spPr bwMode="auto">
              <a:xfrm rot="20643783">
                <a:off x="3479686" y="2940808"/>
                <a:ext cx="610910" cy="24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Change</a:t>
                </a:r>
              </a:p>
            </p:txBody>
          </p:sp>
          <p:sp>
            <p:nvSpPr>
              <p:cNvPr id="331" name="TextBox 93"/>
              <p:cNvSpPr txBox="1">
                <a:spLocks noChangeArrowheads="1"/>
              </p:cNvSpPr>
              <p:nvPr/>
            </p:nvSpPr>
            <p:spPr bwMode="auto">
              <a:xfrm rot="1171156">
                <a:off x="3440441" y="2416212"/>
                <a:ext cx="664545" cy="24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Reactive</a:t>
                </a:r>
              </a:p>
            </p:txBody>
          </p:sp>
          <p:sp>
            <p:nvSpPr>
              <p:cNvPr id="332" name="TextBox 94"/>
              <p:cNvSpPr txBox="1">
                <a:spLocks noChangeArrowheads="1"/>
              </p:cNvSpPr>
              <p:nvPr/>
            </p:nvSpPr>
            <p:spPr bwMode="auto">
              <a:xfrm rot="3081675">
                <a:off x="3675239" y="2049261"/>
                <a:ext cx="744378" cy="245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Proactive</a:t>
                </a:r>
              </a:p>
            </p:txBody>
          </p:sp>
          <p:sp>
            <p:nvSpPr>
              <p:cNvPr id="333" name="TextBox 95"/>
              <p:cNvSpPr txBox="1">
                <a:spLocks noChangeArrowheads="1"/>
              </p:cNvSpPr>
              <p:nvPr/>
            </p:nvSpPr>
            <p:spPr bwMode="auto">
              <a:xfrm rot="397386">
                <a:off x="3278229" y="2581047"/>
                <a:ext cx="797978" cy="24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Monitoring</a:t>
                </a:r>
              </a:p>
            </p:txBody>
          </p:sp>
          <p:sp>
            <p:nvSpPr>
              <p:cNvPr id="334" name="TextBox 96"/>
              <p:cNvSpPr txBox="1">
                <a:spLocks noChangeArrowheads="1"/>
              </p:cNvSpPr>
              <p:nvPr/>
            </p:nvSpPr>
            <p:spPr bwMode="auto">
              <a:xfrm rot="2250221">
                <a:off x="3486226" y="2138869"/>
                <a:ext cx="797978" cy="24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1000" b="1" kern="0" dirty="0" smtClean="0">
                    <a:solidFill>
                      <a:srgbClr val="002060"/>
                    </a:solidFill>
                    <a:latin typeface="Calibri" pitchFamily="34" charset="0"/>
                    <a:cs typeface="+mn-cs"/>
                  </a:rPr>
                  <a:t>Monitoring</a:t>
                </a:r>
              </a:p>
            </p:txBody>
          </p:sp>
          <p:sp>
            <p:nvSpPr>
              <p:cNvPr id="335" name="TextBox 97"/>
              <p:cNvSpPr txBox="1">
                <a:spLocks noChangeArrowheads="1"/>
              </p:cNvSpPr>
              <p:nvPr/>
            </p:nvSpPr>
            <p:spPr bwMode="auto">
              <a:xfrm rot="4982783">
                <a:off x="4239061" y="1826863"/>
                <a:ext cx="489275" cy="20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1000" b="1" kern="0" dirty="0" smtClean="0">
                    <a:solidFill>
                      <a:srgbClr val="002060"/>
                    </a:solidFill>
                    <a:latin typeface="Calibri" pitchFamily="34" charset="0"/>
                    <a:cs typeface="+mn-cs"/>
                  </a:rPr>
                  <a:t>Review</a:t>
                </a:r>
              </a:p>
            </p:txBody>
          </p:sp>
          <p:sp>
            <p:nvSpPr>
              <p:cNvPr id="336" name="TextBox 98"/>
              <p:cNvSpPr txBox="1">
                <a:spLocks noChangeArrowheads="1"/>
              </p:cNvSpPr>
              <p:nvPr/>
            </p:nvSpPr>
            <p:spPr bwMode="auto">
              <a:xfrm rot="4045988">
                <a:off x="4015367" y="1909281"/>
                <a:ext cx="455261" cy="20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1000" b="1" kern="0" dirty="0" smtClean="0">
                    <a:solidFill>
                      <a:srgbClr val="002060"/>
                    </a:solidFill>
                    <a:latin typeface="Calibri" pitchFamily="34" charset="0"/>
                    <a:cs typeface="+mn-cs"/>
                  </a:rPr>
                  <a:t>Action</a:t>
                </a:r>
              </a:p>
            </p:txBody>
          </p:sp>
          <p:sp>
            <p:nvSpPr>
              <p:cNvPr id="337" name="TextBox 99"/>
              <p:cNvSpPr txBox="1">
                <a:spLocks noChangeArrowheads="1"/>
              </p:cNvSpPr>
              <p:nvPr/>
            </p:nvSpPr>
            <p:spPr bwMode="auto">
              <a:xfrm rot="4492097">
                <a:off x="4134410" y="1862186"/>
                <a:ext cx="430404" cy="245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1000" b="1" kern="0" dirty="0" smtClean="0">
                    <a:solidFill>
                      <a:srgbClr val="002060"/>
                    </a:solidFill>
                    <a:latin typeface="Calibri" pitchFamily="34" charset="0"/>
                    <a:cs typeface="+mn-cs"/>
                  </a:rPr>
                  <a:t>and</a:t>
                </a:r>
              </a:p>
            </p:txBody>
          </p:sp>
          <p:sp>
            <p:nvSpPr>
              <p:cNvPr id="338" name="Freeform 231"/>
              <p:cNvSpPr>
                <a:spLocks/>
              </p:cNvSpPr>
              <p:nvPr/>
            </p:nvSpPr>
            <p:spPr bwMode="auto">
              <a:xfrm>
                <a:off x="4388857" y="2612445"/>
                <a:ext cx="374134" cy="541603"/>
              </a:xfrm>
              <a:custGeom>
                <a:avLst/>
                <a:gdLst>
                  <a:gd name="T0" fmla="*/ 2147483647 w 700"/>
                  <a:gd name="T1" fmla="*/ 2147483647 h 993"/>
                  <a:gd name="T2" fmla="*/ 2147483647 w 700"/>
                  <a:gd name="T3" fmla="*/ 2147483647 h 993"/>
                  <a:gd name="T4" fmla="*/ 2147483647 w 700"/>
                  <a:gd name="T5" fmla="*/ 2147483647 h 993"/>
                  <a:gd name="T6" fmla="*/ 2147483647 w 700"/>
                  <a:gd name="T7" fmla="*/ 2147483647 h 993"/>
                  <a:gd name="T8" fmla="*/ 2147483647 w 700"/>
                  <a:gd name="T9" fmla="*/ 2147483647 h 993"/>
                  <a:gd name="T10" fmla="*/ 2147483647 w 700"/>
                  <a:gd name="T11" fmla="*/ 2147483647 h 993"/>
                  <a:gd name="T12" fmla="*/ 1816379188 w 700"/>
                  <a:gd name="T13" fmla="*/ 2147483647 h 993"/>
                  <a:gd name="T14" fmla="*/ 454165679 w 700"/>
                  <a:gd name="T15" fmla="*/ 2147483647 h 993"/>
                  <a:gd name="T16" fmla="*/ 454165679 w 700"/>
                  <a:gd name="T17" fmla="*/ 2147483647 h 993"/>
                  <a:gd name="T18" fmla="*/ 2147483647 w 700"/>
                  <a:gd name="T19" fmla="*/ 2147483647 h 993"/>
                  <a:gd name="T20" fmla="*/ 2147483647 w 700"/>
                  <a:gd name="T21" fmla="*/ 2147483647 h 993"/>
                  <a:gd name="T22" fmla="*/ 2147483647 w 700"/>
                  <a:gd name="T23" fmla="*/ 2147483647 h 993"/>
                  <a:gd name="T24" fmla="*/ 2147483647 w 700"/>
                  <a:gd name="T25" fmla="*/ 0 h 993"/>
                  <a:gd name="T26" fmla="*/ 2147483647 w 700"/>
                  <a:gd name="T27" fmla="*/ 1620296049 h 993"/>
                  <a:gd name="T28" fmla="*/ 2147483647 w 700"/>
                  <a:gd name="T29" fmla="*/ 2147483647 h 993"/>
                  <a:gd name="T30" fmla="*/ 2147483647 w 700"/>
                  <a:gd name="T31" fmla="*/ 2147483647 h 993"/>
                  <a:gd name="T32" fmla="*/ 2147483647 w 700"/>
                  <a:gd name="T33" fmla="*/ 2147483647 h 993"/>
                  <a:gd name="T34" fmla="*/ 2147483647 w 700"/>
                  <a:gd name="T35" fmla="*/ 2147483647 h 993"/>
                  <a:gd name="T36" fmla="*/ 2147483647 w 700"/>
                  <a:gd name="T37" fmla="*/ 2147483647 h 993"/>
                  <a:gd name="T38" fmla="*/ 2147483647 w 700"/>
                  <a:gd name="T39" fmla="*/ 2147483647 h 993"/>
                  <a:gd name="T40" fmla="*/ 2147483647 w 700"/>
                  <a:gd name="T41" fmla="*/ 2147483647 h 993"/>
                  <a:gd name="T42" fmla="*/ 2147483647 w 700"/>
                  <a:gd name="T43" fmla="*/ 2147483647 h 993"/>
                  <a:gd name="T44" fmla="*/ 2147483647 w 700"/>
                  <a:gd name="T45" fmla="*/ 2147483647 h 993"/>
                  <a:gd name="T46" fmla="*/ 2147483647 w 700"/>
                  <a:gd name="T47" fmla="*/ 2147483647 h 993"/>
                  <a:gd name="T48" fmla="*/ 2147483647 w 700"/>
                  <a:gd name="T49" fmla="*/ 2147483647 h 993"/>
                  <a:gd name="T50" fmla="*/ 2147483647 w 700"/>
                  <a:gd name="T51" fmla="*/ 2147483647 h 993"/>
                  <a:gd name="T52" fmla="*/ 2147483647 w 700"/>
                  <a:gd name="T53" fmla="*/ 2147483647 h 993"/>
                  <a:gd name="T54" fmla="*/ 2147483647 w 700"/>
                  <a:gd name="T55" fmla="*/ 2147483647 h 993"/>
                  <a:gd name="T56" fmla="*/ 2147483647 w 700"/>
                  <a:gd name="T57" fmla="*/ 2147483647 h 993"/>
                  <a:gd name="T58" fmla="*/ 2147483647 w 700"/>
                  <a:gd name="T59" fmla="*/ 2147483647 h 993"/>
                  <a:gd name="T60" fmla="*/ 2147483647 w 700"/>
                  <a:gd name="T61" fmla="*/ 2147483647 h 993"/>
                  <a:gd name="T62" fmla="*/ 2147483647 w 700"/>
                  <a:gd name="T63" fmla="*/ 2147483647 h 993"/>
                  <a:gd name="T64" fmla="*/ 2147483647 w 700"/>
                  <a:gd name="T65" fmla="*/ 2147483647 h 993"/>
                  <a:gd name="T66" fmla="*/ 2147483647 w 700"/>
                  <a:gd name="T67" fmla="*/ 2147483647 h 993"/>
                  <a:gd name="T68" fmla="*/ 2147483647 w 700"/>
                  <a:gd name="T69" fmla="*/ 2147483647 h 993"/>
                  <a:gd name="T70" fmla="*/ 2147483647 w 700"/>
                  <a:gd name="T71" fmla="*/ 2147483647 h 993"/>
                  <a:gd name="T72" fmla="*/ 2147483647 w 700"/>
                  <a:gd name="T73" fmla="*/ 2147483647 h 993"/>
                  <a:gd name="T74" fmla="*/ 2147483647 w 700"/>
                  <a:gd name="T75" fmla="*/ 2147483647 h 993"/>
                  <a:gd name="T76" fmla="*/ 2147483647 w 700"/>
                  <a:gd name="T77" fmla="*/ 2147483647 h 993"/>
                  <a:gd name="T78" fmla="*/ 2147483647 w 700"/>
                  <a:gd name="T79" fmla="*/ 2147483647 h 993"/>
                  <a:gd name="T80" fmla="*/ 2147483647 w 700"/>
                  <a:gd name="T81" fmla="*/ 2147483647 h 993"/>
                  <a:gd name="T82" fmla="*/ 2147483647 w 700"/>
                  <a:gd name="T83" fmla="*/ 2147483647 h 993"/>
                  <a:gd name="T84" fmla="*/ 2147483647 w 700"/>
                  <a:gd name="T85" fmla="*/ 2147483647 h 99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00" h="993">
                    <a:moveTo>
                      <a:pt x="377" y="986"/>
                    </a:moveTo>
                    <a:lnTo>
                      <a:pt x="307" y="859"/>
                    </a:lnTo>
                    <a:lnTo>
                      <a:pt x="290" y="829"/>
                    </a:lnTo>
                    <a:lnTo>
                      <a:pt x="254" y="801"/>
                    </a:lnTo>
                    <a:lnTo>
                      <a:pt x="219" y="783"/>
                    </a:lnTo>
                    <a:lnTo>
                      <a:pt x="161" y="747"/>
                    </a:lnTo>
                    <a:lnTo>
                      <a:pt x="85" y="718"/>
                    </a:lnTo>
                    <a:lnTo>
                      <a:pt x="44" y="713"/>
                    </a:lnTo>
                    <a:lnTo>
                      <a:pt x="6" y="727"/>
                    </a:lnTo>
                    <a:lnTo>
                      <a:pt x="50" y="659"/>
                    </a:lnTo>
                    <a:lnTo>
                      <a:pt x="64" y="608"/>
                    </a:lnTo>
                    <a:lnTo>
                      <a:pt x="91" y="571"/>
                    </a:lnTo>
                    <a:lnTo>
                      <a:pt x="23" y="470"/>
                    </a:lnTo>
                    <a:lnTo>
                      <a:pt x="12" y="440"/>
                    </a:lnTo>
                    <a:lnTo>
                      <a:pt x="9" y="401"/>
                    </a:lnTo>
                    <a:lnTo>
                      <a:pt x="3" y="352"/>
                    </a:lnTo>
                    <a:lnTo>
                      <a:pt x="0" y="315"/>
                    </a:lnTo>
                    <a:lnTo>
                      <a:pt x="3" y="248"/>
                    </a:lnTo>
                    <a:lnTo>
                      <a:pt x="32" y="169"/>
                    </a:lnTo>
                    <a:lnTo>
                      <a:pt x="91" y="87"/>
                    </a:lnTo>
                    <a:lnTo>
                      <a:pt x="107" y="67"/>
                    </a:lnTo>
                    <a:lnTo>
                      <a:pt x="122" y="61"/>
                    </a:lnTo>
                    <a:lnTo>
                      <a:pt x="141" y="54"/>
                    </a:lnTo>
                    <a:lnTo>
                      <a:pt x="199" y="25"/>
                    </a:lnTo>
                    <a:lnTo>
                      <a:pt x="231" y="17"/>
                    </a:lnTo>
                    <a:lnTo>
                      <a:pt x="369" y="0"/>
                    </a:lnTo>
                    <a:lnTo>
                      <a:pt x="439" y="10"/>
                    </a:lnTo>
                    <a:lnTo>
                      <a:pt x="459" y="10"/>
                    </a:lnTo>
                    <a:lnTo>
                      <a:pt x="494" y="24"/>
                    </a:lnTo>
                    <a:lnTo>
                      <a:pt x="524" y="40"/>
                    </a:lnTo>
                    <a:lnTo>
                      <a:pt x="550" y="39"/>
                    </a:lnTo>
                    <a:lnTo>
                      <a:pt x="570" y="54"/>
                    </a:lnTo>
                    <a:lnTo>
                      <a:pt x="588" y="89"/>
                    </a:lnTo>
                    <a:lnTo>
                      <a:pt x="611" y="127"/>
                    </a:lnTo>
                    <a:lnTo>
                      <a:pt x="626" y="177"/>
                    </a:lnTo>
                    <a:lnTo>
                      <a:pt x="635" y="202"/>
                    </a:lnTo>
                    <a:lnTo>
                      <a:pt x="641" y="214"/>
                    </a:lnTo>
                    <a:lnTo>
                      <a:pt x="649" y="230"/>
                    </a:lnTo>
                    <a:lnTo>
                      <a:pt x="658" y="242"/>
                    </a:lnTo>
                    <a:lnTo>
                      <a:pt x="664" y="254"/>
                    </a:lnTo>
                    <a:lnTo>
                      <a:pt x="667" y="274"/>
                    </a:lnTo>
                    <a:lnTo>
                      <a:pt x="652" y="298"/>
                    </a:lnTo>
                    <a:lnTo>
                      <a:pt x="646" y="316"/>
                    </a:lnTo>
                    <a:lnTo>
                      <a:pt x="641" y="326"/>
                    </a:lnTo>
                    <a:lnTo>
                      <a:pt x="658" y="354"/>
                    </a:lnTo>
                    <a:lnTo>
                      <a:pt x="679" y="394"/>
                    </a:lnTo>
                    <a:lnTo>
                      <a:pt x="696" y="425"/>
                    </a:lnTo>
                    <a:lnTo>
                      <a:pt x="699" y="449"/>
                    </a:lnTo>
                    <a:lnTo>
                      <a:pt x="689" y="463"/>
                    </a:lnTo>
                    <a:lnTo>
                      <a:pt x="670" y="468"/>
                    </a:lnTo>
                    <a:lnTo>
                      <a:pt x="649" y="470"/>
                    </a:lnTo>
                    <a:lnTo>
                      <a:pt x="641" y="484"/>
                    </a:lnTo>
                    <a:lnTo>
                      <a:pt x="638" y="509"/>
                    </a:lnTo>
                    <a:lnTo>
                      <a:pt x="643" y="512"/>
                    </a:lnTo>
                    <a:lnTo>
                      <a:pt x="649" y="526"/>
                    </a:lnTo>
                    <a:lnTo>
                      <a:pt x="632" y="538"/>
                    </a:lnTo>
                    <a:lnTo>
                      <a:pt x="573" y="560"/>
                    </a:lnTo>
                    <a:lnTo>
                      <a:pt x="559" y="560"/>
                    </a:lnTo>
                    <a:lnTo>
                      <a:pt x="570" y="577"/>
                    </a:lnTo>
                    <a:lnTo>
                      <a:pt x="600" y="597"/>
                    </a:lnTo>
                    <a:lnTo>
                      <a:pt x="608" y="604"/>
                    </a:lnTo>
                    <a:lnTo>
                      <a:pt x="611" y="614"/>
                    </a:lnTo>
                    <a:lnTo>
                      <a:pt x="602" y="624"/>
                    </a:lnTo>
                    <a:lnTo>
                      <a:pt x="585" y="628"/>
                    </a:lnTo>
                    <a:lnTo>
                      <a:pt x="582" y="634"/>
                    </a:lnTo>
                    <a:lnTo>
                      <a:pt x="582" y="656"/>
                    </a:lnTo>
                    <a:lnTo>
                      <a:pt x="581" y="677"/>
                    </a:lnTo>
                    <a:lnTo>
                      <a:pt x="573" y="698"/>
                    </a:lnTo>
                    <a:lnTo>
                      <a:pt x="559" y="724"/>
                    </a:lnTo>
                    <a:lnTo>
                      <a:pt x="541" y="732"/>
                    </a:lnTo>
                    <a:lnTo>
                      <a:pt x="518" y="738"/>
                    </a:lnTo>
                    <a:lnTo>
                      <a:pt x="497" y="735"/>
                    </a:lnTo>
                    <a:lnTo>
                      <a:pt x="462" y="721"/>
                    </a:lnTo>
                    <a:lnTo>
                      <a:pt x="433" y="701"/>
                    </a:lnTo>
                    <a:lnTo>
                      <a:pt x="404" y="698"/>
                    </a:lnTo>
                    <a:lnTo>
                      <a:pt x="389" y="698"/>
                    </a:lnTo>
                    <a:lnTo>
                      <a:pt x="392" y="727"/>
                    </a:lnTo>
                    <a:lnTo>
                      <a:pt x="366" y="758"/>
                    </a:lnTo>
                    <a:lnTo>
                      <a:pt x="360" y="786"/>
                    </a:lnTo>
                    <a:lnTo>
                      <a:pt x="348" y="809"/>
                    </a:lnTo>
                    <a:lnTo>
                      <a:pt x="354" y="845"/>
                    </a:lnTo>
                    <a:lnTo>
                      <a:pt x="366" y="893"/>
                    </a:lnTo>
                    <a:lnTo>
                      <a:pt x="374" y="927"/>
                    </a:lnTo>
                    <a:lnTo>
                      <a:pt x="404" y="986"/>
                    </a:lnTo>
                    <a:lnTo>
                      <a:pt x="380" y="992"/>
                    </a:lnTo>
                    <a:lnTo>
                      <a:pt x="377" y="986"/>
                    </a:lnTo>
                  </a:path>
                </a:pathLst>
              </a:custGeom>
              <a:solidFill>
                <a:sysClr val="window" lastClr="FFFFFF"/>
              </a:solidFill>
              <a:ln w="6350" cap="rnd" cmpd="sng">
                <a:solidFill>
                  <a:sysClr val="windowText" lastClr="000000"/>
                </a:solidFill>
                <a:prstDash val="solid"/>
                <a:round/>
                <a:headEnd type="none" w="med" len="med"/>
                <a:tailEnd type="none" w="med" len="med"/>
              </a:ln>
            </p:spPr>
            <p:txBody>
              <a:bodyPr/>
              <a:lstStyle/>
              <a:p>
                <a:pPr fontAlgn="auto">
                  <a:spcBef>
                    <a:spcPts val="0"/>
                  </a:spcBef>
                  <a:spcAft>
                    <a:spcPts val="0"/>
                  </a:spcAft>
                  <a:defRPr/>
                </a:pPr>
                <a:endParaRPr lang="en-GB" kern="0">
                  <a:solidFill>
                    <a:sysClr val="windowText" lastClr="000000"/>
                  </a:solidFill>
                  <a:cs typeface="+mn-cs"/>
                </a:endParaRPr>
              </a:p>
            </p:txBody>
          </p:sp>
          <p:sp>
            <p:nvSpPr>
              <p:cNvPr id="339" name="Freeform 232"/>
              <p:cNvSpPr>
                <a:spLocks/>
              </p:cNvSpPr>
              <p:nvPr/>
            </p:nvSpPr>
            <p:spPr bwMode="auto">
              <a:xfrm>
                <a:off x="4683194" y="2781205"/>
                <a:ext cx="47094" cy="24857"/>
              </a:xfrm>
              <a:custGeom>
                <a:avLst/>
                <a:gdLst>
                  <a:gd name="T0" fmla="*/ 0 w 87"/>
                  <a:gd name="T1" fmla="*/ 2147483647 h 47"/>
                  <a:gd name="T2" fmla="*/ 2147483647 w 87"/>
                  <a:gd name="T3" fmla="*/ 2147483647 h 47"/>
                  <a:gd name="T4" fmla="*/ 2147483647 w 87"/>
                  <a:gd name="T5" fmla="*/ 2147483647 h 47"/>
                  <a:gd name="T6" fmla="*/ 2147483647 w 87"/>
                  <a:gd name="T7" fmla="*/ 2052011957 h 47"/>
                  <a:gd name="T8" fmla="*/ 2147483647 w 87"/>
                  <a:gd name="T9" fmla="*/ 1262574553 h 47"/>
                  <a:gd name="T10" fmla="*/ 2147483647 w 87"/>
                  <a:gd name="T11" fmla="*/ 0 h 47"/>
                  <a:gd name="T12" fmla="*/ 2147483647 w 87"/>
                  <a:gd name="T13" fmla="*/ 2052011957 h 47"/>
                  <a:gd name="T14" fmla="*/ 2147483647 w 87"/>
                  <a:gd name="T15" fmla="*/ 2147483647 h 47"/>
                  <a:gd name="T16" fmla="*/ 2147483647 w 87"/>
                  <a:gd name="T17" fmla="*/ 2147483647 h 47"/>
                  <a:gd name="T18" fmla="*/ 2147483647 w 87"/>
                  <a:gd name="T19" fmla="*/ 2147483647 h 47"/>
                  <a:gd name="T20" fmla="*/ 2147483647 w 87"/>
                  <a:gd name="T21" fmla="*/ 2147483647 h 47"/>
                  <a:gd name="T22" fmla="*/ 2147483647 w 87"/>
                  <a:gd name="T23" fmla="*/ 2147483647 h 47"/>
                  <a:gd name="T24" fmla="*/ 0 w 87"/>
                  <a:gd name="T25" fmla="*/ 2147483647 h 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7" h="47">
                    <a:moveTo>
                      <a:pt x="0" y="32"/>
                    </a:moveTo>
                    <a:lnTo>
                      <a:pt x="19" y="29"/>
                    </a:lnTo>
                    <a:lnTo>
                      <a:pt x="38" y="20"/>
                    </a:lnTo>
                    <a:lnTo>
                      <a:pt x="51" y="13"/>
                    </a:lnTo>
                    <a:lnTo>
                      <a:pt x="67" y="8"/>
                    </a:lnTo>
                    <a:lnTo>
                      <a:pt x="86" y="0"/>
                    </a:lnTo>
                    <a:lnTo>
                      <a:pt x="69" y="13"/>
                    </a:lnTo>
                    <a:lnTo>
                      <a:pt x="50" y="24"/>
                    </a:lnTo>
                    <a:lnTo>
                      <a:pt x="47" y="43"/>
                    </a:lnTo>
                    <a:lnTo>
                      <a:pt x="34" y="46"/>
                    </a:lnTo>
                    <a:lnTo>
                      <a:pt x="36" y="33"/>
                    </a:lnTo>
                    <a:lnTo>
                      <a:pt x="34" y="26"/>
                    </a:lnTo>
                    <a:lnTo>
                      <a:pt x="0" y="32"/>
                    </a:lnTo>
                  </a:path>
                </a:pathLst>
              </a:custGeom>
              <a:solidFill>
                <a:sysClr val="window" lastClr="FFFFFF"/>
              </a:solidFill>
              <a:ln w="6350" cap="rnd" cmpd="sng">
                <a:solidFill>
                  <a:sysClr val="windowText" lastClr="000000"/>
                </a:solidFill>
                <a:prstDash val="solid"/>
                <a:round/>
                <a:headEnd type="none" w="med" len="med"/>
                <a:tailEnd type="none" w="med" len="med"/>
              </a:ln>
            </p:spPr>
            <p:txBody>
              <a:bodyPr/>
              <a:lstStyle/>
              <a:p>
                <a:pPr fontAlgn="auto">
                  <a:spcBef>
                    <a:spcPts val="0"/>
                  </a:spcBef>
                  <a:spcAft>
                    <a:spcPts val="0"/>
                  </a:spcAft>
                  <a:defRPr/>
                </a:pPr>
                <a:endParaRPr lang="en-GB" kern="0">
                  <a:solidFill>
                    <a:sysClr val="windowText" lastClr="000000"/>
                  </a:solidFill>
                  <a:cs typeface="+mn-cs"/>
                </a:endParaRPr>
              </a:p>
            </p:txBody>
          </p:sp>
          <p:sp>
            <p:nvSpPr>
              <p:cNvPr id="340" name="Freeform 233"/>
              <p:cNvSpPr>
                <a:spLocks/>
              </p:cNvSpPr>
              <p:nvPr/>
            </p:nvSpPr>
            <p:spPr bwMode="auto">
              <a:xfrm>
                <a:off x="4711973" y="2864931"/>
                <a:ext cx="31396" cy="7849"/>
              </a:xfrm>
              <a:custGeom>
                <a:avLst/>
                <a:gdLst>
                  <a:gd name="T0" fmla="*/ 0 w 62"/>
                  <a:gd name="T1" fmla="*/ 444331780 h 15"/>
                  <a:gd name="T2" fmla="*/ 1208678460 w 62"/>
                  <a:gd name="T3" fmla="*/ 2074107423 h 15"/>
                  <a:gd name="T4" fmla="*/ 2147483647 w 62"/>
                  <a:gd name="T5" fmla="*/ 1481384962 h 15"/>
                  <a:gd name="T6" fmla="*/ 2147483647 w 62"/>
                  <a:gd name="T7" fmla="*/ 592721932 h 15"/>
                  <a:gd name="T8" fmla="*/ 2147483647 w 62"/>
                  <a:gd name="T9" fmla="*/ 0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15">
                    <a:moveTo>
                      <a:pt x="0" y="3"/>
                    </a:moveTo>
                    <a:lnTo>
                      <a:pt x="9" y="14"/>
                    </a:lnTo>
                    <a:lnTo>
                      <a:pt x="17" y="10"/>
                    </a:lnTo>
                    <a:lnTo>
                      <a:pt x="39" y="4"/>
                    </a:lnTo>
                    <a:lnTo>
                      <a:pt x="61" y="0"/>
                    </a:lnTo>
                  </a:path>
                </a:pathLst>
              </a:custGeom>
              <a:solidFill>
                <a:sysClr val="window" lastClr="FFFFFF"/>
              </a:solidFill>
              <a:ln w="6350" cap="rnd" cmpd="sng">
                <a:solidFill>
                  <a:sysClr val="windowText" lastClr="000000"/>
                </a:solidFill>
                <a:prstDash val="solid"/>
                <a:round/>
                <a:headEnd type="none" w="med" len="med"/>
                <a:tailEnd type="none" w="med" len="med"/>
              </a:ln>
            </p:spPr>
            <p:txBody>
              <a:bodyPr/>
              <a:lstStyle/>
              <a:p>
                <a:pPr fontAlgn="auto">
                  <a:spcBef>
                    <a:spcPts val="0"/>
                  </a:spcBef>
                  <a:spcAft>
                    <a:spcPts val="0"/>
                  </a:spcAft>
                  <a:defRPr/>
                </a:pPr>
                <a:endParaRPr lang="en-GB" kern="0">
                  <a:solidFill>
                    <a:sysClr val="windowText" lastClr="000000"/>
                  </a:solidFill>
                  <a:cs typeface="+mn-cs"/>
                </a:endParaRPr>
              </a:p>
            </p:txBody>
          </p:sp>
          <p:sp>
            <p:nvSpPr>
              <p:cNvPr id="341" name="Line 234"/>
              <p:cNvSpPr>
                <a:spLocks noChangeShapeType="1"/>
              </p:cNvSpPr>
              <p:nvPr/>
            </p:nvSpPr>
            <p:spPr bwMode="auto">
              <a:xfrm flipH="1">
                <a:off x="4674036" y="2919876"/>
                <a:ext cx="31396" cy="0"/>
              </a:xfrm>
              <a:prstGeom prst="line">
                <a:avLst/>
              </a:prstGeom>
              <a:solidFill>
                <a:sysClr val="window" lastClr="FFFFFF"/>
              </a:solidFill>
              <a:ln w="6350">
                <a:solidFill>
                  <a:sysClr val="windowText" lastClr="000000"/>
                </a:solidFill>
                <a:round/>
                <a:headEnd/>
                <a:tailEnd/>
              </a:ln>
              <a:effectLst/>
              <a:extLst/>
            </p:spPr>
            <p:txBody>
              <a:bodyPr wrap="none" anchor="ctr"/>
              <a:lstStyle/>
              <a:p>
                <a:pPr fontAlgn="auto">
                  <a:spcBef>
                    <a:spcPts val="0"/>
                  </a:spcBef>
                  <a:spcAft>
                    <a:spcPts val="0"/>
                  </a:spcAft>
                  <a:defRPr/>
                </a:pPr>
                <a:endParaRPr lang="en-GB" sz="1600" kern="0" dirty="0">
                  <a:ln>
                    <a:solidFill>
                      <a:srgbClr val="4F81BD">
                        <a:lumMod val="20000"/>
                        <a:lumOff val="80000"/>
                      </a:srgbClr>
                    </a:solidFill>
                  </a:ln>
                  <a:solidFill>
                    <a:srgbClr val="FFFF00"/>
                  </a:solidFill>
                  <a:latin typeface="Calibri"/>
                  <a:cs typeface="+mn-cs"/>
                </a:endParaRPr>
              </a:p>
            </p:txBody>
          </p:sp>
          <p:sp>
            <p:nvSpPr>
              <p:cNvPr id="342" name="TextBox 341"/>
              <p:cNvSpPr txBox="1"/>
              <p:nvPr/>
            </p:nvSpPr>
            <p:spPr>
              <a:xfrm>
                <a:off x="4552713" y="2461974"/>
                <a:ext cx="200631" cy="177542"/>
              </a:xfrm>
              <a:prstGeom prst="rect">
                <a:avLst/>
              </a:prstGeom>
              <a:noFill/>
            </p:spPr>
            <p:txBody>
              <a:bodyPr>
                <a:spAutoFit/>
                <a:scene3d>
                  <a:camera prst="orthographicFront"/>
                  <a:lightRig rig="threePt" dir="t"/>
                </a:scene3d>
                <a:sp3d extrusionH="57150">
                  <a:bevelT w="38100" h="38100"/>
                </a:sp3d>
              </a:bodyPr>
              <a:lstStyle/>
              <a:p>
                <a:pPr fontAlgn="auto">
                  <a:spcBef>
                    <a:spcPts val="0"/>
                  </a:spcBef>
                  <a:spcAft>
                    <a:spcPts val="0"/>
                  </a:spcAft>
                  <a:defRPr/>
                </a:pPr>
                <a:r>
                  <a:rPr lang="en-GB" sz="800" b="1" kern="0" dirty="0">
                    <a:ln>
                      <a:solidFill>
                        <a:srgbClr val="002060"/>
                      </a:solidFill>
                    </a:ln>
                    <a:solidFill>
                      <a:srgbClr val="0070C0"/>
                    </a:solidFill>
                    <a:latin typeface="Arial" pitchFamily="34" charset="0"/>
                    <a:cs typeface="Arial" pitchFamily="34" charset="0"/>
                  </a:rPr>
                  <a:t>P</a:t>
                </a:r>
              </a:p>
            </p:txBody>
          </p:sp>
          <p:sp>
            <p:nvSpPr>
              <p:cNvPr id="343" name="TextBox 342"/>
              <p:cNvSpPr txBox="1"/>
              <p:nvPr/>
            </p:nvSpPr>
            <p:spPr>
              <a:xfrm>
                <a:off x="4607575" y="2996770"/>
                <a:ext cx="258404" cy="215444"/>
              </a:xfrm>
              <a:prstGeom prst="rect">
                <a:avLst/>
              </a:prstGeom>
              <a:noFill/>
            </p:spPr>
            <p:txBody>
              <a:bodyPr wrap="none">
                <a:spAutoFit/>
                <a:scene3d>
                  <a:camera prst="orthographicFront"/>
                  <a:lightRig rig="threePt" dir="t"/>
                </a:scene3d>
                <a:sp3d extrusionH="57150">
                  <a:bevelT w="38100" h="38100"/>
                </a:sp3d>
              </a:bodyPr>
              <a:lstStyle/>
              <a:p>
                <a:pPr fontAlgn="auto">
                  <a:spcBef>
                    <a:spcPts val="0"/>
                  </a:spcBef>
                  <a:spcAft>
                    <a:spcPts val="0"/>
                  </a:spcAft>
                  <a:defRPr/>
                </a:pPr>
                <a:r>
                  <a:rPr lang="en-GB" sz="800" b="1" kern="0" dirty="0">
                    <a:ln>
                      <a:solidFill>
                        <a:srgbClr val="002060"/>
                      </a:solidFill>
                    </a:ln>
                    <a:solidFill>
                      <a:srgbClr val="0070C0"/>
                    </a:solidFill>
                    <a:latin typeface="Arial" pitchFamily="34" charset="0"/>
                    <a:cs typeface="Arial" pitchFamily="34" charset="0"/>
                  </a:rPr>
                  <a:t>D</a:t>
                </a:r>
              </a:p>
            </p:txBody>
          </p:sp>
          <p:sp>
            <p:nvSpPr>
              <p:cNvPr id="344" name="TextBox 343"/>
              <p:cNvSpPr txBox="1"/>
              <p:nvPr/>
            </p:nvSpPr>
            <p:spPr>
              <a:xfrm>
                <a:off x="4185074" y="2607554"/>
                <a:ext cx="220134" cy="177542"/>
              </a:xfrm>
              <a:prstGeom prst="rect">
                <a:avLst/>
              </a:prstGeom>
              <a:noFill/>
            </p:spPr>
            <p:txBody>
              <a:bodyPr>
                <a:spAutoFit/>
                <a:scene3d>
                  <a:camera prst="orthographicFront"/>
                  <a:lightRig rig="threePt" dir="t"/>
                </a:scene3d>
                <a:sp3d extrusionH="57150">
                  <a:bevelT w="38100" h="38100"/>
                </a:sp3d>
              </a:bodyPr>
              <a:lstStyle/>
              <a:p>
                <a:pPr fontAlgn="auto">
                  <a:spcBef>
                    <a:spcPts val="0"/>
                  </a:spcBef>
                  <a:spcAft>
                    <a:spcPts val="0"/>
                  </a:spcAft>
                  <a:defRPr/>
                </a:pPr>
                <a:r>
                  <a:rPr lang="en-GB" sz="800" b="1" kern="0" dirty="0">
                    <a:ln>
                      <a:solidFill>
                        <a:srgbClr val="002060"/>
                      </a:solidFill>
                    </a:ln>
                    <a:solidFill>
                      <a:srgbClr val="0070C0"/>
                    </a:solidFill>
                    <a:latin typeface="Arial" pitchFamily="34" charset="0"/>
                    <a:cs typeface="Arial" pitchFamily="34" charset="0"/>
                  </a:rPr>
                  <a:t>C</a:t>
                </a:r>
              </a:p>
            </p:txBody>
          </p:sp>
          <p:sp>
            <p:nvSpPr>
              <p:cNvPr id="345" name="TextBox 344"/>
              <p:cNvSpPr txBox="1"/>
              <p:nvPr/>
            </p:nvSpPr>
            <p:spPr>
              <a:xfrm>
                <a:off x="4385131" y="2451514"/>
                <a:ext cx="222185" cy="177542"/>
              </a:xfrm>
              <a:prstGeom prst="rect">
                <a:avLst/>
              </a:prstGeom>
              <a:noFill/>
            </p:spPr>
            <p:txBody>
              <a:bodyPr>
                <a:spAutoFit/>
                <a:scene3d>
                  <a:camera prst="orthographicFront"/>
                  <a:lightRig rig="threePt" dir="t"/>
                </a:scene3d>
                <a:sp3d extrusionH="57150">
                  <a:bevelT w="38100" h="38100"/>
                </a:sp3d>
              </a:bodyPr>
              <a:lstStyle/>
              <a:p>
                <a:pPr fontAlgn="auto">
                  <a:spcBef>
                    <a:spcPts val="0"/>
                  </a:spcBef>
                  <a:spcAft>
                    <a:spcPts val="0"/>
                  </a:spcAft>
                  <a:defRPr/>
                </a:pPr>
                <a:r>
                  <a:rPr lang="en-GB" sz="800" b="1" kern="0" dirty="0">
                    <a:ln>
                      <a:solidFill>
                        <a:srgbClr val="002060"/>
                      </a:solidFill>
                    </a:ln>
                    <a:solidFill>
                      <a:srgbClr val="0070C0"/>
                    </a:solidFill>
                    <a:latin typeface="Arial" pitchFamily="34" charset="0"/>
                    <a:cs typeface="Arial" pitchFamily="34" charset="0"/>
                  </a:rPr>
                  <a:t>A</a:t>
                </a:r>
              </a:p>
            </p:txBody>
          </p:sp>
          <p:sp>
            <p:nvSpPr>
              <p:cNvPr id="346" name="Oval 168"/>
              <p:cNvSpPr>
                <a:spLocks noChangeArrowheads="1"/>
              </p:cNvSpPr>
              <p:nvPr/>
            </p:nvSpPr>
            <p:spPr bwMode="auto">
              <a:xfrm>
                <a:off x="4156005" y="1418039"/>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347" name="Oval 168"/>
              <p:cNvSpPr>
                <a:spLocks noChangeArrowheads="1"/>
              </p:cNvSpPr>
              <p:nvPr/>
            </p:nvSpPr>
            <p:spPr bwMode="auto">
              <a:xfrm>
                <a:off x="3620967" y="1690149"/>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348" name="Oval 168"/>
              <p:cNvSpPr>
                <a:spLocks noChangeArrowheads="1"/>
              </p:cNvSpPr>
              <p:nvPr/>
            </p:nvSpPr>
            <p:spPr bwMode="auto">
              <a:xfrm>
                <a:off x="3153954" y="2371732"/>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349" name="TextBox 42"/>
              <p:cNvSpPr txBox="1">
                <a:spLocks noChangeArrowheads="1"/>
              </p:cNvSpPr>
              <p:nvPr/>
            </p:nvSpPr>
            <p:spPr bwMode="auto">
              <a:xfrm rot="2315752">
                <a:off x="2748424" y="1578950"/>
                <a:ext cx="813676" cy="184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Planning &amp; control</a:t>
                </a:r>
              </a:p>
            </p:txBody>
          </p:sp>
          <p:sp>
            <p:nvSpPr>
              <p:cNvPr id="350" name="TextBox 138"/>
              <p:cNvSpPr txBox="1">
                <a:spLocks noChangeArrowheads="1"/>
              </p:cNvSpPr>
              <p:nvPr/>
            </p:nvSpPr>
            <p:spPr bwMode="auto">
              <a:xfrm rot="3083857">
                <a:off x="3079372" y="1373563"/>
                <a:ext cx="728679" cy="1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Leading KPI’s</a:t>
                </a:r>
              </a:p>
            </p:txBody>
          </p:sp>
          <p:sp>
            <p:nvSpPr>
              <p:cNvPr id="351" name="Oval 168"/>
              <p:cNvSpPr>
                <a:spLocks noChangeArrowheads="1"/>
              </p:cNvSpPr>
              <p:nvPr/>
            </p:nvSpPr>
            <p:spPr bwMode="auto">
              <a:xfrm>
                <a:off x="3428667" y="1882457"/>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352" name="Oval 168"/>
              <p:cNvSpPr>
                <a:spLocks noChangeArrowheads="1"/>
              </p:cNvSpPr>
              <p:nvPr/>
            </p:nvSpPr>
            <p:spPr bwMode="auto">
              <a:xfrm>
                <a:off x="3218054" y="2222595"/>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353" name="Oval 168"/>
              <p:cNvSpPr>
                <a:spLocks noChangeArrowheads="1"/>
              </p:cNvSpPr>
              <p:nvPr/>
            </p:nvSpPr>
            <p:spPr bwMode="auto">
              <a:xfrm>
                <a:off x="3091162" y="2671314"/>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354" name="Oval 168"/>
              <p:cNvSpPr>
                <a:spLocks noChangeArrowheads="1"/>
              </p:cNvSpPr>
              <p:nvPr/>
            </p:nvSpPr>
            <p:spPr bwMode="auto">
              <a:xfrm>
                <a:off x="3113401" y="2523486"/>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355" name="TextBox 143"/>
              <p:cNvSpPr txBox="1">
                <a:spLocks noChangeArrowheads="1"/>
              </p:cNvSpPr>
              <p:nvPr/>
            </p:nvSpPr>
            <p:spPr bwMode="auto">
              <a:xfrm rot="1404053">
                <a:off x="2438390" y="1993656"/>
                <a:ext cx="869926" cy="185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Lagging KPI’s</a:t>
                </a:r>
              </a:p>
            </p:txBody>
          </p:sp>
          <p:sp>
            <p:nvSpPr>
              <p:cNvPr id="356" name="TextBox 144"/>
              <p:cNvSpPr txBox="1">
                <a:spLocks noChangeArrowheads="1"/>
              </p:cNvSpPr>
              <p:nvPr/>
            </p:nvSpPr>
            <p:spPr bwMode="auto">
              <a:xfrm rot="1089086">
                <a:off x="2458012" y="2191198"/>
                <a:ext cx="769198" cy="185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Root causes</a:t>
                </a:r>
              </a:p>
            </p:txBody>
          </p:sp>
          <p:sp>
            <p:nvSpPr>
              <p:cNvPr id="357" name="TextBox 145"/>
              <p:cNvSpPr txBox="1">
                <a:spLocks noChangeArrowheads="1"/>
              </p:cNvSpPr>
              <p:nvPr/>
            </p:nvSpPr>
            <p:spPr bwMode="auto">
              <a:xfrm rot="718341">
                <a:off x="2078646" y="2348184"/>
                <a:ext cx="1101471" cy="185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Immediate causes</a:t>
                </a:r>
              </a:p>
            </p:txBody>
          </p:sp>
          <p:sp>
            <p:nvSpPr>
              <p:cNvPr id="358" name="TextBox 147"/>
              <p:cNvSpPr txBox="1">
                <a:spLocks noChangeArrowheads="1"/>
              </p:cNvSpPr>
              <p:nvPr/>
            </p:nvSpPr>
            <p:spPr bwMode="auto">
              <a:xfrm rot="374997">
                <a:off x="2371674" y="2570582"/>
                <a:ext cx="771815" cy="183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Evidence</a:t>
                </a:r>
              </a:p>
            </p:txBody>
          </p:sp>
          <p:grpSp>
            <p:nvGrpSpPr>
              <p:cNvPr id="34945" name="Group 227"/>
              <p:cNvGrpSpPr>
                <a:grpSpLocks/>
              </p:cNvGrpSpPr>
              <p:nvPr/>
            </p:nvGrpSpPr>
            <p:grpSpPr bwMode="auto">
              <a:xfrm>
                <a:off x="3086100" y="2930525"/>
                <a:ext cx="214313" cy="574675"/>
                <a:chOff x="3086023" y="2929915"/>
                <a:chExt cx="213814" cy="575758"/>
              </a:xfrm>
            </p:grpSpPr>
            <p:sp>
              <p:nvSpPr>
                <p:cNvPr id="526" name="Oval 168"/>
                <p:cNvSpPr>
                  <a:spLocks noChangeArrowheads="1"/>
                </p:cNvSpPr>
                <p:nvPr/>
              </p:nvSpPr>
              <p:spPr bwMode="auto">
                <a:xfrm>
                  <a:off x="3128922" y="3185316"/>
                  <a:ext cx="73086" cy="72087"/>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527" name="Oval 168"/>
                <p:cNvSpPr>
                  <a:spLocks noChangeArrowheads="1"/>
                </p:cNvSpPr>
                <p:nvPr/>
              </p:nvSpPr>
              <p:spPr bwMode="auto">
                <a:xfrm>
                  <a:off x="3175906" y="3309831"/>
                  <a:ext cx="73086" cy="7339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528" name="Oval 168"/>
                <p:cNvSpPr>
                  <a:spLocks noChangeArrowheads="1"/>
                </p:cNvSpPr>
                <p:nvPr/>
              </p:nvSpPr>
              <p:spPr bwMode="auto">
                <a:xfrm>
                  <a:off x="3226805" y="3431725"/>
                  <a:ext cx="73086" cy="7339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529" name="Oval 168"/>
                <p:cNvSpPr>
                  <a:spLocks noChangeArrowheads="1"/>
                </p:cNvSpPr>
                <p:nvPr/>
              </p:nvSpPr>
              <p:spPr bwMode="auto">
                <a:xfrm>
                  <a:off x="3085853" y="2929732"/>
                  <a:ext cx="73086" cy="7339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530" name="Oval 168"/>
                <p:cNvSpPr>
                  <a:spLocks noChangeArrowheads="1"/>
                </p:cNvSpPr>
                <p:nvPr/>
              </p:nvSpPr>
              <p:spPr bwMode="auto">
                <a:xfrm>
                  <a:off x="3102820" y="3055558"/>
                  <a:ext cx="71781" cy="7339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4946" name="Group 237"/>
              <p:cNvGrpSpPr>
                <a:grpSpLocks/>
              </p:cNvGrpSpPr>
              <p:nvPr/>
            </p:nvGrpSpPr>
            <p:grpSpPr bwMode="auto">
              <a:xfrm>
                <a:off x="2109788" y="2889250"/>
                <a:ext cx="1201737" cy="908050"/>
                <a:chOff x="2109540" y="2888700"/>
                <a:chExt cx="1202712" cy="907956"/>
              </a:xfrm>
            </p:grpSpPr>
            <p:sp>
              <p:nvSpPr>
                <p:cNvPr id="521" name="TextBox 155"/>
                <p:cNvSpPr txBox="1">
                  <a:spLocks noChangeArrowheads="1"/>
                </p:cNvSpPr>
                <p:nvPr/>
              </p:nvSpPr>
              <p:spPr bwMode="auto">
                <a:xfrm rot="-900046">
                  <a:off x="2109794" y="3264657"/>
                  <a:ext cx="1089273" cy="18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Structure &amp; process</a:t>
                  </a:r>
                </a:p>
              </p:txBody>
            </p:sp>
            <p:sp>
              <p:nvSpPr>
                <p:cNvPr id="522" name="TextBox 156"/>
                <p:cNvSpPr txBox="1">
                  <a:spLocks noChangeArrowheads="1"/>
                </p:cNvSpPr>
                <p:nvPr/>
              </p:nvSpPr>
              <p:spPr bwMode="auto">
                <a:xfrm rot="-1505819">
                  <a:off x="2387349" y="3519734"/>
                  <a:ext cx="924311" cy="277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Corrective &amp; preventive</a:t>
                  </a:r>
                </a:p>
              </p:txBody>
            </p:sp>
            <p:sp>
              <p:nvSpPr>
                <p:cNvPr id="523" name="TextBox 159"/>
                <p:cNvSpPr txBox="1">
                  <a:spLocks noChangeArrowheads="1"/>
                </p:cNvSpPr>
                <p:nvPr/>
              </p:nvSpPr>
              <p:spPr bwMode="auto">
                <a:xfrm rot="-1215172">
                  <a:off x="2168709" y="3438633"/>
                  <a:ext cx="1089273" cy="18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Strategic</a:t>
                  </a:r>
                </a:p>
              </p:txBody>
            </p:sp>
            <p:sp>
              <p:nvSpPr>
                <p:cNvPr id="524" name="TextBox 161"/>
                <p:cNvSpPr txBox="1">
                  <a:spLocks noChangeArrowheads="1"/>
                </p:cNvSpPr>
                <p:nvPr/>
              </p:nvSpPr>
              <p:spPr bwMode="auto">
                <a:xfrm rot="-571696">
                  <a:off x="2540528" y="3040975"/>
                  <a:ext cx="619262" cy="185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Project</a:t>
                  </a:r>
                </a:p>
              </p:txBody>
            </p:sp>
            <p:sp>
              <p:nvSpPr>
                <p:cNvPr id="525" name="TextBox 163"/>
                <p:cNvSpPr txBox="1">
                  <a:spLocks noChangeArrowheads="1"/>
                </p:cNvSpPr>
                <p:nvPr/>
              </p:nvSpPr>
              <p:spPr bwMode="auto">
                <a:xfrm rot="-230965">
                  <a:off x="2519581" y="2889237"/>
                  <a:ext cx="620571" cy="18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Tracking</a:t>
                  </a:r>
                </a:p>
              </p:txBody>
            </p:sp>
          </p:grpSp>
          <p:grpSp>
            <p:nvGrpSpPr>
              <p:cNvPr id="34947" name="Group 211"/>
              <p:cNvGrpSpPr>
                <a:grpSpLocks/>
              </p:cNvGrpSpPr>
              <p:nvPr/>
            </p:nvGrpSpPr>
            <p:grpSpPr bwMode="auto">
              <a:xfrm>
                <a:off x="4619625" y="1374775"/>
                <a:ext cx="647700" cy="225425"/>
                <a:chOff x="4619454" y="1374171"/>
                <a:chExt cx="647156" cy="226570"/>
              </a:xfrm>
            </p:grpSpPr>
            <p:sp>
              <p:nvSpPr>
                <p:cNvPr id="515" name="Oval 168"/>
                <p:cNvSpPr>
                  <a:spLocks noChangeArrowheads="1"/>
                </p:cNvSpPr>
                <p:nvPr/>
              </p:nvSpPr>
              <p:spPr bwMode="auto">
                <a:xfrm rot="-1758581">
                  <a:off x="5092080" y="1480768"/>
                  <a:ext cx="73195" cy="7231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516" name="Oval 168"/>
                <p:cNvSpPr>
                  <a:spLocks noChangeArrowheads="1"/>
                </p:cNvSpPr>
                <p:nvPr/>
              </p:nvSpPr>
              <p:spPr bwMode="auto">
                <a:xfrm rot="-1758581">
                  <a:off x="4839817" y="1404506"/>
                  <a:ext cx="73195" cy="73632"/>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517" name="Oval 168"/>
                <p:cNvSpPr>
                  <a:spLocks noChangeArrowheads="1"/>
                </p:cNvSpPr>
                <p:nvPr/>
              </p:nvSpPr>
              <p:spPr bwMode="auto">
                <a:xfrm rot="-1758581">
                  <a:off x="4618923" y="1374265"/>
                  <a:ext cx="73195" cy="73632"/>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518" name="Oval 168"/>
                <p:cNvSpPr>
                  <a:spLocks noChangeArrowheads="1"/>
                </p:cNvSpPr>
                <p:nvPr/>
              </p:nvSpPr>
              <p:spPr bwMode="auto">
                <a:xfrm rot="-1758581">
                  <a:off x="4731330" y="1384784"/>
                  <a:ext cx="73195" cy="72317"/>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519" name="Oval 168"/>
                <p:cNvSpPr>
                  <a:spLocks noChangeArrowheads="1"/>
                </p:cNvSpPr>
                <p:nvPr/>
              </p:nvSpPr>
              <p:spPr bwMode="auto">
                <a:xfrm rot="-1758581">
                  <a:off x="4974444" y="1441322"/>
                  <a:ext cx="73195" cy="7100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520" name="Oval 168"/>
                <p:cNvSpPr>
                  <a:spLocks noChangeArrowheads="1"/>
                </p:cNvSpPr>
                <p:nvPr/>
              </p:nvSpPr>
              <p:spPr bwMode="auto">
                <a:xfrm rot="-831635">
                  <a:off x="5194030" y="1526789"/>
                  <a:ext cx="73195" cy="73632"/>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4948" name="Group 219"/>
              <p:cNvGrpSpPr>
                <a:grpSpLocks/>
              </p:cNvGrpSpPr>
              <p:nvPr/>
            </p:nvGrpSpPr>
            <p:grpSpPr bwMode="auto">
              <a:xfrm>
                <a:off x="4602168" y="561154"/>
                <a:ext cx="935258" cy="1067508"/>
                <a:chOff x="4596120" y="560842"/>
                <a:chExt cx="935903" cy="1067144"/>
              </a:xfrm>
            </p:grpSpPr>
            <p:sp>
              <p:nvSpPr>
                <p:cNvPr id="509" name="TextBox 178"/>
                <p:cNvSpPr txBox="1">
                  <a:spLocks noChangeArrowheads="1"/>
                </p:cNvSpPr>
                <p:nvPr/>
              </p:nvSpPr>
              <p:spPr bwMode="auto">
                <a:xfrm rot="16405293">
                  <a:off x="4343714" y="1019797"/>
                  <a:ext cx="656503" cy="15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Vision &amp; policy</a:t>
                  </a:r>
                </a:p>
              </p:txBody>
            </p:sp>
            <p:sp>
              <p:nvSpPr>
                <p:cNvPr id="510" name="TextBox 179"/>
                <p:cNvSpPr txBox="1">
                  <a:spLocks noChangeArrowheads="1"/>
                </p:cNvSpPr>
                <p:nvPr/>
              </p:nvSpPr>
              <p:spPr bwMode="auto">
                <a:xfrm rot="-4894021">
                  <a:off x="4387025" y="909927"/>
                  <a:ext cx="882747" cy="184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Objectives &amp; targets</a:t>
                  </a:r>
                </a:p>
              </p:txBody>
            </p:sp>
            <p:sp>
              <p:nvSpPr>
                <p:cNvPr id="511" name="TextBox 181"/>
                <p:cNvSpPr txBox="1">
                  <a:spLocks noChangeArrowheads="1"/>
                </p:cNvSpPr>
                <p:nvPr/>
              </p:nvSpPr>
              <p:spPr bwMode="auto">
                <a:xfrm rot="16862525">
                  <a:off x="4513348" y="934121"/>
                  <a:ext cx="881440" cy="184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Legislation</a:t>
                  </a:r>
                </a:p>
              </p:txBody>
            </p:sp>
            <p:sp>
              <p:nvSpPr>
                <p:cNvPr id="512" name="TextBox 183"/>
                <p:cNvSpPr txBox="1">
                  <a:spLocks noChangeArrowheads="1"/>
                </p:cNvSpPr>
                <p:nvPr/>
              </p:nvSpPr>
              <p:spPr bwMode="auto">
                <a:xfrm rot="-4287394">
                  <a:off x="4702509" y="981855"/>
                  <a:ext cx="882748" cy="184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Opportunity &amp; Risk</a:t>
                  </a:r>
                </a:p>
              </p:txBody>
            </p:sp>
            <p:sp>
              <p:nvSpPr>
                <p:cNvPr id="513" name="TextBox 186"/>
                <p:cNvSpPr txBox="1">
                  <a:spLocks noChangeArrowheads="1"/>
                </p:cNvSpPr>
                <p:nvPr/>
              </p:nvSpPr>
              <p:spPr bwMode="auto">
                <a:xfrm rot="-4023137">
                  <a:off x="4847814" y="1036782"/>
                  <a:ext cx="882748" cy="184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Justification</a:t>
                  </a:r>
                </a:p>
              </p:txBody>
            </p:sp>
            <p:sp>
              <p:nvSpPr>
                <p:cNvPr id="514" name="TextBox 189"/>
                <p:cNvSpPr txBox="1">
                  <a:spLocks noChangeArrowheads="1"/>
                </p:cNvSpPr>
                <p:nvPr/>
              </p:nvSpPr>
              <p:spPr bwMode="auto">
                <a:xfrm rot="-3769851">
                  <a:off x="4961086" y="1057052"/>
                  <a:ext cx="957291" cy="184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Tools &amp; techniques</a:t>
                  </a:r>
                </a:p>
              </p:txBody>
            </p:sp>
          </p:grpSp>
          <p:sp>
            <p:nvSpPr>
              <p:cNvPr id="363" name="Oval 168"/>
              <p:cNvSpPr>
                <a:spLocks noChangeArrowheads="1"/>
              </p:cNvSpPr>
              <p:nvPr/>
            </p:nvSpPr>
            <p:spPr bwMode="auto">
              <a:xfrm>
                <a:off x="4343072" y="1389258"/>
                <a:ext cx="73257" cy="7326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364" name="Oval 168"/>
              <p:cNvSpPr>
                <a:spLocks noChangeArrowheads="1"/>
              </p:cNvSpPr>
              <p:nvPr/>
            </p:nvSpPr>
            <p:spPr bwMode="auto">
              <a:xfrm>
                <a:off x="3979403" y="1476909"/>
                <a:ext cx="73257" cy="71952"/>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365" name="TextBox 203"/>
              <p:cNvSpPr txBox="1">
                <a:spLocks noChangeArrowheads="1"/>
              </p:cNvSpPr>
              <p:nvPr/>
            </p:nvSpPr>
            <p:spPr bwMode="auto">
              <a:xfrm rot="4500619">
                <a:off x="3874084" y="1132197"/>
                <a:ext cx="515439" cy="1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Review</a:t>
                </a:r>
              </a:p>
            </p:txBody>
          </p:sp>
          <p:sp>
            <p:nvSpPr>
              <p:cNvPr id="366" name="TextBox 204"/>
              <p:cNvSpPr txBox="1">
                <a:spLocks noChangeArrowheads="1"/>
              </p:cNvSpPr>
              <p:nvPr/>
            </p:nvSpPr>
            <p:spPr bwMode="auto">
              <a:xfrm rot="4000453">
                <a:off x="3631419" y="1178639"/>
                <a:ext cx="563844" cy="184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Planning</a:t>
                </a:r>
              </a:p>
            </p:txBody>
          </p:sp>
          <p:sp>
            <p:nvSpPr>
              <p:cNvPr id="367" name="TextBox 207"/>
              <p:cNvSpPr txBox="1">
                <a:spLocks noChangeArrowheads="1"/>
              </p:cNvSpPr>
              <p:nvPr/>
            </p:nvSpPr>
            <p:spPr bwMode="auto">
              <a:xfrm rot="5019456">
                <a:off x="4097126" y="1083138"/>
                <a:ext cx="524597" cy="1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Outputs</a:t>
                </a:r>
              </a:p>
            </p:txBody>
          </p:sp>
          <p:grpSp>
            <p:nvGrpSpPr>
              <p:cNvPr id="34954" name="Group 17"/>
              <p:cNvGrpSpPr>
                <a:grpSpLocks/>
              </p:cNvGrpSpPr>
              <p:nvPr/>
            </p:nvGrpSpPr>
            <p:grpSpPr bwMode="auto">
              <a:xfrm>
                <a:off x="5478605" y="1119876"/>
                <a:ext cx="1049789" cy="868638"/>
                <a:chOff x="5477961" y="1120190"/>
                <a:chExt cx="1049922" cy="867930"/>
              </a:xfrm>
            </p:grpSpPr>
            <p:sp>
              <p:nvSpPr>
                <p:cNvPr id="505" name="TextBox 221"/>
                <p:cNvSpPr txBox="1">
                  <a:spLocks noChangeArrowheads="1"/>
                </p:cNvSpPr>
                <p:nvPr/>
              </p:nvSpPr>
              <p:spPr bwMode="auto">
                <a:xfrm rot="18283625">
                  <a:off x="5266874" y="1371638"/>
                  <a:ext cx="573840" cy="151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Organisation</a:t>
                  </a:r>
                </a:p>
              </p:txBody>
            </p:sp>
            <p:sp>
              <p:nvSpPr>
                <p:cNvPr id="506" name="TextBox 222"/>
                <p:cNvSpPr txBox="1">
                  <a:spLocks noChangeArrowheads="1"/>
                </p:cNvSpPr>
                <p:nvPr/>
              </p:nvSpPr>
              <p:spPr bwMode="auto">
                <a:xfrm rot="18702267">
                  <a:off x="5387321" y="1422617"/>
                  <a:ext cx="756843" cy="151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Responsibilities</a:t>
                  </a:r>
                </a:p>
              </p:txBody>
            </p:sp>
            <p:sp>
              <p:nvSpPr>
                <p:cNvPr id="507" name="TextBox 224"/>
                <p:cNvSpPr txBox="1">
                  <a:spLocks noChangeArrowheads="1"/>
                </p:cNvSpPr>
                <p:nvPr/>
              </p:nvSpPr>
              <p:spPr bwMode="auto">
                <a:xfrm rot="19140958">
                  <a:off x="5545945" y="1581504"/>
                  <a:ext cx="737896" cy="15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Interactions</a:t>
                  </a:r>
                </a:p>
              </p:txBody>
            </p:sp>
            <p:sp>
              <p:nvSpPr>
                <p:cNvPr id="508" name="TextBox 225"/>
                <p:cNvSpPr txBox="1">
                  <a:spLocks noChangeArrowheads="1"/>
                </p:cNvSpPr>
                <p:nvPr/>
              </p:nvSpPr>
              <p:spPr bwMode="auto">
                <a:xfrm rot="19511866">
                  <a:off x="5717335" y="1710912"/>
                  <a:ext cx="811162" cy="277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Employment lifecycle</a:t>
                  </a:r>
                </a:p>
              </p:txBody>
            </p:sp>
          </p:grpSp>
          <p:grpSp>
            <p:nvGrpSpPr>
              <p:cNvPr id="34955" name="Group 15"/>
              <p:cNvGrpSpPr>
                <a:grpSpLocks/>
              </p:cNvGrpSpPr>
              <p:nvPr/>
            </p:nvGrpSpPr>
            <p:grpSpPr bwMode="auto">
              <a:xfrm>
                <a:off x="5357813" y="1625600"/>
                <a:ext cx="438150" cy="434975"/>
                <a:chOff x="5358365" y="1626158"/>
                <a:chExt cx="437608" cy="434721"/>
              </a:xfrm>
            </p:grpSpPr>
            <p:sp>
              <p:nvSpPr>
                <p:cNvPr id="501" name="Oval 168"/>
                <p:cNvSpPr>
                  <a:spLocks noChangeArrowheads="1"/>
                </p:cNvSpPr>
                <p:nvPr/>
              </p:nvSpPr>
              <p:spPr bwMode="auto">
                <a:xfrm rot="8993304">
                  <a:off x="5486797" y="1728585"/>
                  <a:ext cx="73166" cy="71910"/>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502" name="Oval 168"/>
                <p:cNvSpPr>
                  <a:spLocks noChangeArrowheads="1"/>
                </p:cNvSpPr>
                <p:nvPr/>
              </p:nvSpPr>
              <p:spPr bwMode="auto">
                <a:xfrm rot="8993304">
                  <a:off x="5358756" y="1626604"/>
                  <a:ext cx="73166" cy="7321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503" name="Oval 168"/>
                <p:cNvSpPr>
                  <a:spLocks noChangeArrowheads="1"/>
                </p:cNvSpPr>
                <p:nvPr/>
              </p:nvSpPr>
              <p:spPr bwMode="auto">
                <a:xfrm rot="8993304">
                  <a:off x="5723281" y="1987461"/>
                  <a:ext cx="73166" cy="73218"/>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504" name="Oval 168"/>
                <p:cNvSpPr>
                  <a:spLocks noChangeArrowheads="1"/>
                </p:cNvSpPr>
                <p:nvPr/>
              </p:nvSpPr>
              <p:spPr bwMode="auto">
                <a:xfrm rot="8993304">
                  <a:off x="5616144" y="1856716"/>
                  <a:ext cx="71860" cy="7060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4956" name="Group 256"/>
              <p:cNvGrpSpPr>
                <a:grpSpLocks/>
              </p:cNvGrpSpPr>
              <p:nvPr/>
            </p:nvGrpSpPr>
            <p:grpSpPr bwMode="auto">
              <a:xfrm rot="5400000">
                <a:off x="5896769" y="2782094"/>
                <a:ext cx="946150" cy="1135062"/>
                <a:chOff x="4584996" y="493424"/>
                <a:chExt cx="946803" cy="1134675"/>
              </a:xfrm>
            </p:grpSpPr>
            <p:sp>
              <p:nvSpPr>
                <p:cNvPr id="495" name="TextBox 257"/>
                <p:cNvSpPr txBox="1">
                  <a:spLocks noChangeArrowheads="1"/>
                </p:cNvSpPr>
                <p:nvPr/>
              </p:nvSpPr>
              <p:spPr bwMode="auto">
                <a:xfrm rot="-5194707">
                  <a:off x="4211898" y="866898"/>
                  <a:ext cx="931093" cy="18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Structure</a:t>
                  </a:r>
                </a:p>
              </p:txBody>
            </p:sp>
            <p:sp>
              <p:nvSpPr>
                <p:cNvPr id="496" name="TextBox 258"/>
                <p:cNvSpPr txBox="1">
                  <a:spLocks noChangeArrowheads="1"/>
                </p:cNvSpPr>
                <p:nvPr/>
              </p:nvSpPr>
              <p:spPr bwMode="auto">
                <a:xfrm rot="-4894021">
                  <a:off x="4386640" y="925091"/>
                  <a:ext cx="882708" cy="18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Control</a:t>
                  </a:r>
                </a:p>
              </p:txBody>
            </p:sp>
            <p:sp>
              <p:nvSpPr>
                <p:cNvPr id="497" name="TextBox 259"/>
                <p:cNvSpPr txBox="1">
                  <a:spLocks noChangeArrowheads="1"/>
                </p:cNvSpPr>
                <p:nvPr/>
              </p:nvSpPr>
              <p:spPr bwMode="auto">
                <a:xfrm rot="17184774">
                  <a:off x="4558135" y="959092"/>
                  <a:ext cx="882708" cy="18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Databases</a:t>
                  </a:r>
                </a:p>
              </p:txBody>
            </p:sp>
            <p:sp>
              <p:nvSpPr>
                <p:cNvPr id="498" name="TextBox 260"/>
                <p:cNvSpPr txBox="1">
                  <a:spLocks noChangeArrowheads="1"/>
                </p:cNvSpPr>
                <p:nvPr/>
              </p:nvSpPr>
              <p:spPr bwMode="auto">
                <a:xfrm rot="-4287394">
                  <a:off x="4702139" y="997016"/>
                  <a:ext cx="882707" cy="18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Security</a:t>
                  </a:r>
                </a:p>
              </p:txBody>
            </p:sp>
            <p:sp>
              <p:nvSpPr>
                <p:cNvPr id="499" name="TextBox 261"/>
                <p:cNvSpPr txBox="1">
                  <a:spLocks noChangeArrowheads="1"/>
                </p:cNvSpPr>
                <p:nvPr/>
              </p:nvSpPr>
              <p:spPr bwMode="auto">
                <a:xfrm rot="-4023137">
                  <a:off x="4847452" y="1051939"/>
                  <a:ext cx="882707" cy="18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Processing</a:t>
                  </a:r>
                </a:p>
              </p:txBody>
            </p:sp>
            <p:sp>
              <p:nvSpPr>
                <p:cNvPr id="500" name="TextBox 262"/>
                <p:cNvSpPr txBox="1">
                  <a:spLocks noChangeArrowheads="1"/>
                </p:cNvSpPr>
                <p:nvPr/>
              </p:nvSpPr>
              <p:spPr bwMode="auto">
                <a:xfrm rot="-3769851">
                  <a:off x="4960731" y="1057825"/>
                  <a:ext cx="957247" cy="18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Conventions</a:t>
                  </a:r>
                </a:p>
              </p:txBody>
            </p:sp>
          </p:grpSp>
          <p:grpSp>
            <p:nvGrpSpPr>
              <p:cNvPr id="34957" name="Group 263"/>
              <p:cNvGrpSpPr>
                <a:grpSpLocks/>
              </p:cNvGrpSpPr>
              <p:nvPr/>
            </p:nvGrpSpPr>
            <p:grpSpPr bwMode="auto">
              <a:xfrm rot="5400000">
                <a:off x="5614987" y="3121026"/>
                <a:ext cx="646113" cy="227012"/>
                <a:chOff x="4619454" y="1374171"/>
                <a:chExt cx="647156" cy="226570"/>
              </a:xfrm>
            </p:grpSpPr>
            <p:sp>
              <p:nvSpPr>
                <p:cNvPr id="489" name="Oval 168"/>
                <p:cNvSpPr>
                  <a:spLocks noChangeArrowheads="1"/>
                </p:cNvSpPr>
                <p:nvPr/>
              </p:nvSpPr>
              <p:spPr bwMode="auto">
                <a:xfrm rot="-1758581">
                  <a:off x="5091727" y="1478640"/>
                  <a:ext cx="7206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90" name="Oval 168"/>
                <p:cNvSpPr>
                  <a:spLocks noChangeArrowheads="1"/>
                </p:cNvSpPr>
                <p:nvPr/>
              </p:nvSpPr>
              <p:spPr bwMode="auto">
                <a:xfrm rot="-1758581">
                  <a:off x="4840142" y="1402914"/>
                  <a:ext cx="7337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91" name="Oval 168"/>
                <p:cNvSpPr>
                  <a:spLocks noChangeArrowheads="1"/>
                </p:cNvSpPr>
                <p:nvPr/>
              </p:nvSpPr>
              <p:spPr bwMode="auto">
                <a:xfrm rot="-1758581">
                  <a:off x="4620006" y="1372886"/>
                  <a:ext cx="7337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92" name="Oval 267"/>
                <p:cNvSpPr>
                  <a:spLocks noChangeArrowheads="1"/>
                </p:cNvSpPr>
                <p:nvPr/>
              </p:nvSpPr>
              <p:spPr bwMode="auto">
                <a:xfrm rot="-1758581">
                  <a:off x="4732695" y="1383330"/>
                  <a:ext cx="7337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93" name="Oval 168"/>
                <p:cNvSpPr>
                  <a:spLocks noChangeArrowheads="1"/>
                </p:cNvSpPr>
                <p:nvPr/>
              </p:nvSpPr>
              <p:spPr bwMode="auto">
                <a:xfrm rot="-1758581">
                  <a:off x="4975107" y="1439471"/>
                  <a:ext cx="72068"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94" name="Oval 168"/>
                <p:cNvSpPr>
                  <a:spLocks noChangeArrowheads="1"/>
                </p:cNvSpPr>
                <p:nvPr/>
              </p:nvSpPr>
              <p:spPr bwMode="auto">
                <a:xfrm rot="-831635">
                  <a:off x="5192622" y="1526948"/>
                  <a:ext cx="7337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4958" name="Group 164"/>
              <p:cNvGrpSpPr>
                <a:grpSpLocks/>
              </p:cNvGrpSpPr>
              <p:nvPr/>
            </p:nvGrpSpPr>
            <p:grpSpPr bwMode="auto">
              <a:xfrm rot="1797931">
                <a:off x="5841058" y="2284794"/>
                <a:ext cx="201864" cy="188785"/>
                <a:chOff x="5417969" y="1654155"/>
                <a:chExt cx="201616" cy="188675"/>
              </a:xfrm>
            </p:grpSpPr>
            <p:sp>
              <p:nvSpPr>
                <p:cNvPr id="487" name="Oval 168"/>
                <p:cNvSpPr>
                  <a:spLocks noChangeArrowheads="1"/>
                </p:cNvSpPr>
                <p:nvPr/>
              </p:nvSpPr>
              <p:spPr bwMode="auto">
                <a:xfrm rot="8993304">
                  <a:off x="5410569" y="1658280"/>
                  <a:ext cx="73167" cy="69296"/>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88" name="Oval 168"/>
                <p:cNvSpPr>
                  <a:spLocks noChangeArrowheads="1"/>
                </p:cNvSpPr>
                <p:nvPr/>
              </p:nvSpPr>
              <p:spPr bwMode="auto">
                <a:xfrm rot="8993304">
                  <a:off x="5539465" y="1777469"/>
                  <a:ext cx="71860" cy="69296"/>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4959" name="Group 234"/>
              <p:cNvGrpSpPr>
                <a:grpSpLocks/>
              </p:cNvGrpSpPr>
              <p:nvPr/>
            </p:nvGrpSpPr>
            <p:grpSpPr bwMode="auto">
              <a:xfrm>
                <a:off x="5875712" y="2096618"/>
                <a:ext cx="833123" cy="353180"/>
                <a:chOff x="5875372" y="2096206"/>
                <a:chExt cx="833921" cy="353432"/>
              </a:xfrm>
            </p:grpSpPr>
            <p:sp>
              <p:nvSpPr>
                <p:cNvPr id="485" name="TextBox 248"/>
                <p:cNvSpPr txBox="1">
                  <a:spLocks noChangeArrowheads="1"/>
                </p:cNvSpPr>
                <p:nvPr/>
              </p:nvSpPr>
              <p:spPr bwMode="auto">
                <a:xfrm rot="20290618">
                  <a:off x="5875897" y="2096594"/>
                  <a:ext cx="709702" cy="153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a:solidFill>
                        <a:sysClr val="windowText" lastClr="000000"/>
                      </a:solidFill>
                    </a:rPr>
                    <a:t>Organisation entity</a:t>
                  </a:r>
                </a:p>
              </p:txBody>
            </p:sp>
            <p:sp>
              <p:nvSpPr>
                <p:cNvPr id="486" name="TextBox 249"/>
                <p:cNvSpPr txBox="1">
                  <a:spLocks noChangeArrowheads="1"/>
                </p:cNvSpPr>
                <p:nvPr/>
              </p:nvSpPr>
              <p:spPr bwMode="auto">
                <a:xfrm rot="20722947">
                  <a:off x="5945295" y="2296894"/>
                  <a:ext cx="763388" cy="153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Stakeholders</a:t>
                  </a:r>
                </a:p>
              </p:txBody>
            </p:sp>
          </p:grpSp>
          <p:grpSp>
            <p:nvGrpSpPr>
              <p:cNvPr id="34960" name="Group 180"/>
              <p:cNvGrpSpPr>
                <a:grpSpLocks/>
              </p:cNvGrpSpPr>
              <p:nvPr/>
            </p:nvGrpSpPr>
            <p:grpSpPr bwMode="auto">
              <a:xfrm rot="7224785">
                <a:off x="5258936" y="3751595"/>
                <a:ext cx="635118" cy="215244"/>
                <a:chOff x="4618791" y="1374477"/>
                <a:chExt cx="634585" cy="214825"/>
              </a:xfrm>
            </p:grpSpPr>
            <p:sp>
              <p:nvSpPr>
                <p:cNvPr id="479" name="Oval 168"/>
                <p:cNvSpPr>
                  <a:spLocks noChangeArrowheads="1"/>
                </p:cNvSpPr>
                <p:nvPr/>
              </p:nvSpPr>
              <p:spPr bwMode="auto">
                <a:xfrm rot="19841419">
                  <a:off x="5078481" y="1468867"/>
                  <a:ext cx="7319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80" name="Oval 168"/>
                <p:cNvSpPr>
                  <a:spLocks noChangeArrowheads="1"/>
                </p:cNvSpPr>
                <p:nvPr/>
              </p:nvSpPr>
              <p:spPr bwMode="auto">
                <a:xfrm rot="-1758581">
                  <a:off x="4836611" y="1410459"/>
                  <a:ext cx="74506"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81" name="Oval 168"/>
                <p:cNvSpPr>
                  <a:spLocks noChangeArrowheads="1"/>
                </p:cNvSpPr>
                <p:nvPr/>
              </p:nvSpPr>
              <p:spPr bwMode="auto">
                <a:xfrm rot="-1758581">
                  <a:off x="4608581" y="1392557"/>
                  <a:ext cx="74506" cy="7050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82" name="Oval 187"/>
                <p:cNvSpPr>
                  <a:spLocks noChangeArrowheads="1"/>
                </p:cNvSpPr>
                <p:nvPr/>
              </p:nvSpPr>
              <p:spPr bwMode="auto">
                <a:xfrm rot="-1758581">
                  <a:off x="4729380" y="1390832"/>
                  <a:ext cx="71891"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83" name="Oval 168"/>
                <p:cNvSpPr>
                  <a:spLocks noChangeArrowheads="1"/>
                </p:cNvSpPr>
                <p:nvPr/>
              </p:nvSpPr>
              <p:spPr bwMode="auto">
                <a:xfrm rot="19841419">
                  <a:off x="4960335" y="1447094"/>
                  <a:ext cx="73199" cy="7050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84" name="Oval 168"/>
                <p:cNvSpPr>
                  <a:spLocks noChangeArrowheads="1"/>
                </p:cNvSpPr>
                <p:nvPr/>
              </p:nvSpPr>
              <p:spPr bwMode="auto">
                <a:xfrm rot="20768365">
                  <a:off x="5180698" y="1516424"/>
                  <a:ext cx="73199" cy="731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4961" name="Group 191"/>
              <p:cNvGrpSpPr>
                <a:grpSpLocks/>
              </p:cNvGrpSpPr>
              <p:nvPr/>
            </p:nvGrpSpPr>
            <p:grpSpPr bwMode="auto">
              <a:xfrm rot="7259571">
                <a:off x="5437743" y="3605000"/>
                <a:ext cx="902038" cy="1121245"/>
                <a:chOff x="4584509" y="493589"/>
                <a:chExt cx="902661" cy="1120869"/>
              </a:xfrm>
            </p:grpSpPr>
            <p:sp>
              <p:nvSpPr>
                <p:cNvPr id="473" name="TextBox 192"/>
                <p:cNvSpPr txBox="1">
                  <a:spLocks noChangeArrowheads="1"/>
                </p:cNvSpPr>
                <p:nvPr/>
              </p:nvSpPr>
              <p:spPr bwMode="auto">
                <a:xfrm rot="-5194707">
                  <a:off x="4207527" y="874809"/>
                  <a:ext cx="929790" cy="18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Selection</a:t>
                  </a:r>
                </a:p>
              </p:txBody>
            </p:sp>
            <p:sp>
              <p:nvSpPr>
                <p:cNvPr id="474" name="TextBox 193"/>
                <p:cNvSpPr txBox="1">
                  <a:spLocks noChangeArrowheads="1"/>
                </p:cNvSpPr>
                <p:nvPr/>
              </p:nvSpPr>
              <p:spPr bwMode="auto">
                <a:xfrm rot="-4894021">
                  <a:off x="4383958" y="910186"/>
                  <a:ext cx="881405" cy="185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Handling &amp; use</a:t>
                  </a:r>
                </a:p>
              </p:txBody>
            </p:sp>
            <p:sp>
              <p:nvSpPr>
                <p:cNvPr id="475" name="TextBox 194"/>
                <p:cNvSpPr txBox="1">
                  <a:spLocks noChangeArrowheads="1"/>
                </p:cNvSpPr>
                <p:nvPr/>
              </p:nvSpPr>
              <p:spPr bwMode="auto">
                <a:xfrm rot="-4737475">
                  <a:off x="4507077" y="935597"/>
                  <a:ext cx="878789" cy="187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Processing</a:t>
                  </a:r>
                </a:p>
              </p:txBody>
            </p:sp>
            <p:sp>
              <p:nvSpPr>
                <p:cNvPr id="476" name="TextBox 195"/>
                <p:cNvSpPr txBox="1">
                  <a:spLocks noChangeArrowheads="1"/>
                </p:cNvSpPr>
                <p:nvPr/>
              </p:nvSpPr>
              <p:spPr bwMode="auto">
                <a:xfrm rot="17312606">
                  <a:off x="4673933" y="983712"/>
                  <a:ext cx="880097" cy="185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Waste &amp; emissions</a:t>
                  </a:r>
                </a:p>
              </p:txBody>
            </p:sp>
            <p:sp>
              <p:nvSpPr>
                <p:cNvPr id="477" name="TextBox 196"/>
                <p:cNvSpPr txBox="1">
                  <a:spLocks noChangeArrowheads="1"/>
                </p:cNvSpPr>
                <p:nvPr/>
              </p:nvSpPr>
              <p:spPr bwMode="auto">
                <a:xfrm rot="17576863">
                  <a:off x="4819151" y="1045183"/>
                  <a:ext cx="882712" cy="18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Infrastructure</a:t>
                  </a:r>
                </a:p>
              </p:txBody>
            </p:sp>
            <p:sp>
              <p:nvSpPr>
                <p:cNvPr id="478" name="TextBox 197"/>
                <p:cNvSpPr txBox="1">
                  <a:spLocks noChangeArrowheads="1"/>
                </p:cNvSpPr>
                <p:nvPr/>
              </p:nvSpPr>
              <p:spPr bwMode="auto">
                <a:xfrm rot="17795382">
                  <a:off x="4986832" y="1121550"/>
                  <a:ext cx="772864" cy="22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Maintenance, inspection &amp; testing</a:t>
                  </a:r>
                </a:p>
              </p:txBody>
            </p:sp>
          </p:grpSp>
          <p:grpSp>
            <p:nvGrpSpPr>
              <p:cNvPr id="34962" name="Group 198"/>
              <p:cNvGrpSpPr>
                <a:grpSpLocks/>
              </p:cNvGrpSpPr>
              <p:nvPr/>
            </p:nvGrpSpPr>
            <p:grpSpPr bwMode="auto">
              <a:xfrm rot="7204987">
                <a:off x="4485225" y="4380522"/>
                <a:ext cx="1224153" cy="1069416"/>
                <a:chOff x="5472331" y="832399"/>
                <a:chExt cx="1223953" cy="1068935"/>
              </a:xfrm>
            </p:grpSpPr>
            <p:sp>
              <p:nvSpPr>
                <p:cNvPr id="469" name="TextBox 199"/>
                <p:cNvSpPr txBox="1">
                  <a:spLocks noChangeArrowheads="1"/>
                </p:cNvSpPr>
                <p:nvPr/>
              </p:nvSpPr>
              <p:spPr bwMode="auto">
                <a:xfrm rot="18283625">
                  <a:off x="5173446" y="1213526"/>
                  <a:ext cx="927069"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Approval</a:t>
                  </a:r>
                </a:p>
              </p:txBody>
            </p:sp>
            <p:sp>
              <p:nvSpPr>
                <p:cNvPr id="470" name="TextBox 202"/>
                <p:cNvSpPr txBox="1">
                  <a:spLocks noChangeArrowheads="1"/>
                </p:cNvSpPr>
                <p:nvPr/>
              </p:nvSpPr>
              <p:spPr bwMode="auto">
                <a:xfrm rot="18702267">
                  <a:off x="5338316" y="1280026"/>
                  <a:ext cx="966296" cy="277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Specification &amp; ordering</a:t>
                  </a:r>
                </a:p>
              </p:txBody>
            </p:sp>
            <p:sp>
              <p:nvSpPr>
                <p:cNvPr id="471" name="TextBox 205"/>
                <p:cNvSpPr txBox="1">
                  <a:spLocks noChangeArrowheads="1"/>
                </p:cNvSpPr>
                <p:nvPr/>
              </p:nvSpPr>
              <p:spPr bwMode="auto">
                <a:xfrm rot="19039300">
                  <a:off x="5470673" y="1411340"/>
                  <a:ext cx="1105267" cy="184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Receipt</a:t>
                  </a:r>
                </a:p>
              </p:txBody>
            </p:sp>
            <p:sp>
              <p:nvSpPr>
                <p:cNvPr id="472" name="TextBox 206"/>
                <p:cNvSpPr txBox="1">
                  <a:spLocks noChangeArrowheads="1"/>
                </p:cNvSpPr>
                <p:nvPr/>
              </p:nvSpPr>
              <p:spPr bwMode="auto">
                <a:xfrm rot="19511866">
                  <a:off x="5674506" y="1709299"/>
                  <a:ext cx="1020246" cy="184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smtClean="0">
                      <a:solidFill>
                        <a:sysClr val="windowText" lastClr="000000"/>
                      </a:solidFill>
                    </a:rPr>
                    <a:t>Performance</a:t>
                  </a:r>
                </a:p>
              </p:txBody>
            </p:sp>
          </p:grpSp>
          <p:grpSp>
            <p:nvGrpSpPr>
              <p:cNvPr id="34963" name="Group 208"/>
              <p:cNvGrpSpPr>
                <a:grpSpLocks/>
              </p:cNvGrpSpPr>
              <p:nvPr/>
            </p:nvGrpSpPr>
            <p:grpSpPr bwMode="auto">
              <a:xfrm rot="7196384">
                <a:off x="4682824" y="3992749"/>
                <a:ext cx="458961" cy="475915"/>
                <a:chOff x="5358069" y="1626205"/>
                <a:chExt cx="460058" cy="475636"/>
              </a:xfrm>
            </p:grpSpPr>
            <p:sp>
              <p:nvSpPr>
                <p:cNvPr id="465" name="Oval 168"/>
                <p:cNvSpPr>
                  <a:spLocks noChangeArrowheads="1"/>
                </p:cNvSpPr>
                <p:nvPr/>
              </p:nvSpPr>
              <p:spPr bwMode="auto">
                <a:xfrm rot="8993304">
                  <a:off x="5486756" y="1736492"/>
                  <a:ext cx="73435" cy="732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66" name="Oval 168"/>
                <p:cNvSpPr>
                  <a:spLocks noChangeArrowheads="1"/>
                </p:cNvSpPr>
                <p:nvPr/>
              </p:nvSpPr>
              <p:spPr bwMode="auto">
                <a:xfrm rot="8993304">
                  <a:off x="5358219" y="1629252"/>
                  <a:ext cx="73435" cy="732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67" name="Oval 168"/>
                <p:cNvSpPr>
                  <a:spLocks noChangeArrowheads="1"/>
                </p:cNvSpPr>
                <p:nvPr/>
              </p:nvSpPr>
              <p:spPr bwMode="auto">
                <a:xfrm rot="8993304">
                  <a:off x="5742808" y="2033031"/>
                  <a:ext cx="73435" cy="73214"/>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68" name="Oval 168"/>
                <p:cNvSpPr>
                  <a:spLocks noChangeArrowheads="1"/>
                </p:cNvSpPr>
                <p:nvPr/>
              </p:nvSpPr>
              <p:spPr bwMode="auto">
                <a:xfrm rot="8993304">
                  <a:off x="5589394" y="1834263"/>
                  <a:ext cx="73435" cy="70599"/>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4964" name="Group 214"/>
              <p:cNvGrpSpPr>
                <a:grpSpLocks/>
              </p:cNvGrpSpPr>
              <p:nvPr/>
            </p:nvGrpSpPr>
            <p:grpSpPr bwMode="auto">
              <a:xfrm rot="-1787890">
                <a:off x="3452813" y="3570288"/>
                <a:ext cx="214312" cy="576262"/>
                <a:chOff x="3086023" y="2929915"/>
                <a:chExt cx="213814" cy="575758"/>
              </a:xfrm>
            </p:grpSpPr>
            <p:sp>
              <p:nvSpPr>
                <p:cNvPr id="460" name="Oval 168"/>
                <p:cNvSpPr>
                  <a:spLocks noChangeArrowheads="1"/>
                </p:cNvSpPr>
                <p:nvPr/>
              </p:nvSpPr>
              <p:spPr bwMode="auto">
                <a:xfrm>
                  <a:off x="3115292" y="3170551"/>
                  <a:ext cx="73087" cy="73196"/>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61" name="Oval 168"/>
                <p:cNvSpPr>
                  <a:spLocks noChangeArrowheads="1"/>
                </p:cNvSpPr>
                <p:nvPr/>
              </p:nvSpPr>
              <p:spPr bwMode="auto">
                <a:xfrm>
                  <a:off x="3164137" y="3298350"/>
                  <a:ext cx="74392" cy="73196"/>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62" name="Oval 168"/>
                <p:cNvSpPr>
                  <a:spLocks noChangeArrowheads="1"/>
                </p:cNvSpPr>
                <p:nvPr/>
              </p:nvSpPr>
              <p:spPr bwMode="auto">
                <a:xfrm>
                  <a:off x="3215822" y="3422985"/>
                  <a:ext cx="74392" cy="7450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63" name="Oval 168"/>
                <p:cNvSpPr>
                  <a:spLocks noChangeArrowheads="1"/>
                </p:cNvSpPr>
                <p:nvPr/>
              </p:nvSpPr>
              <p:spPr bwMode="auto">
                <a:xfrm>
                  <a:off x="3071416" y="2910790"/>
                  <a:ext cx="74392" cy="73196"/>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64" name="Oval 168"/>
                <p:cNvSpPr>
                  <a:spLocks noChangeArrowheads="1"/>
                </p:cNvSpPr>
                <p:nvPr/>
              </p:nvSpPr>
              <p:spPr bwMode="auto">
                <a:xfrm>
                  <a:off x="3089766" y="3034840"/>
                  <a:ext cx="71782" cy="70582"/>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4965" name="Group 238"/>
              <p:cNvGrpSpPr>
                <a:grpSpLocks/>
              </p:cNvGrpSpPr>
              <p:nvPr/>
            </p:nvGrpSpPr>
            <p:grpSpPr bwMode="auto">
              <a:xfrm rot="-1741788">
                <a:off x="2584450" y="3757613"/>
                <a:ext cx="1246188" cy="920750"/>
                <a:chOff x="2080554" y="2898684"/>
                <a:chExt cx="1246864" cy="919938"/>
              </a:xfrm>
            </p:grpSpPr>
            <p:sp>
              <p:nvSpPr>
                <p:cNvPr id="455" name="TextBox 239"/>
                <p:cNvSpPr txBox="1">
                  <a:spLocks noChangeArrowheads="1"/>
                </p:cNvSpPr>
                <p:nvPr/>
              </p:nvSpPr>
              <p:spPr bwMode="auto">
                <a:xfrm rot="20699954">
                  <a:off x="2327541" y="3221311"/>
                  <a:ext cx="869090" cy="184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Projects</a:t>
                  </a:r>
                </a:p>
              </p:txBody>
            </p:sp>
            <p:sp>
              <p:nvSpPr>
                <p:cNvPr id="456" name="TextBox 240"/>
                <p:cNvSpPr txBox="1">
                  <a:spLocks noChangeArrowheads="1"/>
                </p:cNvSpPr>
                <p:nvPr/>
              </p:nvSpPr>
              <p:spPr bwMode="auto">
                <a:xfrm rot="-1505819">
                  <a:off x="2082234" y="3628604"/>
                  <a:ext cx="1240809" cy="184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Planning</a:t>
                  </a:r>
                </a:p>
              </p:txBody>
            </p:sp>
            <p:sp>
              <p:nvSpPr>
                <p:cNvPr id="457" name="TextBox 244"/>
                <p:cNvSpPr txBox="1">
                  <a:spLocks noChangeArrowheads="1"/>
                </p:cNvSpPr>
                <p:nvPr/>
              </p:nvSpPr>
              <p:spPr bwMode="auto">
                <a:xfrm rot="-1215172">
                  <a:off x="2174483" y="3425474"/>
                  <a:ext cx="1078509" cy="184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General</a:t>
                  </a:r>
                </a:p>
              </p:txBody>
            </p:sp>
            <p:sp>
              <p:nvSpPr>
                <p:cNvPr id="458" name="TextBox 245"/>
                <p:cNvSpPr txBox="1">
                  <a:spLocks noChangeArrowheads="1"/>
                </p:cNvSpPr>
                <p:nvPr/>
              </p:nvSpPr>
              <p:spPr bwMode="auto">
                <a:xfrm rot="-571696">
                  <a:off x="2224342" y="3051522"/>
                  <a:ext cx="937151" cy="185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Testing &amp; training</a:t>
                  </a:r>
                </a:p>
              </p:txBody>
            </p:sp>
            <p:sp>
              <p:nvSpPr>
                <p:cNvPr id="459" name="TextBox 246"/>
                <p:cNvSpPr txBox="1">
                  <a:spLocks noChangeArrowheads="1"/>
                </p:cNvSpPr>
                <p:nvPr/>
              </p:nvSpPr>
              <p:spPr bwMode="auto">
                <a:xfrm rot="-230965">
                  <a:off x="2230385" y="2884220"/>
                  <a:ext cx="909664" cy="18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Events</a:t>
                  </a:r>
                </a:p>
              </p:txBody>
            </p:sp>
          </p:grpSp>
          <p:grpSp>
            <p:nvGrpSpPr>
              <p:cNvPr id="34966" name="Group 250"/>
              <p:cNvGrpSpPr>
                <a:grpSpLocks/>
              </p:cNvGrpSpPr>
              <p:nvPr/>
            </p:nvGrpSpPr>
            <p:grpSpPr bwMode="auto">
              <a:xfrm rot="-3542659">
                <a:off x="4093690" y="3932945"/>
                <a:ext cx="212076" cy="576443"/>
                <a:chOff x="3087718" y="2929009"/>
                <a:chExt cx="213162" cy="575938"/>
              </a:xfrm>
            </p:grpSpPr>
            <p:sp>
              <p:nvSpPr>
                <p:cNvPr id="450" name="Oval 168"/>
                <p:cNvSpPr>
                  <a:spLocks noChangeArrowheads="1"/>
                </p:cNvSpPr>
                <p:nvPr/>
              </p:nvSpPr>
              <p:spPr bwMode="auto">
                <a:xfrm>
                  <a:off x="3130474" y="3182121"/>
                  <a:ext cx="73636" cy="7319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51" name="Oval 168"/>
                <p:cNvSpPr>
                  <a:spLocks noChangeArrowheads="1"/>
                </p:cNvSpPr>
                <p:nvPr/>
              </p:nvSpPr>
              <p:spPr bwMode="auto">
                <a:xfrm>
                  <a:off x="3178225" y="3309893"/>
                  <a:ext cx="71006" cy="7319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52" name="Oval 168"/>
                <p:cNvSpPr>
                  <a:spLocks noChangeArrowheads="1"/>
                </p:cNvSpPr>
                <p:nvPr/>
              </p:nvSpPr>
              <p:spPr bwMode="auto">
                <a:xfrm>
                  <a:off x="3239792" y="3423790"/>
                  <a:ext cx="72321" cy="74499"/>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53" name="Oval 168"/>
                <p:cNvSpPr>
                  <a:spLocks noChangeArrowheads="1"/>
                </p:cNvSpPr>
                <p:nvPr/>
              </p:nvSpPr>
              <p:spPr bwMode="auto">
                <a:xfrm>
                  <a:off x="3087889" y="2928600"/>
                  <a:ext cx="73636" cy="73193"/>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sp>
              <p:nvSpPr>
                <p:cNvPr id="454" name="Oval 168"/>
                <p:cNvSpPr>
                  <a:spLocks noChangeArrowheads="1"/>
                </p:cNvSpPr>
                <p:nvPr/>
              </p:nvSpPr>
              <p:spPr bwMode="auto">
                <a:xfrm>
                  <a:off x="3102304" y="3055434"/>
                  <a:ext cx="73636" cy="70579"/>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grpSp>
            <p:nvGrpSpPr>
              <p:cNvPr id="34967" name="Group 272"/>
              <p:cNvGrpSpPr>
                <a:grpSpLocks/>
              </p:cNvGrpSpPr>
              <p:nvPr/>
            </p:nvGrpSpPr>
            <p:grpSpPr bwMode="auto">
              <a:xfrm rot="-3541656">
                <a:off x="3446465" y="4252992"/>
                <a:ext cx="1246188" cy="932665"/>
                <a:chOff x="2080554" y="2886419"/>
                <a:chExt cx="1246864" cy="932203"/>
              </a:xfrm>
            </p:grpSpPr>
            <p:sp>
              <p:nvSpPr>
                <p:cNvPr id="445" name="TextBox 273"/>
                <p:cNvSpPr txBox="1">
                  <a:spLocks noChangeArrowheads="1"/>
                </p:cNvSpPr>
                <p:nvPr/>
              </p:nvSpPr>
              <p:spPr bwMode="auto">
                <a:xfrm rot="20699954">
                  <a:off x="2387841" y="3203356"/>
                  <a:ext cx="804992" cy="184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Non-award</a:t>
                  </a:r>
                </a:p>
              </p:txBody>
            </p:sp>
            <p:sp>
              <p:nvSpPr>
                <p:cNvPr id="446" name="TextBox 274"/>
                <p:cNvSpPr txBox="1">
                  <a:spLocks noChangeArrowheads="1"/>
                </p:cNvSpPr>
                <p:nvPr/>
              </p:nvSpPr>
              <p:spPr bwMode="auto">
                <a:xfrm rot="-1505819">
                  <a:off x="2071236" y="3620787"/>
                  <a:ext cx="1251338" cy="18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Marketing</a:t>
                  </a:r>
                </a:p>
              </p:txBody>
            </p:sp>
            <p:sp>
              <p:nvSpPr>
                <p:cNvPr id="447" name="TextBox 275"/>
                <p:cNvSpPr txBox="1">
                  <a:spLocks noChangeArrowheads="1"/>
                </p:cNvSpPr>
                <p:nvPr/>
              </p:nvSpPr>
              <p:spPr bwMode="auto">
                <a:xfrm rot="-1215172">
                  <a:off x="2159844" y="3424129"/>
                  <a:ext cx="1094266" cy="184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Proposal</a:t>
                  </a:r>
                </a:p>
              </p:txBody>
            </p:sp>
            <p:sp>
              <p:nvSpPr>
                <p:cNvPr id="448" name="TextBox 276"/>
                <p:cNvSpPr txBox="1">
                  <a:spLocks noChangeArrowheads="1"/>
                </p:cNvSpPr>
                <p:nvPr/>
              </p:nvSpPr>
              <p:spPr bwMode="auto">
                <a:xfrm rot="-571696">
                  <a:off x="2379954" y="3042134"/>
                  <a:ext cx="773578" cy="18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smtClean="0">
                      <a:solidFill>
                        <a:sysClr val="windowText" lastClr="000000"/>
                      </a:solidFill>
                    </a:rPr>
                    <a:t>Implementation</a:t>
                  </a:r>
                </a:p>
              </p:txBody>
            </p:sp>
            <p:sp>
              <p:nvSpPr>
                <p:cNvPr id="449" name="TextBox 277"/>
                <p:cNvSpPr txBox="1">
                  <a:spLocks noChangeArrowheads="1"/>
                </p:cNvSpPr>
                <p:nvPr/>
              </p:nvSpPr>
              <p:spPr bwMode="auto">
                <a:xfrm rot="21369035">
                  <a:off x="2363166" y="2871624"/>
                  <a:ext cx="770960" cy="185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600" kern="0" dirty="0" smtClean="0">
                      <a:solidFill>
                        <a:sysClr val="windowText" lastClr="000000"/>
                      </a:solidFill>
                    </a:rPr>
                    <a:t>Post completion</a:t>
                  </a:r>
                </a:p>
              </p:txBody>
            </p:sp>
          </p:grpSp>
          <p:sp>
            <p:nvSpPr>
              <p:cNvPr id="382" name="Arc 381"/>
              <p:cNvSpPr/>
              <p:nvPr/>
            </p:nvSpPr>
            <p:spPr>
              <a:xfrm>
                <a:off x="2185915" y="480045"/>
                <a:ext cx="4759088" cy="4756691"/>
              </a:xfrm>
              <a:prstGeom prst="arc">
                <a:avLst>
                  <a:gd name="adj1" fmla="val 17757471"/>
                  <a:gd name="adj2" fmla="val 14715933"/>
                </a:avLst>
              </a:prstGeom>
              <a:noFill/>
              <a:ln w="19050" cap="flat" cmpd="sng" algn="ctr">
                <a:solidFill>
                  <a:srgbClr val="00B050"/>
                </a:solid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383" name="Arc 382"/>
              <p:cNvSpPr/>
              <p:nvPr/>
            </p:nvSpPr>
            <p:spPr>
              <a:xfrm>
                <a:off x="2091727" y="368846"/>
                <a:ext cx="4963161" cy="4962082"/>
              </a:xfrm>
              <a:prstGeom prst="arc">
                <a:avLst>
                  <a:gd name="adj1" fmla="val 17375324"/>
                  <a:gd name="adj2" fmla="val 14991275"/>
                </a:avLst>
              </a:prstGeom>
              <a:noFill/>
              <a:ln w="19050" cap="flat" cmpd="sng" algn="ctr">
                <a:solidFill>
                  <a:srgbClr val="0070C0"/>
                </a:solid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384" name="Arc 383"/>
              <p:cNvSpPr/>
              <p:nvPr/>
            </p:nvSpPr>
            <p:spPr>
              <a:xfrm>
                <a:off x="1987075" y="268113"/>
                <a:ext cx="5164617" cy="5164856"/>
              </a:xfrm>
              <a:prstGeom prst="arc">
                <a:avLst>
                  <a:gd name="adj1" fmla="val 16863279"/>
                  <a:gd name="adj2" fmla="val 15318398"/>
                </a:avLst>
              </a:prstGeom>
              <a:noFill/>
              <a:ln w="19050" cap="flat" cmpd="sng" algn="ctr">
                <a:solidFill>
                  <a:srgbClr val="FFC000"/>
                </a:solid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385" name="Arc 384"/>
              <p:cNvSpPr/>
              <p:nvPr/>
            </p:nvSpPr>
            <p:spPr>
              <a:xfrm>
                <a:off x="1892887" y="171305"/>
                <a:ext cx="5360841" cy="5361089"/>
              </a:xfrm>
              <a:prstGeom prst="arc">
                <a:avLst>
                  <a:gd name="adj1" fmla="val 15960519"/>
                  <a:gd name="adj2" fmla="val 15662217"/>
                </a:avLst>
              </a:prstGeom>
              <a:noFill/>
              <a:ln w="19050" cap="flat" cmpd="sng" algn="ctr">
                <a:solidFill>
                  <a:srgbClr val="FF3399"/>
                </a:solidFill>
                <a:prstDash val="soli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cxnSp>
            <p:nvCxnSpPr>
              <p:cNvPr id="34972" name="Straight Arrow Connector 711"/>
              <p:cNvCxnSpPr>
                <a:cxnSpLocks noChangeShapeType="1"/>
              </p:cNvCxnSpPr>
              <p:nvPr/>
            </p:nvCxnSpPr>
            <p:spPr bwMode="auto">
              <a:xfrm flipH="1">
                <a:off x="5842000" y="904875"/>
                <a:ext cx="87313" cy="122238"/>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4973" name="Straight Arrow Connector 712"/>
              <p:cNvCxnSpPr>
                <a:cxnSpLocks noChangeShapeType="1"/>
              </p:cNvCxnSpPr>
              <p:nvPr/>
            </p:nvCxnSpPr>
            <p:spPr bwMode="auto">
              <a:xfrm flipH="1">
                <a:off x="6584950" y="1843088"/>
                <a:ext cx="147638" cy="77787"/>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4974" name="Straight Arrow Connector 713"/>
              <p:cNvCxnSpPr>
                <a:cxnSpLocks noChangeShapeType="1"/>
              </p:cNvCxnSpPr>
              <p:nvPr/>
            </p:nvCxnSpPr>
            <p:spPr bwMode="auto">
              <a:xfrm flipH="1" flipV="1">
                <a:off x="6791325" y="3055938"/>
                <a:ext cx="150813" cy="4762"/>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4975" name="Straight Arrow Connector 714"/>
              <p:cNvCxnSpPr>
                <a:cxnSpLocks noChangeShapeType="1"/>
              </p:cNvCxnSpPr>
              <p:nvPr/>
            </p:nvCxnSpPr>
            <p:spPr bwMode="auto">
              <a:xfrm flipH="1" flipV="1">
                <a:off x="6356350" y="4159250"/>
                <a:ext cx="133350" cy="87313"/>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4976" name="Straight Arrow Connector 715"/>
              <p:cNvCxnSpPr>
                <a:cxnSpLocks noChangeShapeType="1"/>
              </p:cNvCxnSpPr>
              <p:nvPr/>
            </p:nvCxnSpPr>
            <p:spPr bwMode="auto">
              <a:xfrm flipH="1" flipV="1">
                <a:off x="5473700" y="4887913"/>
                <a:ext cx="73025" cy="149225"/>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4977" name="Straight Arrow Connector 716"/>
              <p:cNvCxnSpPr>
                <a:cxnSpLocks noChangeShapeType="1"/>
              </p:cNvCxnSpPr>
              <p:nvPr/>
            </p:nvCxnSpPr>
            <p:spPr bwMode="auto">
              <a:xfrm flipV="1">
                <a:off x="4289425" y="5075238"/>
                <a:ext cx="31750" cy="147637"/>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4978" name="Straight Arrow Connector 717"/>
              <p:cNvCxnSpPr>
                <a:cxnSpLocks noChangeShapeType="1"/>
              </p:cNvCxnSpPr>
              <p:nvPr/>
            </p:nvCxnSpPr>
            <p:spPr bwMode="auto">
              <a:xfrm flipV="1">
                <a:off x="3163888" y="4673600"/>
                <a:ext cx="100012" cy="115888"/>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4979" name="Straight Arrow Connector 718"/>
              <p:cNvCxnSpPr>
                <a:cxnSpLocks noChangeShapeType="1"/>
              </p:cNvCxnSpPr>
              <p:nvPr/>
            </p:nvCxnSpPr>
            <p:spPr bwMode="auto">
              <a:xfrm flipV="1">
                <a:off x="2408238" y="3805238"/>
                <a:ext cx="147637" cy="84137"/>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4980" name="Straight Arrow Connector 719"/>
              <p:cNvCxnSpPr>
                <a:cxnSpLocks noChangeShapeType="1"/>
              </p:cNvCxnSpPr>
              <p:nvPr/>
            </p:nvCxnSpPr>
            <p:spPr bwMode="auto">
              <a:xfrm>
                <a:off x="2195513" y="2644775"/>
                <a:ext cx="168275" cy="11113"/>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4981" name="Straight Arrow Connector 720"/>
              <p:cNvCxnSpPr>
                <a:cxnSpLocks noChangeShapeType="1"/>
              </p:cNvCxnSpPr>
              <p:nvPr/>
            </p:nvCxnSpPr>
            <p:spPr bwMode="auto">
              <a:xfrm>
                <a:off x="2628900" y="1477963"/>
                <a:ext cx="128588" cy="85725"/>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4982" name="Straight Arrow Connector 721"/>
              <p:cNvCxnSpPr>
                <a:cxnSpLocks noChangeShapeType="1"/>
              </p:cNvCxnSpPr>
              <p:nvPr/>
            </p:nvCxnSpPr>
            <p:spPr bwMode="auto">
              <a:xfrm>
                <a:off x="3563938" y="708025"/>
                <a:ext cx="58737" cy="120650"/>
              </a:xfrm>
              <a:prstGeom prst="straightConnector1">
                <a:avLst/>
              </a:prstGeom>
              <a:noFill/>
              <a:ln w="19050" algn="ctr">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34983" name="Straight Arrow Connector 722"/>
              <p:cNvCxnSpPr>
                <a:cxnSpLocks noChangeShapeType="1"/>
              </p:cNvCxnSpPr>
              <p:nvPr/>
            </p:nvCxnSpPr>
            <p:spPr bwMode="auto">
              <a:xfrm flipV="1">
                <a:off x="2228850" y="3565525"/>
                <a:ext cx="209550" cy="85725"/>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4984" name="Straight Connector 723"/>
              <p:cNvCxnSpPr>
                <a:cxnSpLocks noChangeShapeType="1"/>
              </p:cNvCxnSpPr>
              <p:nvPr/>
            </p:nvCxnSpPr>
            <p:spPr bwMode="auto">
              <a:xfrm flipV="1">
                <a:off x="2254250" y="3657600"/>
                <a:ext cx="228600" cy="101600"/>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cxnSp>
            <p:nvCxnSpPr>
              <p:cNvPr id="34985" name="Straight Arrow Connector 724"/>
              <p:cNvCxnSpPr>
                <a:cxnSpLocks noChangeShapeType="1"/>
              </p:cNvCxnSpPr>
              <p:nvPr/>
            </p:nvCxnSpPr>
            <p:spPr bwMode="auto">
              <a:xfrm>
                <a:off x="2152650" y="2362200"/>
                <a:ext cx="254000" cy="50800"/>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4986" name="Straight Arrow Connector 725"/>
              <p:cNvCxnSpPr>
                <a:cxnSpLocks noChangeShapeType="1"/>
              </p:cNvCxnSpPr>
              <p:nvPr/>
            </p:nvCxnSpPr>
            <p:spPr bwMode="auto">
              <a:xfrm>
                <a:off x="2698750" y="1231900"/>
                <a:ext cx="174625" cy="157163"/>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4987" name="Straight Arrow Connector 726"/>
              <p:cNvCxnSpPr>
                <a:cxnSpLocks noChangeShapeType="1"/>
              </p:cNvCxnSpPr>
              <p:nvPr/>
            </p:nvCxnSpPr>
            <p:spPr bwMode="auto">
              <a:xfrm>
                <a:off x="3714750" y="527050"/>
                <a:ext cx="79375" cy="204788"/>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4988" name="Straight Arrow Connector 727"/>
              <p:cNvCxnSpPr>
                <a:cxnSpLocks noChangeShapeType="1"/>
              </p:cNvCxnSpPr>
              <p:nvPr/>
            </p:nvCxnSpPr>
            <p:spPr bwMode="auto">
              <a:xfrm flipV="1">
                <a:off x="2927350" y="4540250"/>
                <a:ext cx="158750" cy="171450"/>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4989" name="Straight Arrow Connector 728"/>
              <p:cNvCxnSpPr>
                <a:cxnSpLocks noChangeShapeType="1"/>
              </p:cNvCxnSpPr>
              <p:nvPr/>
            </p:nvCxnSpPr>
            <p:spPr bwMode="auto">
              <a:xfrm flipV="1">
                <a:off x="4057650" y="5037138"/>
                <a:ext cx="61913" cy="239712"/>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4990" name="Straight Arrow Connector 729"/>
              <p:cNvCxnSpPr>
                <a:cxnSpLocks noChangeShapeType="1"/>
              </p:cNvCxnSpPr>
              <p:nvPr/>
            </p:nvCxnSpPr>
            <p:spPr bwMode="auto">
              <a:xfrm flipH="1" flipV="1">
                <a:off x="5256213" y="4987925"/>
                <a:ext cx="88900" cy="234950"/>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4991" name="Straight Arrow Connector 730"/>
              <p:cNvCxnSpPr>
                <a:cxnSpLocks noChangeShapeType="1"/>
              </p:cNvCxnSpPr>
              <p:nvPr/>
            </p:nvCxnSpPr>
            <p:spPr bwMode="auto">
              <a:xfrm flipH="1" flipV="1">
                <a:off x="6243638" y="4332288"/>
                <a:ext cx="182562" cy="163512"/>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4992" name="Straight Arrow Connector 731"/>
              <p:cNvCxnSpPr>
                <a:cxnSpLocks noChangeShapeType="1"/>
              </p:cNvCxnSpPr>
              <p:nvPr/>
            </p:nvCxnSpPr>
            <p:spPr bwMode="auto">
              <a:xfrm flipH="1" flipV="1">
                <a:off x="6772275" y="3276600"/>
                <a:ext cx="244475" cy="57150"/>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4993" name="Straight Arrow Connector 732"/>
              <p:cNvCxnSpPr>
                <a:cxnSpLocks noChangeShapeType="1"/>
              </p:cNvCxnSpPr>
              <p:nvPr/>
            </p:nvCxnSpPr>
            <p:spPr bwMode="auto">
              <a:xfrm flipH="1">
                <a:off x="6678613" y="1993900"/>
                <a:ext cx="230187" cy="100013"/>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4994" name="Straight Arrow Connector 733"/>
              <p:cNvCxnSpPr>
                <a:cxnSpLocks noChangeShapeType="1"/>
              </p:cNvCxnSpPr>
              <p:nvPr/>
            </p:nvCxnSpPr>
            <p:spPr bwMode="auto">
              <a:xfrm flipH="1">
                <a:off x="6049963" y="996950"/>
                <a:ext cx="166687" cy="179388"/>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4995" name="Straight Arrow Connector 734"/>
              <p:cNvCxnSpPr>
                <a:cxnSpLocks noChangeShapeType="1"/>
                <a:stCxn id="383" idx="0"/>
              </p:cNvCxnSpPr>
              <p:nvPr/>
            </p:nvCxnSpPr>
            <p:spPr bwMode="auto">
              <a:xfrm flipH="1">
                <a:off x="5314950" y="512763"/>
                <a:ext cx="90488" cy="217487"/>
              </a:xfrm>
              <a:prstGeom prst="straightConnector1">
                <a:avLst/>
              </a:prstGeom>
              <a:noFill/>
              <a:ln w="19050" algn="ctr">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34996" name="Straight Arrow Connector 735"/>
              <p:cNvCxnSpPr>
                <a:cxnSpLocks noChangeShapeType="1"/>
                <a:stCxn id="384" idx="2"/>
              </p:cNvCxnSpPr>
              <p:nvPr/>
            </p:nvCxnSpPr>
            <p:spPr bwMode="auto">
              <a:xfrm>
                <a:off x="3914775" y="354013"/>
                <a:ext cx="82550" cy="333375"/>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4997" name="Straight Arrow Connector 736"/>
              <p:cNvCxnSpPr>
                <a:cxnSpLocks noChangeShapeType="1"/>
              </p:cNvCxnSpPr>
              <p:nvPr/>
            </p:nvCxnSpPr>
            <p:spPr bwMode="auto">
              <a:xfrm flipH="1">
                <a:off x="4987925" y="317500"/>
                <a:ext cx="79375" cy="320675"/>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4998" name="Straight Arrow Connector 737"/>
              <p:cNvCxnSpPr>
                <a:cxnSpLocks noChangeShapeType="1"/>
              </p:cNvCxnSpPr>
              <p:nvPr/>
            </p:nvCxnSpPr>
            <p:spPr bwMode="auto">
              <a:xfrm flipH="1">
                <a:off x="6261100" y="1149350"/>
                <a:ext cx="254000" cy="233363"/>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4999" name="Straight Arrow Connector 738"/>
              <p:cNvCxnSpPr>
                <a:cxnSpLocks noChangeShapeType="1"/>
              </p:cNvCxnSpPr>
              <p:nvPr/>
            </p:nvCxnSpPr>
            <p:spPr bwMode="auto">
              <a:xfrm flipH="1">
                <a:off x="6778625" y="2362200"/>
                <a:ext cx="333375" cy="63500"/>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5000" name="Straight Arrow Connector 739"/>
              <p:cNvCxnSpPr>
                <a:cxnSpLocks noChangeShapeType="1"/>
              </p:cNvCxnSpPr>
              <p:nvPr/>
            </p:nvCxnSpPr>
            <p:spPr bwMode="auto">
              <a:xfrm flipH="1" flipV="1">
                <a:off x="6708775" y="3578225"/>
                <a:ext cx="314325" cy="111125"/>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5001" name="Straight Arrow Connector 740"/>
              <p:cNvCxnSpPr>
                <a:cxnSpLocks noChangeShapeType="1"/>
              </p:cNvCxnSpPr>
              <p:nvPr/>
            </p:nvCxnSpPr>
            <p:spPr bwMode="auto">
              <a:xfrm flipH="1" flipV="1">
                <a:off x="6049963" y="4518025"/>
                <a:ext cx="238125" cy="258763"/>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5002" name="Straight Arrow Connector 741"/>
              <p:cNvCxnSpPr>
                <a:cxnSpLocks noChangeShapeType="1"/>
              </p:cNvCxnSpPr>
              <p:nvPr/>
            </p:nvCxnSpPr>
            <p:spPr bwMode="auto">
              <a:xfrm flipV="1">
                <a:off x="3657600" y="4945063"/>
                <a:ext cx="144463" cy="331787"/>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5003" name="Straight Arrow Connector 742"/>
              <p:cNvCxnSpPr>
                <a:cxnSpLocks noChangeShapeType="1"/>
              </p:cNvCxnSpPr>
              <p:nvPr/>
            </p:nvCxnSpPr>
            <p:spPr bwMode="auto">
              <a:xfrm flipV="1">
                <a:off x="2622550" y="4325938"/>
                <a:ext cx="268288" cy="220662"/>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5004" name="Straight Arrow Connector 743"/>
              <p:cNvCxnSpPr>
                <a:cxnSpLocks noChangeShapeType="1"/>
              </p:cNvCxnSpPr>
              <p:nvPr/>
            </p:nvCxnSpPr>
            <p:spPr bwMode="auto">
              <a:xfrm flipV="1">
                <a:off x="2038350" y="3276600"/>
                <a:ext cx="323850" cy="57150"/>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5005" name="Straight Arrow Connector 744"/>
              <p:cNvCxnSpPr>
                <a:cxnSpLocks noChangeShapeType="1"/>
              </p:cNvCxnSpPr>
              <p:nvPr/>
            </p:nvCxnSpPr>
            <p:spPr bwMode="auto">
              <a:xfrm>
                <a:off x="2114550" y="2057400"/>
                <a:ext cx="349250" cy="107950"/>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5006" name="Straight Arrow Connector 745"/>
              <p:cNvCxnSpPr>
                <a:cxnSpLocks noChangeShapeType="1"/>
              </p:cNvCxnSpPr>
              <p:nvPr/>
            </p:nvCxnSpPr>
            <p:spPr bwMode="auto">
              <a:xfrm>
                <a:off x="2863850" y="927100"/>
                <a:ext cx="227013" cy="249238"/>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5007" name="Straight Arrow Connector 746"/>
              <p:cNvCxnSpPr>
                <a:cxnSpLocks noChangeShapeType="1"/>
              </p:cNvCxnSpPr>
              <p:nvPr/>
            </p:nvCxnSpPr>
            <p:spPr bwMode="auto">
              <a:xfrm>
                <a:off x="2963863" y="828675"/>
                <a:ext cx="217487" cy="269875"/>
              </a:xfrm>
              <a:prstGeom prst="straightConnector1">
                <a:avLst/>
              </a:prstGeom>
              <a:noFill/>
              <a:ln w="19050" algn="ctr">
                <a:solidFill>
                  <a:srgbClr val="FFC000"/>
                </a:solidFill>
                <a:round/>
                <a:headEnd/>
                <a:tailEnd/>
              </a:ln>
              <a:extLst>
                <a:ext uri="{909E8E84-426E-40DD-AFC4-6F175D3DCCD1}">
                  <a14:hiddenFill xmlns:a14="http://schemas.microsoft.com/office/drawing/2010/main">
                    <a:noFill/>
                  </a14:hiddenFill>
                </a:ext>
              </a:extLst>
            </p:spPr>
          </p:cxnSp>
          <p:cxnSp>
            <p:nvCxnSpPr>
              <p:cNvPr id="35008" name="Straight Arrow Connector 747"/>
              <p:cNvCxnSpPr>
                <a:cxnSpLocks noChangeShapeType="1"/>
              </p:cNvCxnSpPr>
              <p:nvPr/>
            </p:nvCxnSpPr>
            <p:spPr bwMode="auto">
              <a:xfrm>
                <a:off x="2163763" y="1936750"/>
                <a:ext cx="312737" cy="117475"/>
              </a:xfrm>
              <a:prstGeom prst="straightConnector1">
                <a:avLst/>
              </a:prstGeom>
              <a:noFill/>
              <a:ln w="19050" algn="ctr">
                <a:solidFill>
                  <a:srgbClr val="FFC000"/>
                </a:solidFill>
                <a:round/>
                <a:headEnd/>
                <a:tailEnd/>
              </a:ln>
              <a:extLst>
                <a:ext uri="{909E8E84-426E-40DD-AFC4-6F175D3DCCD1}">
                  <a14:hiddenFill xmlns:a14="http://schemas.microsoft.com/office/drawing/2010/main">
                    <a:noFill/>
                  </a14:hiddenFill>
                </a:ext>
              </a:extLst>
            </p:spPr>
          </p:cxnSp>
          <p:cxnSp>
            <p:nvCxnSpPr>
              <p:cNvPr id="35009" name="Straight Arrow Connector 748"/>
              <p:cNvCxnSpPr>
                <a:cxnSpLocks noChangeShapeType="1"/>
              </p:cNvCxnSpPr>
              <p:nvPr/>
            </p:nvCxnSpPr>
            <p:spPr bwMode="auto">
              <a:xfrm>
                <a:off x="4400550" y="184150"/>
                <a:ext cx="25400" cy="419100"/>
              </a:xfrm>
              <a:prstGeom prst="straightConnector1">
                <a:avLst/>
              </a:prstGeom>
              <a:noFill/>
              <a:ln w="19050" algn="ctr">
                <a:solidFill>
                  <a:srgbClr val="FF3399"/>
                </a:solidFill>
                <a:round/>
                <a:headEnd/>
                <a:tailEnd/>
              </a:ln>
              <a:extLst>
                <a:ext uri="{909E8E84-426E-40DD-AFC4-6F175D3DCCD1}">
                  <a14:hiddenFill xmlns:a14="http://schemas.microsoft.com/office/drawing/2010/main">
                    <a:noFill/>
                  </a14:hiddenFill>
                </a:ext>
              </a:extLst>
            </p:spPr>
          </p:cxnSp>
          <p:cxnSp>
            <p:nvCxnSpPr>
              <p:cNvPr id="35010" name="Straight Arrow Connector 749"/>
              <p:cNvCxnSpPr>
                <a:cxnSpLocks noChangeShapeType="1"/>
              </p:cNvCxnSpPr>
              <p:nvPr/>
            </p:nvCxnSpPr>
            <p:spPr bwMode="auto">
              <a:xfrm>
                <a:off x="4149725" y="209550"/>
                <a:ext cx="47625" cy="419100"/>
              </a:xfrm>
              <a:prstGeom prst="straightConnector1">
                <a:avLst/>
              </a:prstGeom>
              <a:noFill/>
              <a:ln w="19050" algn="ctr">
                <a:solidFill>
                  <a:srgbClr val="FF3399"/>
                </a:solidFill>
                <a:round/>
                <a:headEnd/>
                <a:tailEnd type="triangle" w="med" len="med"/>
              </a:ln>
              <a:extLst>
                <a:ext uri="{909E8E84-426E-40DD-AFC4-6F175D3DCCD1}">
                  <a14:hiddenFill xmlns:a14="http://schemas.microsoft.com/office/drawing/2010/main">
                    <a:noFill/>
                  </a14:hiddenFill>
                </a:ext>
              </a:extLst>
            </p:spPr>
          </p:cxnSp>
          <p:cxnSp>
            <p:nvCxnSpPr>
              <p:cNvPr id="35011" name="Straight Arrow Connector 750"/>
              <p:cNvCxnSpPr>
                <a:cxnSpLocks noChangeShapeType="1"/>
              </p:cNvCxnSpPr>
              <p:nvPr/>
            </p:nvCxnSpPr>
            <p:spPr bwMode="auto">
              <a:xfrm flipH="1">
                <a:off x="4787900" y="193675"/>
                <a:ext cx="39688" cy="419100"/>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012" name="Straight Arrow Connector 751"/>
              <p:cNvCxnSpPr>
                <a:cxnSpLocks noChangeShapeType="1"/>
              </p:cNvCxnSpPr>
              <p:nvPr/>
            </p:nvCxnSpPr>
            <p:spPr bwMode="auto">
              <a:xfrm flipH="1">
                <a:off x="6415088" y="1301750"/>
                <a:ext cx="347662" cy="252413"/>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013" name="Straight Arrow Connector 752"/>
              <p:cNvCxnSpPr>
                <a:cxnSpLocks noChangeShapeType="1"/>
              </p:cNvCxnSpPr>
              <p:nvPr/>
            </p:nvCxnSpPr>
            <p:spPr bwMode="auto">
              <a:xfrm flipH="1">
                <a:off x="6810375" y="2603500"/>
                <a:ext cx="441325" cy="31750"/>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014" name="Straight Arrow Connector 753"/>
              <p:cNvCxnSpPr>
                <a:cxnSpLocks noChangeShapeType="1"/>
              </p:cNvCxnSpPr>
              <p:nvPr/>
            </p:nvCxnSpPr>
            <p:spPr bwMode="auto">
              <a:xfrm flipH="1" flipV="1">
                <a:off x="6621463" y="3775075"/>
                <a:ext cx="401637" cy="182563"/>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015" name="Straight Arrow Connector 754"/>
              <p:cNvCxnSpPr>
                <a:cxnSpLocks noChangeShapeType="1"/>
              </p:cNvCxnSpPr>
              <p:nvPr/>
            </p:nvCxnSpPr>
            <p:spPr bwMode="auto">
              <a:xfrm flipH="1" flipV="1">
                <a:off x="5867400" y="4681538"/>
                <a:ext cx="273050" cy="347662"/>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016" name="Straight Arrow Connector 755"/>
              <p:cNvCxnSpPr>
                <a:cxnSpLocks noChangeShapeType="1"/>
              </p:cNvCxnSpPr>
              <p:nvPr/>
            </p:nvCxnSpPr>
            <p:spPr bwMode="auto">
              <a:xfrm flipH="1" flipV="1">
                <a:off x="4791075" y="5086350"/>
                <a:ext cx="47625" cy="431800"/>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017" name="Straight Arrow Connector 756"/>
              <p:cNvCxnSpPr>
                <a:cxnSpLocks noChangeShapeType="1"/>
              </p:cNvCxnSpPr>
              <p:nvPr/>
            </p:nvCxnSpPr>
            <p:spPr bwMode="auto">
              <a:xfrm flipH="1" flipV="1">
                <a:off x="5003800" y="5059363"/>
                <a:ext cx="74613" cy="331787"/>
              </a:xfrm>
              <a:prstGeom prst="straightConnector1">
                <a:avLst/>
              </a:prstGeom>
              <a:noFill/>
              <a:ln w="19050" algn="ctr">
                <a:solidFill>
                  <a:srgbClr val="FFC000"/>
                </a:solidFill>
                <a:round/>
                <a:headEnd/>
                <a:tailEnd type="triangle" w="med" len="med"/>
              </a:ln>
              <a:extLst>
                <a:ext uri="{909E8E84-426E-40DD-AFC4-6F175D3DCCD1}">
                  <a14:hiddenFill xmlns:a14="http://schemas.microsoft.com/office/drawing/2010/main">
                    <a:noFill/>
                  </a14:hiddenFill>
                </a:ext>
              </a:extLst>
            </p:spPr>
          </p:cxnSp>
          <p:cxnSp>
            <p:nvCxnSpPr>
              <p:cNvPr id="35018" name="Straight Arrow Connector 757"/>
              <p:cNvCxnSpPr>
                <a:cxnSpLocks noChangeShapeType="1"/>
              </p:cNvCxnSpPr>
              <p:nvPr/>
            </p:nvCxnSpPr>
            <p:spPr bwMode="auto">
              <a:xfrm flipV="1">
                <a:off x="3416300" y="4886325"/>
                <a:ext cx="204788" cy="384175"/>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019" name="Straight Arrow Connector 758"/>
              <p:cNvCxnSpPr>
                <a:cxnSpLocks noChangeShapeType="1"/>
              </p:cNvCxnSpPr>
              <p:nvPr/>
            </p:nvCxnSpPr>
            <p:spPr bwMode="auto">
              <a:xfrm flipV="1">
                <a:off x="2387600" y="4151313"/>
                <a:ext cx="354013" cy="249237"/>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020" name="Straight Arrow Connector 759"/>
              <p:cNvCxnSpPr>
                <a:cxnSpLocks noChangeShapeType="1"/>
              </p:cNvCxnSpPr>
              <p:nvPr/>
            </p:nvCxnSpPr>
            <p:spPr bwMode="auto">
              <a:xfrm flipV="1">
                <a:off x="1905000" y="3084513"/>
                <a:ext cx="434975" cy="46037"/>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021" name="Straight Arrow Connector 760"/>
              <p:cNvCxnSpPr>
                <a:cxnSpLocks noChangeShapeType="1"/>
              </p:cNvCxnSpPr>
              <p:nvPr/>
            </p:nvCxnSpPr>
            <p:spPr bwMode="auto">
              <a:xfrm>
                <a:off x="2159000" y="1682750"/>
                <a:ext cx="390525" cy="211138"/>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022" name="Straight Arrow Connector 761"/>
              <p:cNvCxnSpPr>
                <a:cxnSpLocks noChangeShapeType="1"/>
              </p:cNvCxnSpPr>
              <p:nvPr/>
            </p:nvCxnSpPr>
            <p:spPr bwMode="auto">
              <a:xfrm>
                <a:off x="3035300" y="660400"/>
                <a:ext cx="269875" cy="350838"/>
              </a:xfrm>
              <a:prstGeom prst="straightConnector1">
                <a:avLst/>
              </a:prstGeom>
              <a:noFill/>
              <a:ln w="19050" algn="ctr">
                <a:solidFill>
                  <a:srgbClr val="FF3399"/>
                </a:solidFill>
                <a:round/>
                <a:headEnd type="triangle" w="med" len="med"/>
                <a:tailEnd type="triangle" w="med" len="med"/>
              </a:ln>
              <a:extLst>
                <a:ext uri="{909E8E84-426E-40DD-AFC4-6F175D3DCCD1}">
                  <a14:hiddenFill xmlns:a14="http://schemas.microsoft.com/office/drawing/2010/main">
                    <a:noFill/>
                  </a14:hiddenFill>
                </a:ext>
              </a:extLst>
            </p:spPr>
          </p:cxnSp>
          <p:sp>
            <p:nvSpPr>
              <p:cNvPr id="437" name="TextBox 461"/>
              <p:cNvSpPr txBox="1">
                <a:spLocks noChangeArrowheads="1"/>
              </p:cNvSpPr>
              <p:nvPr/>
            </p:nvSpPr>
            <p:spPr bwMode="auto">
              <a:xfrm>
                <a:off x="6451826" y="228866"/>
                <a:ext cx="816292" cy="646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2400" kern="0" smtClean="0">
                    <a:solidFill>
                      <a:sysClr val="windowText" lastClr="000000"/>
                    </a:solidFill>
                    <a:latin typeface="Calibri" pitchFamily="34" charset="0"/>
                    <a:cs typeface="+mn-cs"/>
                  </a:rPr>
                  <a:t>Plan</a:t>
                </a:r>
              </a:p>
              <a:p>
                <a:pPr algn="r" eaLnBrk="1" fontAlgn="auto" hangingPunct="1">
                  <a:spcBef>
                    <a:spcPts val="0"/>
                  </a:spcBef>
                  <a:spcAft>
                    <a:spcPts val="0"/>
                  </a:spcAft>
                  <a:defRPr/>
                </a:pPr>
                <a:r>
                  <a:rPr lang="en-GB" sz="1200" kern="0" smtClean="0">
                    <a:solidFill>
                      <a:sysClr val="windowText" lastClr="000000"/>
                    </a:solidFill>
                    <a:latin typeface="Calibri" pitchFamily="34" charset="0"/>
                    <a:cs typeface="+mn-cs"/>
                  </a:rPr>
                  <a:t>Element 1</a:t>
                </a:r>
              </a:p>
            </p:txBody>
          </p:sp>
          <p:sp>
            <p:nvSpPr>
              <p:cNvPr id="438" name="TextBox 462"/>
              <p:cNvSpPr txBox="1">
                <a:spLocks noChangeArrowheads="1"/>
              </p:cNvSpPr>
              <p:nvPr/>
            </p:nvSpPr>
            <p:spPr bwMode="auto">
              <a:xfrm>
                <a:off x="1871957" y="239332"/>
                <a:ext cx="894782" cy="646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2400" kern="0" dirty="0" smtClean="0">
                    <a:solidFill>
                      <a:sysClr val="windowText" lastClr="000000"/>
                    </a:solidFill>
                    <a:latin typeface="Calibri" pitchFamily="34" charset="0"/>
                    <a:cs typeface="+mn-cs"/>
                  </a:rPr>
                  <a:t>Act</a:t>
                </a:r>
              </a:p>
              <a:p>
                <a:pPr eaLnBrk="1" fontAlgn="auto" hangingPunct="1">
                  <a:spcBef>
                    <a:spcPts val="0"/>
                  </a:spcBef>
                  <a:spcAft>
                    <a:spcPts val="0"/>
                  </a:spcAft>
                  <a:defRPr/>
                </a:pPr>
                <a:r>
                  <a:rPr lang="en-GB" sz="1200" kern="0" dirty="0" smtClean="0">
                    <a:solidFill>
                      <a:sysClr val="windowText" lastClr="000000"/>
                    </a:solidFill>
                    <a:latin typeface="Calibri" pitchFamily="34" charset="0"/>
                    <a:cs typeface="+mn-cs"/>
                  </a:rPr>
                  <a:t>Element 12</a:t>
                </a:r>
              </a:p>
            </p:txBody>
          </p:sp>
          <p:sp>
            <p:nvSpPr>
              <p:cNvPr id="439" name="TextBox 463"/>
              <p:cNvSpPr txBox="1">
                <a:spLocks noChangeArrowheads="1"/>
              </p:cNvSpPr>
              <p:nvPr/>
            </p:nvSpPr>
            <p:spPr bwMode="auto">
              <a:xfrm>
                <a:off x="6156182" y="4802406"/>
                <a:ext cx="1157722" cy="646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algn="r" eaLnBrk="1" fontAlgn="auto" hangingPunct="1">
                  <a:spcBef>
                    <a:spcPts val="0"/>
                  </a:spcBef>
                  <a:spcAft>
                    <a:spcPts val="0"/>
                  </a:spcAft>
                  <a:defRPr/>
                </a:pPr>
                <a:r>
                  <a:rPr lang="en-GB" sz="2400" kern="0" dirty="0" smtClean="0">
                    <a:solidFill>
                      <a:sysClr val="windowText" lastClr="000000"/>
                    </a:solidFill>
                    <a:latin typeface="Calibri" pitchFamily="34" charset="0"/>
                    <a:cs typeface="+mn-cs"/>
                  </a:rPr>
                  <a:t>Do</a:t>
                </a:r>
              </a:p>
              <a:p>
                <a:pPr algn="r" eaLnBrk="1" fontAlgn="auto" hangingPunct="1">
                  <a:spcBef>
                    <a:spcPts val="0"/>
                  </a:spcBef>
                  <a:spcAft>
                    <a:spcPts val="0"/>
                  </a:spcAft>
                  <a:defRPr/>
                </a:pPr>
                <a:r>
                  <a:rPr lang="en-GB" sz="1200" kern="0" dirty="0" smtClean="0">
                    <a:solidFill>
                      <a:sysClr val="windowText" lastClr="000000"/>
                    </a:solidFill>
                    <a:latin typeface="Calibri" pitchFamily="34" charset="0"/>
                    <a:cs typeface="+mn-cs"/>
                  </a:rPr>
                  <a:t>Elements 2 to 9</a:t>
                </a:r>
              </a:p>
            </p:txBody>
          </p:sp>
          <p:sp>
            <p:nvSpPr>
              <p:cNvPr id="440" name="TextBox 464"/>
              <p:cNvSpPr txBox="1">
                <a:spLocks noChangeArrowheads="1"/>
              </p:cNvSpPr>
              <p:nvPr/>
            </p:nvSpPr>
            <p:spPr bwMode="auto">
              <a:xfrm>
                <a:off x="1868032" y="4806331"/>
                <a:ext cx="1418046" cy="647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2400" kern="0" dirty="0" smtClean="0">
                    <a:solidFill>
                      <a:sysClr val="windowText" lastClr="000000"/>
                    </a:solidFill>
                    <a:latin typeface="Calibri" pitchFamily="34" charset="0"/>
                    <a:cs typeface="+mn-cs"/>
                  </a:rPr>
                  <a:t>Check</a:t>
                </a:r>
              </a:p>
              <a:p>
                <a:pPr eaLnBrk="1" fontAlgn="auto" hangingPunct="1">
                  <a:spcBef>
                    <a:spcPts val="0"/>
                  </a:spcBef>
                  <a:spcAft>
                    <a:spcPts val="0"/>
                  </a:spcAft>
                  <a:defRPr/>
                </a:pPr>
                <a:r>
                  <a:rPr lang="en-GB" sz="1200" kern="0" dirty="0" smtClean="0">
                    <a:solidFill>
                      <a:sysClr val="windowText" lastClr="000000"/>
                    </a:solidFill>
                    <a:latin typeface="Calibri" pitchFamily="34" charset="0"/>
                    <a:cs typeface="+mn-cs"/>
                  </a:rPr>
                  <a:t>Elements 10 and 11</a:t>
                </a:r>
              </a:p>
            </p:txBody>
          </p:sp>
          <p:sp>
            <p:nvSpPr>
              <p:cNvPr id="441" name="Arc 440"/>
              <p:cNvSpPr/>
              <p:nvPr/>
            </p:nvSpPr>
            <p:spPr>
              <a:xfrm>
                <a:off x="1567156" y="-171450"/>
                <a:ext cx="6030619" cy="6030899"/>
              </a:xfrm>
              <a:prstGeom prst="arc">
                <a:avLst>
                  <a:gd name="adj1" fmla="val 8301604"/>
                  <a:gd name="adj2" fmla="val 9107938"/>
                </a:avLst>
              </a:prstGeom>
              <a:noFill/>
              <a:ln w="38100" cap="flat" cmpd="sng" algn="ctr">
                <a:solidFill>
                  <a:srgbClr val="00B0F0"/>
                </a:solidFill>
                <a:prstDash val="solid"/>
                <a:headEnd type="none" w="med" len="med"/>
                <a:tailEnd type="triangle" w="med" len="me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442" name="Arc 441"/>
              <p:cNvSpPr/>
              <p:nvPr/>
            </p:nvSpPr>
            <p:spPr>
              <a:xfrm>
                <a:off x="1546225" y="-149210"/>
                <a:ext cx="6030619" cy="6030898"/>
              </a:xfrm>
              <a:prstGeom prst="arc">
                <a:avLst>
                  <a:gd name="adj1" fmla="val 1896052"/>
                  <a:gd name="adj2" fmla="val 2661527"/>
                </a:avLst>
              </a:prstGeom>
              <a:noFill/>
              <a:ln w="38100" cap="flat" cmpd="sng" algn="ctr">
                <a:solidFill>
                  <a:sysClr val="window" lastClr="FFFFFF"/>
                </a:solidFill>
                <a:prstDash val="solid"/>
                <a:headEnd type="none" w="med" len="med"/>
                <a:tailEnd type="triangle" w="med" len="me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443" name="Arc 442"/>
              <p:cNvSpPr/>
              <p:nvPr/>
            </p:nvSpPr>
            <p:spPr>
              <a:xfrm>
                <a:off x="1556690" y="-158368"/>
                <a:ext cx="6031927" cy="6029590"/>
              </a:xfrm>
              <a:prstGeom prst="arc">
                <a:avLst>
                  <a:gd name="adj1" fmla="val 12499754"/>
                  <a:gd name="adj2" fmla="val 13304760"/>
                </a:avLst>
              </a:prstGeom>
              <a:noFill/>
              <a:ln w="38100" cap="flat" cmpd="sng" algn="ctr">
                <a:solidFill>
                  <a:sysClr val="window" lastClr="FFFFFF"/>
                </a:solidFill>
                <a:prstDash val="solid"/>
                <a:headEnd type="none" w="med" len="med"/>
                <a:tailEnd type="triangle" w="med" len="me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sp>
            <p:nvSpPr>
              <p:cNvPr id="444" name="Arc 443"/>
              <p:cNvSpPr/>
              <p:nvPr/>
            </p:nvSpPr>
            <p:spPr>
              <a:xfrm>
                <a:off x="1548841" y="-170141"/>
                <a:ext cx="6029311" cy="6030898"/>
              </a:xfrm>
              <a:prstGeom prst="arc">
                <a:avLst>
                  <a:gd name="adj1" fmla="val 19047487"/>
                  <a:gd name="adj2" fmla="val 19814924"/>
                </a:avLst>
              </a:prstGeom>
              <a:noFill/>
              <a:ln w="38100" cap="flat" cmpd="sng" algn="ctr">
                <a:solidFill>
                  <a:sysClr val="window" lastClr="FFFFFF"/>
                </a:solidFill>
                <a:prstDash val="solid"/>
                <a:headEnd type="none" w="med" len="med"/>
                <a:tailEnd type="triangle" w="med" len="med"/>
              </a:ln>
              <a:effectLst/>
            </p:spPr>
            <p:txBody>
              <a:bodyPr anchor="ctr"/>
              <a:lstStyle/>
              <a:p>
                <a:pPr algn="ctr" fontAlgn="auto">
                  <a:spcBef>
                    <a:spcPts val="0"/>
                  </a:spcBef>
                  <a:spcAft>
                    <a:spcPts val="0"/>
                  </a:spcAft>
                  <a:defRPr/>
                </a:pPr>
                <a:endParaRPr lang="en-GB" kern="0" dirty="0">
                  <a:solidFill>
                    <a:sysClr val="windowText" lastClr="000000"/>
                  </a:solidFill>
                  <a:latin typeface="Calibri"/>
                  <a:ea typeface="ＭＳ Ｐゴシック" charset="-128"/>
                  <a:cs typeface="+mn-cs"/>
                </a:endParaRPr>
              </a:p>
            </p:txBody>
          </p:sp>
        </p:grpSp>
        <p:sp>
          <p:nvSpPr>
            <p:cNvPr id="280" name="TextBox 249"/>
            <p:cNvSpPr txBox="1">
              <a:spLocks noChangeArrowheads="1"/>
            </p:cNvSpPr>
            <p:nvPr/>
          </p:nvSpPr>
          <p:spPr bwMode="auto">
            <a:xfrm rot="21132114">
              <a:off x="7389813" y="3054350"/>
              <a:ext cx="614362"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600" kern="0" dirty="0" smtClean="0">
                  <a:solidFill>
                    <a:sysClr val="windowText" lastClr="000000"/>
                  </a:solidFill>
                </a:rPr>
                <a:t>Finance</a:t>
              </a:r>
            </a:p>
          </p:txBody>
        </p:sp>
        <p:sp>
          <p:nvSpPr>
            <p:cNvPr id="281" name="Oval 168"/>
            <p:cNvSpPr>
              <a:spLocks noChangeArrowheads="1"/>
            </p:cNvSpPr>
            <p:nvPr/>
          </p:nvSpPr>
          <p:spPr bwMode="auto">
            <a:xfrm rot="10791235">
              <a:off x="7364413" y="3141663"/>
              <a:ext cx="87312" cy="84137"/>
            </a:xfrm>
            <a:prstGeom prst="ellipse">
              <a:avLst/>
            </a:prstGeom>
            <a:gradFill rotWithShape="1">
              <a:gsLst>
                <a:gs pos="0">
                  <a:srgbClr val="FFFF00"/>
                </a:gs>
                <a:gs pos="100000">
                  <a:srgbClr val="767600"/>
                </a:gs>
              </a:gsLst>
              <a:path path="rect">
                <a:fillToRect r="100000" b="10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defTabSz="1279525" fontAlgn="auto">
                <a:spcBef>
                  <a:spcPts val="0"/>
                </a:spcBef>
                <a:spcAft>
                  <a:spcPts val="0"/>
                </a:spcAft>
                <a:defRPr/>
              </a:pPr>
              <a:endParaRPr lang="en-US" kern="0">
                <a:solidFill>
                  <a:srgbClr val="000000"/>
                </a:solidFill>
                <a:latin typeface="Calibri" pitchFamily="34" charset="0"/>
                <a:cs typeface="+mn-cs"/>
              </a:endParaRPr>
            </a:p>
          </p:txBody>
        </p:sp>
      </p:grpSp>
    </p:spTree>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586663" y="44450"/>
            <a:ext cx="1738312" cy="127000"/>
          </a:xfrm>
        </p:spPr>
        <p:txBody>
          <a:bodyPr/>
          <a:lstStyle/>
          <a:p>
            <a:r>
              <a:rPr lang="en-GB" sz="800" smtClean="0">
                <a:effectLst/>
              </a:rPr>
              <a:t>1 Assessment and Controls</a:t>
            </a:r>
          </a:p>
        </p:txBody>
      </p:sp>
      <p:sp>
        <p:nvSpPr>
          <p:cNvPr id="35843"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rgbClr val="FFFF99"/>
          </a:solidFill>
          <a:ln w="9525">
            <a:solidFill>
              <a:schemeClr val="tx1"/>
            </a:solidFill>
            <a:miter lim="800000"/>
            <a:headEnd/>
            <a:tailEnd/>
          </a:ln>
        </p:spPr>
        <p:txBody>
          <a:bodyPr wrap="none" anchor="ctr"/>
          <a:lstStyle/>
          <a:p>
            <a:r>
              <a:rPr lang="en-GB">
                <a:solidFill>
                  <a:srgbClr val="002060"/>
                </a:solidFill>
                <a:latin typeface="Arial" charset="0"/>
              </a:rPr>
              <a:t>1. Assessment</a:t>
            </a:r>
          </a:p>
          <a:p>
            <a:r>
              <a:rPr lang="en-GB">
                <a:solidFill>
                  <a:srgbClr val="002060"/>
                </a:solidFill>
                <a:latin typeface="Arial" charset="0"/>
              </a:rPr>
              <a:t>and Controls</a:t>
            </a:r>
          </a:p>
        </p:txBody>
      </p:sp>
      <p:sp>
        <p:nvSpPr>
          <p:cNvPr id="35844"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35845"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35846"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35847"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35848"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35849"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35850"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35851"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35852"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35853"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35854" name="Rectangle 16">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35855" name="Rectangle 17">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35856" name="Rectangle 18">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35857" name="Rectangle 19">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35858"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35859" name="TextBox 25"/>
          <p:cNvSpPr txBox="1">
            <a:spLocks noChangeArrowheads="1"/>
          </p:cNvSpPr>
          <p:nvPr/>
        </p:nvSpPr>
        <p:spPr bwMode="auto">
          <a:xfrm>
            <a:off x="2479675" y="333375"/>
            <a:ext cx="1587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Vision and Policy</a:t>
            </a:r>
          </a:p>
        </p:txBody>
      </p:sp>
      <p:cxnSp>
        <p:nvCxnSpPr>
          <p:cNvPr id="35860" name="Elbow Connector 33"/>
          <p:cNvCxnSpPr>
            <a:cxnSpLocks noChangeShapeType="1"/>
            <a:stCxn id="35843" idx="3"/>
            <a:endCxn id="35859" idx="1"/>
          </p:cNvCxnSpPr>
          <p:nvPr/>
        </p:nvCxnSpPr>
        <p:spPr bwMode="auto">
          <a:xfrm>
            <a:off x="2192338" y="260350"/>
            <a:ext cx="287337" cy="2413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61" name="TextBox 25"/>
          <p:cNvSpPr txBox="1">
            <a:spLocks noChangeArrowheads="1"/>
          </p:cNvSpPr>
          <p:nvPr/>
        </p:nvSpPr>
        <p:spPr bwMode="auto">
          <a:xfrm>
            <a:off x="2484438" y="1004888"/>
            <a:ext cx="20907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Objectives and Targets</a:t>
            </a:r>
          </a:p>
        </p:txBody>
      </p:sp>
      <p:cxnSp>
        <p:nvCxnSpPr>
          <p:cNvPr id="35862" name="Elbow Connector 33"/>
          <p:cNvCxnSpPr>
            <a:cxnSpLocks noChangeShapeType="1"/>
            <a:stCxn id="35843" idx="3"/>
            <a:endCxn id="35861" idx="1"/>
          </p:cNvCxnSpPr>
          <p:nvPr/>
        </p:nvCxnSpPr>
        <p:spPr bwMode="auto">
          <a:xfrm>
            <a:off x="2192338" y="260350"/>
            <a:ext cx="292100" cy="91281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63" name="TextBox 25"/>
          <p:cNvSpPr txBox="1">
            <a:spLocks noChangeArrowheads="1"/>
          </p:cNvSpPr>
          <p:nvPr/>
        </p:nvSpPr>
        <p:spPr bwMode="auto">
          <a:xfrm>
            <a:off x="2481263" y="1685925"/>
            <a:ext cx="10477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Legislation and Standards</a:t>
            </a:r>
          </a:p>
        </p:txBody>
      </p:sp>
      <p:cxnSp>
        <p:nvCxnSpPr>
          <p:cNvPr id="35864" name="Elbow Connector 33"/>
          <p:cNvCxnSpPr>
            <a:cxnSpLocks noChangeShapeType="1"/>
            <a:stCxn id="35843" idx="3"/>
            <a:endCxn id="35863" idx="1"/>
          </p:cNvCxnSpPr>
          <p:nvPr/>
        </p:nvCxnSpPr>
        <p:spPr bwMode="auto">
          <a:xfrm>
            <a:off x="2192338" y="260350"/>
            <a:ext cx="288925" cy="18415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65" name="TextBox 25"/>
          <p:cNvSpPr txBox="1">
            <a:spLocks noChangeArrowheads="1"/>
          </p:cNvSpPr>
          <p:nvPr/>
        </p:nvSpPr>
        <p:spPr bwMode="auto">
          <a:xfrm>
            <a:off x="2481263" y="3214688"/>
            <a:ext cx="11731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Opportunity and Risk Assessment</a:t>
            </a:r>
          </a:p>
        </p:txBody>
      </p:sp>
      <p:cxnSp>
        <p:nvCxnSpPr>
          <p:cNvPr id="35866" name="Elbow Connector 33"/>
          <p:cNvCxnSpPr>
            <a:cxnSpLocks noChangeShapeType="1"/>
            <a:stCxn id="35843" idx="3"/>
            <a:endCxn id="35865" idx="1"/>
          </p:cNvCxnSpPr>
          <p:nvPr/>
        </p:nvCxnSpPr>
        <p:spPr bwMode="auto">
          <a:xfrm>
            <a:off x="2192338" y="260350"/>
            <a:ext cx="288925" cy="337026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67" name="TextBox 25"/>
          <p:cNvSpPr txBox="1">
            <a:spLocks noChangeArrowheads="1"/>
          </p:cNvSpPr>
          <p:nvPr/>
        </p:nvSpPr>
        <p:spPr bwMode="auto">
          <a:xfrm>
            <a:off x="2482850" y="4899025"/>
            <a:ext cx="28813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Structure  and Process Justification</a:t>
            </a:r>
          </a:p>
        </p:txBody>
      </p:sp>
      <p:cxnSp>
        <p:nvCxnSpPr>
          <p:cNvPr id="35868" name="Elbow Connector 33"/>
          <p:cNvCxnSpPr>
            <a:cxnSpLocks noChangeShapeType="1"/>
            <a:stCxn id="35843" idx="3"/>
            <a:endCxn id="35867" idx="1"/>
          </p:cNvCxnSpPr>
          <p:nvPr/>
        </p:nvCxnSpPr>
        <p:spPr bwMode="auto">
          <a:xfrm>
            <a:off x="2192338" y="260350"/>
            <a:ext cx="290512" cy="48069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69" name="TextBox 25"/>
          <p:cNvSpPr txBox="1">
            <a:spLocks noChangeArrowheads="1"/>
          </p:cNvSpPr>
          <p:nvPr/>
        </p:nvSpPr>
        <p:spPr bwMode="auto">
          <a:xfrm>
            <a:off x="2482850" y="5759450"/>
            <a:ext cx="28813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Management Tools and Techniques</a:t>
            </a:r>
          </a:p>
        </p:txBody>
      </p:sp>
      <p:cxnSp>
        <p:nvCxnSpPr>
          <p:cNvPr id="35870" name="Elbow Connector 33"/>
          <p:cNvCxnSpPr>
            <a:cxnSpLocks noChangeShapeType="1"/>
            <a:stCxn id="35843" idx="3"/>
            <a:endCxn id="35869" idx="1"/>
          </p:cNvCxnSpPr>
          <p:nvPr/>
        </p:nvCxnSpPr>
        <p:spPr bwMode="auto">
          <a:xfrm>
            <a:off x="2192338" y="260350"/>
            <a:ext cx="290512" cy="566896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71" name="AutoShape 36">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2" name="AutoShape 37">
            <a:hlinkClick r:id="rId16"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3" name="AutoShape 38">
            <a:hlinkClick r:id="rId17" action="ppaction://hlinksldjump"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4" name="AutoShape 39">
            <a:hlinkClick r:id="rId18"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5" name="TextBox 25"/>
          <p:cNvSpPr txBox="1">
            <a:spLocks noChangeArrowheads="1"/>
          </p:cNvSpPr>
          <p:nvPr/>
        </p:nvSpPr>
        <p:spPr bwMode="auto">
          <a:xfrm>
            <a:off x="4003675" y="3884613"/>
            <a:ext cx="9286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Reviews</a:t>
            </a:r>
          </a:p>
        </p:txBody>
      </p:sp>
      <p:cxnSp>
        <p:nvCxnSpPr>
          <p:cNvPr id="35876" name="Elbow Connector 33"/>
          <p:cNvCxnSpPr>
            <a:cxnSpLocks noChangeShapeType="1"/>
            <a:stCxn id="35865" idx="3"/>
            <a:endCxn id="35875" idx="1"/>
          </p:cNvCxnSpPr>
          <p:nvPr/>
        </p:nvCxnSpPr>
        <p:spPr bwMode="auto">
          <a:xfrm>
            <a:off x="3654425" y="3630613"/>
            <a:ext cx="349250" cy="4222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77" name="TextBox 25"/>
          <p:cNvSpPr txBox="1">
            <a:spLocks noChangeArrowheads="1"/>
          </p:cNvSpPr>
          <p:nvPr/>
        </p:nvSpPr>
        <p:spPr bwMode="auto">
          <a:xfrm>
            <a:off x="3995738" y="3597275"/>
            <a:ext cx="9366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Specialist</a:t>
            </a:r>
          </a:p>
        </p:txBody>
      </p:sp>
      <p:cxnSp>
        <p:nvCxnSpPr>
          <p:cNvPr id="35878" name="Elbow Connector 33"/>
          <p:cNvCxnSpPr>
            <a:cxnSpLocks noChangeShapeType="1"/>
            <a:stCxn id="35865" idx="3"/>
            <a:endCxn id="35877" idx="1"/>
          </p:cNvCxnSpPr>
          <p:nvPr/>
        </p:nvCxnSpPr>
        <p:spPr bwMode="auto">
          <a:xfrm>
            <a:off x="3654425" y="3630613"/>
            <a:ext cx="341313" cy="13493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79" name="TextBox 25"/>
          <p:cNvSpPr txBox="1">
            <a:spLocks noChangeArrowheads="1"/>
          </p:cNvSpPr>
          <p:nvPr/>
        </p:nvSpPr>
        <p:spPr bwMode="auto">
          <a:xfrm>
            <a:off x="3995738" y="3001963"/>
            <a:ext cx="9366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Planning</a:t>
            </a:r>
          </a:p>
        </p:txBody>
      </p:sp>
      <p:cxnSp>
        <p:nvCxnSpPr>
          <p:cNvPr id="35880" name="Elbow Connector 33"/>
          <p:cNvCxnSpPr>
            <a:cxnSpLocks noChangeShapeType="1"/>
            <a:stCxn id="35865" idx="3"/>
            <a:endCxn id="35879" idx="1"/>
          </p:cNvCxnSpPr>
          <p:nvPr/>
        </p:nvCxnSpPr>
        <p:spPr bwMode="auto">
          <a:xfrm flipV="1">
            <a:off x="3654425" y="3171825"/>
            <a:ext cx="341313" cy="45878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81" name="TextBox 25"/>
          <p:cNvSpPr txBox="1">
            <a:spLocks noChangeArrowheads="1"/>
          </p:cNvSpPr>
          <p:nvPr/>
        </p:nvSpPr>
        <p:spPr bwMode="auto">
          <a:xfrm>
            <a:off x="3995738" y="3302000"/>
            <a:ext cx="9366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General</a:t>
            </a:r>
          </a:p>
        </p:txBody>
      </p:sp>
      <p:cxnSp>
        <p:nvCxnSpPr>
          <p:cNvPr id="35882" name="Elbow Connector 33"/>
          <p:cNvCxnSpPr>
            <a:cxnSpLocks noChangeShapeType="1"/>
            <a:stCxn id="35865" idx="3"/>
            <a:endCxn id="35881" idx="1"/>
          </p:cNvCxnSpPr>
          <p:nvPr/>
        </p:nvCxnSpPr>
        <p:spPr bwMode="auto">
          <a:xfrm flipV="1">
            <a:off x="3654425" y="3471863"/>
            <a:ext cx="341313" cy="1587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83" name="TextBox 25"/>
          <p:cNvSpPr txBox="1">
            <a:spLocks noChangeArrowheads="1"/>
          </p:cNvSpPr>
          <p:nvPr/>
        </p:nvSpPr>
        <p:spPr bwMode="auto">
          <a:xfrm>
            <a:off x="3779838" y="2298700"/>
            <a:ext cx="793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Review</a:t>
            </a:r>
          </a:p>
        </p:txBody>
      </p:sp>
      <p:cxnSp>
        <p:nvCxnSpPr>
          <p:cNvPr id="35884" name="Elbow Connector 33"/>
          <p:cNvCxnSpPr>
            <a:cxnSpLocks noChangeShapeType="1"/>
            <a:stCxn id="35863" idx="3"/>
            <a:endCxn id="35883" idx="1"/>
          </p:cNvCxnSpPr>
          <p:nvPr/>
        </p:nvCxnSpPr>
        <p:spPr bwMode="auto">
          <a:xfrm>
            <a:off x="3529013" y="2101850"/>
            <a:ext cx="250825" cy="36671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85" name="TextBox 25"/>
          <p:cNvSpPr txBox="1">
            <a:spLocks noChangeArrowheads="1"/>
          </p:cNvSpPr>
          <p:nvPr/>
        </p:nvSpPr>
        <p:spPr bwMode="auto">
          <a:xfrm>
            <a:off x="5654675" y="4743450"/>
            <a:ext cx="12938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Maintenance</a:t>
            </a:r>
          </a:p>
        </p:txBody>
      </p:sp>
      <p:cxnSp>
        <p:nvCxnSpPr>
          <p:cNvPr id="35886" name="Elbow Connector 33"/>
          <p:cNvCxnSpPr>
            <a:cxnSpLocks noChangeShapeType="1"/>
            <a:stCxn id="35867" idx="3"/>
            <a:endCxn id="35885" idx="1"/>
          </p:cNvCxnSpPr>
          <p:nvPr/>
        </p:nvCxnSpPr>
        <p:spPr bwMode="auto">
          <a:xfrm flipV="1">
            <a:off x="5364163" y="4911725"/>
            <a:ext cx="290512" cy="1555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87" name="TextBox 25"/>
          <p:cNvSpPr txBox="1">
            <a:spLocks noChangeArrowheads="1"/>
          </p:cNvSpPr>
          <p:nvPr/>
        </p:nvSpPr>
        <p:spPr bwMode="auto">
          <a:xfrm>
            <a:off x="5651500" y="5033963"/>
            <a:ext cx="9366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Review</a:t>
            </a:r>
          </a:p>
        </p:txBody>
      </p:sp>
      <p:cxnSp>
        <p:nvCxnSpPr>
          <p:cNvPr id="35888" name="Elbow Connector 33"/>
          <p:cNvCxnSpPr>
            <a:cxnSpLocks noChangeShapeType="1"/>
            <a:stCxn id="35867" idx="3"/>
            <a:endCxn id="35887" idx="1"/>
          </p:cNvCxnSpPr>
          <p:nvPr/>
        </p:nvCxnSpPr>
        <p:spPr bwMode="auto">
          <a:xfrm>
            <a:off x="5364163" y="5067300"/>
            <a:ext cx="287337" cy="1365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89" name="TextBox 25"/>
          <p:cNvSpPr txBox="1">
            <a:spLocks noChangeArrowheads="1"/>
          </p:cNvSpPr>
          <p:nvPr/>
        </p:nvSpPr>
        <p:spPr bwMode="auto">
          <a:xfrm>
            <a:off x="5651500" y="5632450"/>
            <a:ext cx="1152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Selection</a:t>
            </a:r>
          </a:p>
        </p:txBody>
      </p:sp>
      <p:cxnSp>
        <p:nvCxnSpPr>
          <p:cNvPr id="35890" name="Elbow Connector 33"/>
          <p:cNvCxnSpPr>
            <a:cxnSpLocks noChangeShapeType="1"/>
            <a:stCxn id="35869" idx="3"/>
            <a:endCxn id="35889" idx="1"/>
          </p:cNvCxnSpPr>
          <p:nvPr/>
        </p:nvCxnSpPr>
        <p:spPr bwMode="auto">
          <a:xfrm flipV="1">
            <a:off x="5364163" y="5802313"/>
            <a:ext cx="287337" cy="1270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91" name="TextBox 25"/>
          <p:cNvSpPr txBox="1">
            <a:spLocks noChangeArrowheads="1"/>
          </p:cNvSpPr>
          <p:nvPr/>
        </p:nvSpPr>
        <p:spPr bwMode="auto">
          <a:xfrm>
            <a:off x="5649913" y="5899150"/>
            <a:ext cx="11525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Application</a:t>
            </a:r>
          </a:p>
        </p:txBody>
      </p:sp>
      <p:cxnSp>
        <p:nvCxnSpPr>
          <p:cNvPr id="35892" name="Elbow Connector 33"/>
          <p:cNvCxnSpPr>
            <a:cxnSpLocks noChangeShapeType="1"/>
            <a:stCxn id="35869" idx="3"/>
            <a:endCxn id="35891" idx="1"/>
          </p:cNvCxnSpPr>
          <p:nvPr/>
        </p:nvCxnSpPr>
        <p:spPr bwMode="auto">
          <a:xfrm>
            <a:off x="5364163" y="5929313"/>
            <a:ext cx="285750" cy="1397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93" name="TextBox 25"/>
          <p:cNvSpPr txBox="1">
            <a:spLocks noChangeArrowheads="1"/>
          </p:cNvSpPr>
          <p:nvPr/>
        </p:nvSpPr>
        <p:spPr bwMode="auto">
          <a:xfrm>
            <a:off x="3783013" y="1557338"/>
            <a:ext cx="11525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Identification</a:t>
            </a:r>
          </a:p>
        </p:txBody>
      </p:sp>
      <p:cxnSp>
        <p:nvCxnSpPr>
          <p:cNvPr id="35894" name="Elbow Connector 33"/>
          <p:cNvCxnSpPr>
            <a:cxnSpLocks noChangeShapeType="1"/>
            <a:stCxn id="35863" idx="3"/>
            <a:endCxn id="35893" idx="1"/>
          </p:cNvCxnSpPr>
          <p:nvPr/>
        </p:nvCxnSpPr>
        <p:spPr bwMode="auto">
          <a:xfrm flipV="1">
            <a:off x="3529013" y="1725613"/>
            <a:ext cx="254000" cy="37623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95" name="TextBox 25"/>
          <p:cNvSpPr txBox="1">
            <a:spLocks noChangeArrowheads="1"/>
          </p:cNvSpPr>
          <p:nvPr/>
        </p:nvSpPr>
        <p:spPr bwMode="auto">
          <a:xfrm>
            <a:off x="3779838" y="1938338"/>
            <a:ext cx="11525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Evaluation</a:t>
            </a:r>
          </a:p>
        </p:txBody>
      </p:sp>
      <p:cxnSp>
        <p:nvCxnSpPr>
          <p:cNvPr id="35896" name="Elbow Connector 33"/>
          <p:cNvCxnSpPr>
            <a:cxnSpLocks noChangeShapeType="1"/>
            <a:stCxn id="35863" idx="3"/>
            <a:endCxn id="35895" idx="1"/>
          </p:cNvCxnSpPr>
          <p:nvPr/>
        </p:nvCxnSpPr>
        <p:spPr bwMode="auto">
          <a:xfrm>
            <a:off x="3529013" y="2101850"/>
            <a:ext cx="250825" cy="63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97" name="TextBox 25"/>
          <p:cNvSpPr txBox="1">
            <a:spLocks noChangeArrowheads="1"/>
          </p:cNvSpPr>
          <p:nvPr/>
        </p:nvSpPr>
        <p:spPr bwMode="auto">
          <a:xfrm>
            <a:off x="5437188" y="2709863"/>
            <a:ext cx="19431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i="1">
                <a:latin typeface="Arial Narrow" pitchFamily="34" charset="0"/>
                <a:ea typeface="ＭＳ Ｐゴシック" pitchFamily="34" charset="-128"/>
              </a:rPr>
              <a:t>Identify potential harm</a:t>
            </a:r>
          </a:p>
        </p:txBody>
      </p:sp>
      <p:cxnSp>
        <p:nvCxnSpPr>
          <p:cNvPr id="35898" name="Elbow Connector 33"/>
          <p:cNvCxnSpPr>
            <a:cxnSpLocks noChangeShapeType="1"/>
            <a:stCxn id="35877" idx="3"/>
            <a:endCxn id="35897" idx="1"/>
          </p:cNvCxnSpPr>
          <p:nvPr/>
        </p:nvCxnSpPr>
        <p:spPr bwMode="auto">
          <a:xfrm flipV="1">
            <a:off x="4932363" y="2879725"/>
            <a:ext cx="504825" cy="8858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899" name="TextBox 25"/>
          <p:cNvSpPr txBox="1">
            <a:spLocks noChangeArrowheads="1"/>
          </p:cNvSpPr>
          <p:nvPr/>
        </p:nvSpPr>
        <p:spPr bwMode="auto">
          <a:xfrm>
            <a:off x="5437188" y="3078163"/>
            <a:ext cx="23733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i="1">
                <a:latin typeface="Arial Narrow" pitchFamily="34" charset="0"/>
                <a:ea typeface="ＭＳ Ｐゴシック" pitchFamily="34" charset="-128"/>
              </a:rPr>
              <a:t>Identify stakeholders affected</a:t>
            </a:r>
          </a:p>
        </p:txBody>
      </p:sp>
      <p:cxnSp>
        <p:nvCxnSpPr>
          <p:cNvPr id="35900" name="Elbow Connector 33"/>
          <p:cNvCxnSpPr>
            <a:cxnSpLocks noChangeShapeType="1"/>
            <a:stCxn id="35877" idx="3"/>
            <a:endCxn id="35899" idx="1"/>
          </p:cNvCxnSpPr>
          <p:nvPr/>
        </p:nvCxnSpPr>
        <p:spPr bwMode="auto">
          <a:xfrm flipV="1">
            <a:off x="4932363" y="3248025"/>
            <a:ext cx="504825" cy="5175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901" name="TextBox 25"/>
          <p:cNvSpPr txBox="1">
            <a:spLocks noChangeArrowheads="1"/>
          </p:cNvSpPr>
          <p:nvPr/>
        </p:nvSpPr>
        <p:spPr bwMode="auto">
          <a:xfrm>
            <a:off x="5445125" y="3419475"/>
            <a:ext cx="11779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i="1">
                <a:latin typeface="Arial Narrow" pitchFamily="34" charset="0"/>
                <a:ea typeface="ＭＳ Ｐゴシック" pitchFamily="34" charset="-128"/>
              </a:rPr>
              <a:t>Assess risks</a:t>
            </a:r>
          </a:p>
        </p:txBody>
      </p:sp>
      <p:cxnSp>
        <p:nvCxnSpPr>
          <p:cNvPr id="35902" name="Elbow Connector 33"/>
          <p:cNvCxnSpPr>
            <a:cxnSpLocks noChangeShapeType="1"/>
            <a:stCxn id="35881" idx="3"/>
            <a:endCxn id="35901" idx="1"/>
          </p:cNvCxnSpPr>
          <p:nvPr/>
        </p:nvCxnSpPr>
        <p:spPr bwMode="auto">
          <a:xfrm>
            <a:off x="4932363" y="3471863"/>
            <a:ext cx="512762" cy="11588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903" name="TextBox 25"/>
          <p:cNvSpPr txBox="1">
            <a:spLocks noChangeArrowheads="1"/>
          </p:cNvSpPr>
          <p:nvPr/>
        </p:nvSpPr>
        <p:spPr bwMode="auto">
          <a:xfrm>
            <a:off x="5437188" y="3740150"/>
            <a:ext cx="15113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i="1">
                <a:latin typeface="Arial Narrow" pitchFamily="34" charset="0"/>
                <a:ea typeface="ＭＳ Ｐゴシック" pitchFamily="34" charset="-128"/>
              </a:rPr>
              <a:t>Develop controls</a:t>
            </a:r>
          </a:p>
        </p:txBody>
      </p:sp>
      <p:cxnSp>
        <p:nvCxnSpPr>
          <p:cNvPr id="35904" name="Elbow Connector 33"/>
          <p:cNvCxnSpPr>
            <a:cxnSpLocks noChangeShapeType="1"/>
            <a:stCxn id="35881" idx="3"/>
            <a:endCxn id="35903" idx="1"/>
          </p:cNvCxnSpPr>
          <p:nvPr/>
        </p:nvCxnSpPr>
        <p:spPr bwMode="auto">
          <a:xfrm>
            <a:off x="4932363" y="3471863"/>
            <a:ext cx="504825" cy="4381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5905" name="TextBox 25"/>
          <p:cNvSpPr txBox="1">
            <a:spLocks noChangeArrowheads="1"/>
          </p:cNvSpPr>
          <p:nvPr/>
        </p:nvSpPr>
        <p:spPr bwMode="auto">
          <a:xfrm>
            <a:off x="5437188" y="4098925"/>
            <a:ext cx="17986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i="1">
                <a:latin typeface="Arial Narrow" pitchFamily="34" charset="0"/>
                <a:ea typeface="ＭＳ Ｐゴシック" pitchFamily="34" charset="-128"/>
              </a:rPr>
              <a:t>Assess residual risks</a:t>
            </a:r>
          </a:p>
        </p:txBody>
      </p:sp>
      <p:cxnSp>
        <p:nvCxnSpPr>
          <p:cNvPr id="35906" name="Elbow Connector 33"/>
          <p:cNvCxnSpPr>
            <a:cxnSpLocks noChangeShapeType="1"/>
            <a:stCxn id="35881" idx="3"/>
            <a:endCxn id="35905" idx="1"/>
          </p:cNvCxnSpPr>
          <p:nvPr/>
        </p:nvCxnSpPr>
        <p:spPr bwMode="auto">
          <a:xfrm>
            <a:off x="4932363" y="3471863"/>
            <a:ext cx="504825" cy="79533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grpSp>
        <p:nvGrpSpPr>
          <p:cNvPr id="115" name="Group 114"/>
          <p:cNvGrpSpPr/>
          <p:nvPr/>
        </p:nvGrpSpPr>
        <p:grpSpPr>
          <a:xfrm>
            <a:off x="7893003" y="1148158"/>
            <a:ext cx="1071485" cy="3648994"/>
            <a:chOff x="3240583" y="125412"/>
            <a:chExt cx="2195513" cy="6888163"/>
          </a:xfrm>
          <a:solidFill>
            <a:srgbClr val="FFFF99"/>
          </a:solidFill>
        </p:grpSpPr>
        <p:sp>
          <p:nvSpPr>
            <p:cNvPr id="116"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564433" y="6435725"/>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800">
                  <a:solidFill>
                    <a:srgbClr val="002060"/>
                  </a:solidFill>
                  <a:latin typeface="Arial" charset="0"/>
                  <a:cs typeface="+mn-cs"/>
                </a:rPr>
                <a:t>12. Review</a:t>
              </a:r>
            </a:p>
            <a:p>
              <a:pPr>
                <a:defRPr/>
              </a:pPr>
              <a:r>
                <a:rPr lang="en-GB" sz="800">
                  <a:solidFill>
                    <a:srgbClr val="002060"/>
                  </a:solidFill>
                  <a:latin typeface="Arial" charset="0"/>
                  <a:cs typeface="+mn-cs"/>
                </a:rPr>
                <a:t>and Action</a:t>
              </a:r>
            </a:p>
          </p:txBody>
        </p:sp>
        <p:sp>
          <p:nvSpPr>
            <p:cNvPr id="117"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561258" y="125412"/>
              <a:ext cx="1871663" cy="574676"/>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800">
                  <a:solidFill>
                    <a:srgbClr val="002060"/>
                  </a:solidFill>
                  <a:latin typeface="Arial" charset="0"/>
                  <a:cs typeface="+mn-cs"/>
                </a:rPr>
                <a:t>1. Assessment</a:t>
              </a:r>
            </a:p>
            <a:p>
              <a:pPr>
                <a:defRPr/>
              </a:pPr>
              <a:r>
                <a:rPr lang="en-GB" sz="800">
                  <a:solidFill>
                    <a:srgbClr val="002060"/>
                  </a:solidFill>
                  <a:latin typeface="Arial" charset="0"/>
                  <a:cs typeface="+mn-cs"/>
                </a:rPr>
                <a:t>and Controls</a:t>
              </a:r>
            </a:p>
          </p:txBody>
        </p:sp>
        <p:sp>
          <p:nvSpPr>
            <p:cNvPr id="118"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562846" y="700088"/>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800">
                  <a:solidFill>
                    <a:srgbClr val="002060"/>
                  </a:solidFill>
                  <a:latin typeface="Arial" charset="0"/>
                  <a:cs typeface="+mn-cs"/>
                </a:rPr>
                <a:t>2. Personnel</a:t>
              </a:r>
            </a:p>
          </p:txBody>
        </p:sp>
        <p:sp>
          <p:nvSpPr>
            <p:cNvPr id="119"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562846" y="1271588"/>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800">
                  <a:solidFill>
                    <a:srgbClr val="002060"/>
                  </a:solidFill>
                  <a:latin typeface="Arial" charset="0"/>
                  <a:cs typeface="+mn-cs"/>
                </a:rPr>
                <a:t>3. Commerce</a:t>
              </a:r>
            </a:p>
          </p:txBody>
        </p:sp>
        <p:sp>
          <p:nvSpPr>
            <p:cNvPr id="120"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562846" y="1846263"/>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800">
                  <a:solidFill>
                    <a:srgbClr val="002060"/>
                  </a:solidFill>
                  <a:latin typeface="Arial" charset="0"/>
                  <a:cs typeface="+mn-cs"/>
                </a:rPr>
                <a:t>4. Data</a:t>
              </a:r>
            </a:p>
          </p:txBody>
        </p:sp>
        <p:sp>
          <p:nvSpPr>
            <p:cNvPr id="121"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562846" y="2420938"/>
              <a:ext cx="1871662" cy="573087"/>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800" dirty="0">
                  <a:solidFill>
                    <a:srgbClr val="002060"/>
                  </a:solidFill>
                  <a:latin typeface="Arial" charset="0"/>
                  <a:cs typeface="+mn-cs"/>
                </a:rPr>
                <a:t>5. Matter and</a:t>
              </a:r>
            </a:p>
            <a:p>
              <a:pPr>
                <a:defRPr/>
              </a:pPr>
              <a:r>
                <a:rPr lang="en-GB" sz="800" dirty="0">
                  <a:solidFill>
                    <a:srgbClr val="002060"/>
                  </a:solidFill>
                  <a:latin typeface="Arial" charset="0"/>
                  <a:cs typeface="+mn-cs"/>
                </a:rPr>
                <a:t>Energy</a:t>
              </a:r>
            </a:p>
          </p:txBody>
        </p:sp>
        <p:sp>
          <p:nvSpPr>
            <p:cNvPr id="122"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564433" y="2994025"/>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800">
                  <a:solidFill>
                    <a:srgbClr val="002060"/>
                  </a:solidFill>
                  <a:latin typeface="Arial" charset="0"/>
                  <a:cs typeface="+mn-cs"/>
                </a:rPr>
                <a:t>6. Suppliers</a:t>
              </a:r>
            </a:p>
          </p:txBody>
        </p:sp>
        <p:sp>
          <p:nvSpPr>
            <p:cNvPr id="123"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564433" y="3567113"/>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800">
                  <a:solidFill>
                    <a:srgbClr val="002060"/>
                  </a:solidFill>
                  <a:latin typeface="Arial" charset="0"/>
                  <a:cs typeface="+mn-cs"/>
                </a:rPr>
                <a:t>7. Service and</a:t>
              </a:r>
            </a:p>
            <a:p>
              <a:pPr>
                <a:defRPr/>
              </a:pPr>
              <a:r>
                <a:rPr lang="en-GB" sz="800">
                  <a:solidFill>
                    <a:srgbClr val="002060"/>
                  </a:solidFill>
                  <a:latin typeface="Arial" charset="0"/>
                  <a:cs typeface="+mn-cs"/>
                </a:rPr>
                <a:t>Product Delivery</a:t>
              </a:r>
            </a:p>
          </p:txBody>
        </p:sp>
        <p:sp>
          <p:nvSpPr>
            <p:cNvPr id="124"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564433" y="4141788"/>
              <a:ext cx="1871663" cy="573087"/>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800">
                  <a:solidFill>
                    <a:srgbClr val="002060"/>
                  </a:solidFill>
                  <a:latin typeface="Arial" charset="0"/>
                  <a:cs typeface="+mn-cs"/>
                </a:rPr>
                <a:t>8. Contingencies</a:t>
              </a:r>
            </a:p>
          </p:txBody>
        </p:sp>
        <p:sp>
          <p:nvSpPr>
            <p:cNvPr id="125"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562846" y="4714875"/>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800">
                  <a:solidFill>
                    <a:srgbClr val="002060"/>
                  </a:solidFill>
                  <a:latin typeface="Arial" charset="0"/>
                  <a:cs typeface="+mn-cs"/>
                </a:rPr>
                <a:t>9. Change</a:t>
              </a:r>
            </a:p>
          </p:txBody>
        </p:sp>
        <p:sp>
          <p:nvSpPr>
            <p:cNvPr id="126" name="Rectangle 1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564433" y="5289550"/>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800">
                  <a:solidFill>
                    <a:srgbClr val="002060"/>
                  </a:solidFill>
                  <a:latin typeface="Arial" charset="0"/>
                  <a:cs typeface="+mn-cs"/>
                </a:rPr>
                <a:t>10. Reactive</a:t>
              </a:r>
            </a:p>
            <a:p>
              <a:pPr>
                <a:defRPr/>
              </a:pPr>
              <a:r>
                <a:rPr lang="en-GB" sz="800">
                  <a:solidFill>
                    <a:srgbClr val="002060"/>
                  </a:solidFill>
                  <a:latin typeface="Arial" charset="0"/>
                  <a:cs typeface="+mn-cs"/>
                </a:rPr>
                <a:t>Monitoring</a:t>
              </a:r>
            </a:p>
          </p:txBody>
        </p:sp>
        <p:sp>
          <p:nvSpPr>
            <p:cNvPr id="127"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564433" y="5861050"/>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800">
                  <a:solidFill>
                    <a:srgbClr val="002060"/>
                  </a:solidFill>
                  <a:latin typeface="Arial" charset="0"/>
                  <a:cs typeface="+mn-cs"/>
                </a:rPr>
                <a:t>11. Proactive</a:t>
              </a:r>
            </a:p>
            <a:p>
              <a:pPr>
                <a:defRPr/>
              </a:pPr>
              <a:r>
                <a:rPr lang="en-GB" sz="800">
                  <a:solidFill>
                    <a:srgbClr val="002060"/>
                  </a:solidFill>
                  <a:latin typeface="Arial" charset="0"/>
                  <a:cs typeface="+mn-cs"/>
                </a:rPr>
                <a:t>Monitoring</a:t>
              </a:r>
            </a:p>
          </p:txBody>
        </p:sp>
        <p:sp>
          <p:nvSpPr>
            <p:cNvPr id="128" name="Rectangle 17">
              <a:hlinkClick r:id="rId13" action="ppaction://hlinksldjump" tooltip="PLAN element of PLAN-DO-CHECK-ACT management cycle."/>
            </p:cNvPr>
            <p:cNvSpPr>
              <a:spLocks noChangeArrowheads="1"/>
            </p:cNvSpPr>
            <p:nvPr/>
          </p:nvSpPr>
          <p:spPr bwMode="auto">
            <a:xfrm rot="16200000">
              <a:off x="3114376" y="251619"/>
              <a:ext cx="576263"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800" dirty="0">
                  <a:solidFill>
                    <a:srgbClr val="002060"/>
                  </a:solidFill>
                  <a:latin typeface="Arial Narrow" pitchFamily="34" charset="0"/>
                  <a:cs typeface="+mn-cs"/>
                </a:rPr>
                <a:t>PLAN</a:t>
              </a:r>
            </a:p>
          </p:txBody>
        </p:sp>
        <p:sp>
          <p:nvSpPr>
            <p:cNvPr id="129" name="Rectangle 21">
              <a:hlinkClick r:id="rId13" action="ppaction://hlinksldjump" tooltip="DO element of PLAN-DO-CHECK-ACT management cycle."/>
            </p:cNvPr>
            <p:cNvSpPr>
              <a:spLocks noChangeArrowheads="1"/>
            </p:cNvSpPr>
            <p:nvPr/>
          </p:nvSpPr>
          <p:spPr bwMode="auto">
            <a:xfrm rot="16200000">
              <a:off x="1098251" y="2844007"/>
              <a:ext cx="4608513"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800">
                  <a:solidFill>
                    <a:srgbClr val="002060"/>
                  </a:solidFill>
                  <a:latin typeface="Arial Narrow" pitchFamily="34" charset="0"/>
                  <a:cs typeface="+mn-cs"/>
                </a:rPr>
                <a:t>DO</a:t>
              </a:r>
            </a:p>
          </p:txBody>
        </p:sp>
        <p:sp>
          <p:nvSpPr>
            <p:cNvPr id="130" name="Rectangle 20">
              <a:hlinkClick r:id="rId13" action="ppaction://hlinksldjump" tooltip="CHECK element of PLAN-DO-CHECK-ACT management cycle."/>
            </p:cNvPr>
            <p:cNvSpPr>
              <a:spLocks noChangeArrowheads="1"/>
            </p:cNvSpPr>
            <p:nvPr/>
          </p:nvSpPr>
          <p:spPr bwMode="auto">
            <a:xfrm rot="16200000">
              <a:off x="2827039" y="5709444"/>
              <a:ext cx="1150938"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800">
                  <a:solidFill>
                    <a:srgbClr val="002060"/>
                  </a:solidFill>
                  <a:latin typeface="Arial Narrow" pitchFamily="34" charset="0"/>
                  <a:cs typeface="+mn-cs"/>
                </a:rPr>
                <a:t>CHECK</a:t>
              </a:r>
            </a:p>
          </p:txBody>
        </p:sp>
        <p:sp>
          <p:nvSpPr>
            <p:cNvPr id="131" name="Rectangle 19">
              <a:hlinkClick r:id="rId13" action="ppaction://hlinksldjump" tooltip="ACT element of PLAN-DO-CHECK-ACT management cycle."/>
            </p:cNvPr>
            <p:cNvSpPr>
              <a:spLocks noChangeArrowheads="1"/>
            </p:cNvSpPr>
            <p:nvPr/>
          </p:nvSpPr>
          <p:spPr bwMode="auto">
            <a:xfrm rot="16200000">
              <a:off x="3114377" y="6563519"/>
              <a:ext cx="576262"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800" dirty="0">
                  <a:solidFill>
                    <a:srgbClr val="002060"/>
                  </a:solidFill>
                  <a:latin typeface="Arial Narrow" pitchFamily="34" charset="0"/>
                  <a:cs typeface="+mn-cs"/>
                </a:rPr>
                <a:t>ACT</a:t>
              </a:r>
            </a:p>
          </p:txBody>
        </p:sp>
      </p:grpSp>
      <p:cxnSp>
        <p:nvCxnSpPr>
          <p:cNvPr id="35908" name="Elbow Connector 33"/>
          <p:cNvCxnSpPr>
            <a:cxnSpLocks noChangeShapeType="1"/>
            <a:stCxn id="35895" idx="3"/>
          </p:cNvCxnSpPr>
          <p:nvPr/>
        </p:nvCxnSpPr>
        <p:spPr bwMode="auto">
          <a:xfrm flipV="1">
            <a:off x="4932363" y="2101850"/>
            <a:ext cx="2878137" cy="6350"/>
          </a:xfrm>
          <a:prstGeom prst="bentConnector3">
            <a:avLst>
              <a:gd name="adj1" fmla="val 50000"/>
            </a:avLst>
          </a:prstGeom>
          <a:noFill/>
          <a:ln w="19050" algn="ctr">
            <a:solidFill>
              <a:srgbClr val="FFFF99"/>
            </a:solidFill>
            <a:prstDash val="dash"/>
            <a:miter lim="800000"/>
            <a:headEnd/>
            <a:tailEnd type="triangle" w="med" len="med"/>
          </a:ln>
          <a:extLst>
            <a:ext uri="{909E8E84-426E-40DD-AFC4-6F175D3DCCD1}">
              <a14:hiddenFill xmlns:a14="http://schemas.microsoft.com/office/drawing/2010/main">
                <a:noFill/>
              </a14:hiddenFill>
            </a:ext>
          </a:extLst>
        </p:spPr>
      </p:cxnSp>
      <p:cxnSp>
        <p:nvCxnSpPr>
          <p:cNvPr id="35909" name="Elbow Connector 33"/>
          <p:cNvCxnSpPr>
            <a:cxnSpLocks noChangeShapeType="1"/>
          </p:cNvCxnSpPr>
          <p:nvPr/>
        </p:nvCxnSpPr>
        <p:spPr bwMode="auto">
          <a:xfrm>
            <a:off x="6875463" y="3933825"/>
            <a:ext cx="936625" cy="0"/>
          </a:xfrm>
          <a:prstGeom prst="bentConnector3">
            <a:avLst>
              <a:gd name="adj1" fmla="val 50000"/>
            </a:avLst>
          </a:prstGeom>
          <a:noFill/>
          <a:ln w="19050" algn="ctr">
            <a:solidFill>
              <a:srgbClr val="FFFF99"/>
            </a:solidFill>
            <a:prstDash val="dash"/>
            <a:miter lim="800000"/>
            <a:headEnd/>
            <a:tailEnd type="triangle" w="med" len="med"/>
          </a:ln>
          <a:extLst>
            <a:ext uri="{909E8E84-426E-40DD-AFC4-6F175D3DCCD1}">
              <a14:hiddenFill xmlns:a14="http://schemas.microsoft.com/office/drawing/2010/main">
                <a:noFill/>
              </a14:hiddenFill>
            </a:ext>
          </a:extLst>
        </p:spPr>
      </p:cxnSp>
      <p:cxnSp>
        <p:nvCxnSpPr>
          <p:cNvPr id="35910" name="Elbow Connector 33"/>
          <p:cNvCxnSpPr>
            <a:cxnSpLocks noChangeShapeType="1"/>
            <a:stCxn id="35905" idx="3"/>
            <a:endCxn id="35901" idx="3"/>
          </p:cNvCxnSpPr>
          <p:nvPr/>
        </p:nvCxnSpPr>
        <p:spPr bwMode="auto">
          <a:xfrm flipH="1" flipV="1">
            <a:off x="6623050" y="3587750"/>
            <a:ext cx="612775" cy="679450"/>
          </a:xfrm>
          <a:prstGeom prst="bentConnector3">
            <a:avLst>
              <a:gd name="adj1" fmla="val -37301"/>
            </a:avLst>
          </a:prstGeom>
          <a:noFill/>
          <a:ln w="19050" algn="ctr">
            <a:solidFill>
              <a:schemeClr val="tx1"/>
            </a:solidFill>
            <a:prstDash val="dash"/>
            <a:miter lim="800000"/>
            <a:headEnd/>
            <a:tailEnd type="triangle" w="med" len="med"/>
          </a:ln>
          <a:extLst>
            <a:ext uri="{909E8E84-426E-40DD-AFC4-6F175D3DCCD1}">
              <a14:hiddenFill xmlns:a14="http://schemas.microsoft.com/office/drawing/2010/main">
                <a:noFill/>
              </a14:hiddenFill>
            </a:ext>
          </a:extLst>
        </p:spPr>
      </p:cxn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316913" y="-26988"/>
            <a:ext cx="874712" cy="288926"/>
          </a:xfrm>
        </p:spPr>
        <p:txBody>
          <a:bodyPr/>
          <a:lstStyle/>
          <a:p>
            <a:r>
              <a:rPr lang="en-GB" sz="800" smtClean="0">
                <a:effectLst/>
              </a:rPr>
              <a:t>3 Commerce</a:t>
            </a:r>
          </a:p>
        </p:txBody>
      </p:sp>
      <p:sp>
        <p:nvSpPr>
          <p:cNvPr id="38915"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38916"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38917"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rgbClr val="FFFF99"/>
          </a:solidFill>
          <a:ln w="9525">
            <a:solidFill>
              <a:schemeClr val="tx1"/>
            </a:solidFill>
            <a:miter lim="800000"/>
            <a:headEnd/>
            <a:tailEnd/>
          </a:ln>
        </p:spPr>
        <p:txBody>
          <a:bodyPr wrap="none" anchor="ctr"/>
          <a:lstStyle/>
          <a:p>
            <a:r>
              <a:rPr lang="en-GB">
                <a:solidFill>
                  <a:srgbClr val="002060"/>
                </a:solidFill>
                <a:latin typeface="Arial" charset="0"/>
              </a:rPr>
              <a:t>3. Commerce</a:t>
            </a:r>
          </a:p>
        </p:txBody>
      </p:sp>
      <p:sp>
        <p:nvSpPr>
          <p:cNvPr id="38918"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38919"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38920"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38921"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38922"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38923"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38924"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38925"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38926" name="Rectangle 16">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38927" name="Rectangle 17">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38928" name="Rectangle 18">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38929" name="Rectangle 19">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38930" name="Rectangle 24">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38931" name="TextBox 25"/>
          <p:cNvSpPr txBox="1">
            <a:spLocks noChangeArrowheads="1"/>
          </p:cNvSpPr>
          <p:nvPr/>
        </p:nvSpPr>
        <p:spPr bwMode="auto">
          <a:xfrm>
            <a:off x="2481263" y="749300"/>
            <a:ext cx="12985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smtClean="0">
                <a:latin typeface="Arial Narrow" pitchFamily="34" charset="0"/>
                <a:ea typeface="ＭＳ Ｐゴシック" pitchFamily="34" charset="-128"/>
              </a:rPr>
              <a:t>Entity Maintenance</a:t>
            </a:r>
            <a:endParaRPr lang="en-GB" sz="1600" dirty="0">
              <a:latin typeface="Arial Narrow" pitchFamily="34" charset="0"/>
              <a:ea typeface="ＭＳ Ｐゴシック" pitchFamily="34" charset="-128"/>
            </a:endParaRPr>
          </a:p>
        </p:txBody>
      </p:sp>
      <p:cxnSp>
        <p:nvCxnSpPr>
          <p:cNvPr id="38932" name="Elbow Connector 33"/>
          <p:cNvCxnSpPr>
            <a:cxnSpLocks noChangeShapeType="1"/>
            <a:stCxn id="38917" idx="3"/>
            <a:endCxn id="38931" idx="1"/>
          </p:cNvCxnSpPr>
          <p:nvPr/>
        </p:nvCxnSpPr>
        <p:spPr bwMode="auto">
          <a:xfrm flipV="1">
            <a:off x="2193925" y="1041688"/>
            <a:ext cx="287338" cy="36483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8933" name="TextBox 25"/>
          <p:cNvSpPr txBox="1">
            <a:spLocks noChangeArrowheads="1"/>
          </p:cNvSpPr>
          <p:nvPr/>
        </p:nvSpPr>
        <p:spPr bwMode="auto">
          <a:xfrm>
            <a:off x="2481263" y="2290763"/>
            <a:ext cx="11541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Stakeholders</a:t>
            </a:r>
          </a:p>
        </p:txBody>
      </p:sp>
      <p:cxnSp>
        <p:nvCxnSpPr>
          <p:cNvPr id="38934" name="Elbow Connector 33"/>
          <p:cNvCxnSpPr>
            <a:cxnSpLocks noChangeShapeType="1"/>
            <a:stCxn id="38917" idx="3"/>
            <a:endCxn id="38933" idx="1"/>
          </p:cNvCxnSpPr>
          <p:nvPr/>
        </p:nvCxnSpPr>
        <p:spPr bwMode="auto">
          <a:xfrm>
            <a:off x="2193925" y="1406525"/>
            <a:ext cx="287338" cy="10541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8935" name="TextBox 25"/>
          <p:cNvSpPr txBox="1">
            <a:spLocks noChangeArrowheads="1"/>
          </p:cNvSpPr>
          <p:nvPr/>
        </p:nvSpPr>
        <p:spPr bwMode="auto">
          <a:xfrm>
            <a:off x="3995738" y="2062163"/>
            <a:ext cx="1081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Contracts</a:t>
            </a:r>
          </a:p>
        </p:txBody>
      </p:sp>
      <p:cxnSp>
        <p:nvCxnSpPr>
          <p:cNvPr id="38936" name="Elbow Connector 33"/>
          <p:cNvCxnSpPr>
            <a:cxnSpLocks noChangeShapeType="1"/>
            <a:stCxn id="38933" idx="3"/>
            <a:endCxn id="38935" idx="1"/>
          </p:cNvCxnSpPr>
          <p:nvPr/>
        </p:nvCxnSpPr>
        <p:spPr bwMode="auto">
          <a:xfrm flipV="1">
            <a:off x="3635375" y="2230438"/>
            <a:ext cx="360363" cy="23018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8937" name="AutoShape 38">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8" name="AutoShape 39">
            <a:hlinkClick r:id="rId16"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9" name="AutoShape 40">
            <a:hlinkClick r:id="rId17" action="ppaction://hlinksldjump"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0" name="AutoShape 41">
            <a:hlinkClick r:id="rId18"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1" name="TextBox 25"/>
          <p:cNvSpPr txBox="1">
            <a:spLocks noChangeArrowheads="1"/>
          </p:cNvSpPr>
          <p:nvPr/>
        </p:nvSpPr>
        <p:spPr bwMode="auto">
          <a:xfrm>
            <a:off x="3997325" y="2584450"/>
            <a:ext cx="12287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Interfaces</a:t>
            </a:r>
          </a:p>
        </p:txBody>
      </p:sp>
      <p:cxnSp>
        <p:nvCxnSpPr>
          <p:cNvPr id="38942" name="Elbow Connector 33"/>
          <p:cNvCxnSpPr>
            <a:cxnSpLocks noChangeShapeType="1"/>
            <a:stCxn id="38933" idx="3"/>
            <a:endCxn id="38941" idx="1"/>
          </p:cNvCxnSpPr>
          <p:nvPr/>
        </p:nvCxnSpPr>
        <p:spPr bwMode="auto">
          <a:xfrm>
            <a:off x="3635375" y="2460625"/>
            <a:ext cx="361950" cy="29368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cxnSp>
        <p:nvCxnSpPr>
          <p:cNvPr id="38943" name="Elbow Connector 33"/>
          <p:cNvCxnSpPr>
            <a:cxnSpLocks noChangeShapeType="1"/>
            <a:stCxn id="38931" idx="3"/>
            <a:endCxn id="38948" idx="1"/>
          </p:cNvCxnSpPr>
          <p:nvPr/>
        </p:nvCxnSpPr>
        <p:spPr bwMode="auto">
          <a:xfrm flipV="1">
            <a:off x="3779838" y="645319"/>
            <a:ext cx="360362" cy="396369"/>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cxnSp>
        <p:nvCxnSpPr>
          <p:cNvPr id="38944" name="Elbow Connector 33"/>
          <p:cNvCxnSpPr>
            <a:cxnSpLocks noChangeShapeType="1"/>
            <a:stCxn id="38931" idx="3"/>
            <a:endCxn id="38947" idx="1"/>
          </p:cNvCxnSpPr>
          <p:nvPr/>
        </p:nvCxnSpPr>
        <p:spPr bwMode="auto">
          <a:xfrm>
            <a:off x="3779838" y="1041688"/>
            <a:ext cx="361950" cy="330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cxnSp>
        <p:nvCxnSpPr>
          <p:cNvPr id="38945" name="Elbow Connector 33"/>
          <p:cNvCxnSpPr>
            <a:cxnSpLocks noChangeShapeType="1"/>
            <a:stCxn id="38931" idx="3"/>
            <a:endCxn id="38946" idx="1"/>
          </p:cNvCxnSpPr>
          <p:nvPr/>
        </p:nvCxnSpPr>
        <p:spPr bwMode="auto">
          <a:xfrm>
            <a:off x="3779838" y="1041688"/>
            <a:ext cx="360362" cy="418019"/>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8946" name="TextBox 25"/>
          <p:cNvSpPr txBox="1">
            <a:spLocks noChangeArrowheads="1"/>
          </p:cNvSpPr>
          <p:nvPr/>
        </p:nvSpPr>
        <p:spPr bwMode="auto">
          <a:xfrm>
            <a:off x="4140200" y="1290638"/>
            <a:ext cx="10810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Licenses</a:t>
            </a:r>
          </a:p>
        </p:txBody>
      </p:sp>
      <p:sp>
        <p:nvSpPr>
          <p:cNvPr id="38947" name="TextBox 25"/>
          <p:cNvSpPr txBox="1">
            <a:spLocks noChangeArrowheads="1"/>
          </p:cNvSpPr>
          <p:nvPr/>
        </p:nvSpPr>
        <p:spPr bwMode="auto">
          <a:xfrm>
            <a:off x="4141788" y="904875"/>
            <a:ext cx="26622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Accreditations and Certifications</a:t>
            </a:r>
          </a:p>
        </p:txBody>
      </p:sp>
      <p:sp>
        <p:nvSpPr>
          <p:cNvPr id="38948" name="TextBox 25"/>
          <p:cNvSpPr txBox="1">
            <a:spLocks noChangeArrowheads="1"/>
          </p:cNvSpPr>
          <p:nvPr/>
        </p:nvSpPr>
        <p:spPr bwMode="auto">
          <a:xfrm>
            <a:off x="4140200" y="476250"/>
            <a:ext cx="12239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Registrations</a:t>
            </a:r>
          </a:p>
        </p:txBody>
      </p:sp>
      <p:sp>
        <p:nvSpPr>
          <p:cNvPr id="38949" name="TextBox 25"/>
          <p:cNvSpPr txBox="1">
            <a:spLocks noChangeArrowheads="1"/>
          </p:cNvSpPr>
          <p:nvPr/>
        </p:nvSpPr>
        <p:spPr bwMode="auto">
          <a:xfrm>
            <a:off x="2482850" y="3594100"/>
            <a:ext cx="8651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Finance</a:t>
            </a:r>
          </a:p>
        </p:txBody>
      </p:sp>
      <p:cxnSp>
        <p:nvCxnSpPr>
          <p:cNvPr id="38950" name="Elbow Connector 33"/>
          <p:cNvCxnSpPr>
            <a:cxnSpLocks noChangeShapeType="1"/>
            <a:stCxn id="38917" idx="3"/>
            <a:endCxn id="38949" idx="1"/>
          </p:cNvCxnSpPr>
          <p:nvPr/>
        </p:nvCxnSpPr>
        <p:spPr bwMode="auto">
          <a:xfrm>
            <a:off x="2193925" y="1406525"/>
            <a:ext cx="288925" cy="235743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8951" name="TextBox 25"/>
          <p:cNvSpPr txBox="1">
            <a:spLocks noChangeArrowheads="1"/>
          </p:cNvSpPr>
          <p:nvPr/>
        </p:nvSpPr>
        <p:spPr bwMode="auto">
          <a:xfrm>
            <a:off x="3779838" y="3284538"/>
            <a:ext cx="1081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Revenue</a:t>
            </a:r>
          </a:p>
        </p:txBody>
      </p:sp>
      <p:cxnSp>
        <p:nvCxnSpPr>
          <p:cNvPr id="38952" name="Elbow Connector 33"/>
          <p:cNvCxnSpPr>
            <a:cxnSpLocks noChangeShapeType="1"/>
            <a:stCxn id="38949" idx="3"/>
            <a:endCxn id="38951" idx="1"/>
          </p:cNvCxnSpPr>
          <p:nvPr/>
        </p:nvCxnSpPr>
        <p:spPr bwMode="auto">
          <a:xfrm flipV="1">
            <a:off x="3348038" y="3454400"/>
            <a:ext cx="431800" cy="30956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8953" name="TextBox 25"/>
          <p:cNvSpPr txBox="1">
            <a:spLocks noChangeArrowheads="1"/>
          </p:cNvSpPr>
          <p:nvPr/>
        </p:nvSpPr>
        <p:spPr bwMode="auto">
          <a:xfrm>
            <a:off x="3779838" y="3863975"/>
            <a:ext cx="10810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smtClean="0">
                <a:latin typeface="Arial Narrow" pitchFamily="34" charset="0"/>
                <a:ea typeface="ＭＳ Ｐゴシック" pitchFamily="34" charset="-128"/>
              </a:rPr>
              <a:t>Payments</a:t>
            </a:r>
            <a:endParaRPr lang="en-GB" sz="1600" dirty="0">
              <a:latin typeface="Arial Narrow" pitchFamily="34" charset="0"/>
              <a:ea typeface="ＭＳ Ｐゴシック" pitchFamily="34" charset="-128"/>
            </a:endParaRPr>
          </a:p>
        </p:txBody>
      </p:sp>
      <p:cxnSp>
        <p:nvCxnSpPr>
          <p:cNvPr id="38954" name="Elbow Connector 33"/>
          <p:cNvCxnSpPr>
            <a:cxnSpLocks noChangeShapeType="1"/>
            <a:stCxn id="38949" idx="3"/>
            <a:endCxn id="38953" idx="1"/>
          </p:cNvCxnSpPr>
          <p:nvPr/>
        </p:nvCxnSpPr>
        <p:spPr bwMode="auto">
          <a:xfrm>
            <a:off x="3348038" y="3763963"/>
            <a:ext cx="431800" cy="2698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4" name="TextBox 25"/>
          <p:cNvSpPr txBox="1">
            <a:spLocks noChangeArrowheads="1"/>
          </p:cNvSpPr>
          <p:nvPr/>
        </p:nvSpPr>
        <p:spPr bwMode="auto">
          <a:xfrm>
            <a:off x="3779912" y="4387006"/>
            <a:ext cx="10810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smtClean="0">
                <a:latin typeface="Arial Narrow" pitchFamily="34" charset="0"/>
                <a:ea typeface="ＭＳ Ｐゴシック" pitchFamily="34" charset="-128"/>
              </a:rPr>
              <a:t>Cash</a:t>
            </a:r>
            <a:endParaRPr lang="en-GB" sz="1600" dirty="0">
              <a:latin typeface="Arial Narrow" pitchFamily="34" charset="0"/>
              <a:ea typeface="ＭＳ Ｐゴシック" pitchFamily="34" charset="-128"/>
            </a:endParaRPr>
          </a:p>
        </p:txBody>
      </p:sp>
      <p:cxnSp>
        <p:nvCxnSpPr>
          <p:cNvPr id="45" name="Elbow Connector 33"/>
          <p:cNvCxnSpPr>
            <a:cxnSpLocks noChangeShapeType="1"/>
            <a:stCxn id="38949" idx="3"/>
            <a:endCxn id="44" idx="1"/>
          </p:cNvCxnSpPr>
          <p:nvPr/>
        </p:nvCxnSpPr>
        <p:spPr bwMode="auto">
          <a:xfrm>
            <a:off x="3348038" y="3763963"/>
            <a:ext cx="431874" cy="79211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8666163" y="-12700"/>
            <a:ext cx="514350" cy="215900"/>
          </a:xfrm>
        </p:spPr>
        <p:txBody>
          <a:bodyPr/>
          <a:lstStyle/>
          <a:p>
            <a:r>
              <a:rPr lang="en-GB" sz="800" smtClean="0">
                <a:effectLst/>
              </a:rPr>
              <a:t>4 Data</a:t>
            </a:r>
          </a:p>
        </p:txBody>
      </p:sp>
      <p:sp>
        <p:nvSpPr>
          <p:cNvPr id="39939"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39940"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39941"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39942"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rgbClr val="FFFF99"/>
          </a:solidFill>
          <a:ln w="9525">
            <a:solidFill>
              <a:schemeClr val="tx1"/>
            </a:solidFill>
            <a:miter lim="800000"/>
            <a:headEnd/>
            <a:tailEnd/>
          </a:ln>
        </p:spPr>
        <p:txBody>
          <a:bodyPr wrap="none" anchor="ctr"/>
          <a:lstStyle/>
          <a:p>
            <a:r>
              <a:rPr lang="en-GB">
                <a:solidFill>
                  <a:srgbClr val="002060"/>
                </a:solidFill>
                <a:latin typeface="Arial" charset="0"/>
              </a:rPr>
              <a:t>4. Data</a:t>
            </a:r>
          </a:p>
        </p:txBody>
      </p:sp>
      <p:sp>
        <p:nvSpPr>
          <p:cNvPr id="39943"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39944"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39945"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39946"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39947"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39948"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39949"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39950" name="Rectangle 16">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39951" name="Rectangle 17">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39952" name="Rectangle 18">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39953" name="Rectangle 19">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39954"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39955" name="TextBox 25"/>
          <p:cNvSpPr txBox="1">
            <a:spLocks noChangeArrowheads="1"/>
          </p:cNvSpPr>
          <p:nvPr/>
        </p:nvSpPr>
        <p:spPr bwMode="auto">
          <a:xfrm>
            <a:off x="2479675" y="1557338"/>
            <a:ext cx="7239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Control</a:t>
            </a:r>
          </a:p>
        </p:txBody>
      </p:sp>
      <p:cxnSp>
        <p:nvCxnSpPr>
          <p:cNvPr id="39956" name="Elbow Connector 33"/>
          <p:cNvCxnSpPr>
            <a:cxnSpLocks noChangeShapeType="1"/>
            <a:stCxn id="39942" idx="3"/>
            <a:endCxn id="39955" idx="1"/>
          </p:cNvCxnSpPr>
          <p:nvPr/>
        </p:nvCxnSpPr>
        <p:spPr bwMode="auto">
          <a:xfrm flipV="1">
            <a:off x="2193925" y="1727200"/>
            <a:ext cx="285750" cy="2540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57" name="TextBox 25"/>
          <p:cNvSpPr txBox="1">
            <a:spLocks noChangeArrowheads="1"/>
          </p:cNvSpPr>
          <p:nvPr/>
        </p:nvSpPr>
        <p:spPr bwMode="auto">
          <a:xfrm>
            <a:off x="3563888" y="781051"/>
            <a:ext cx="10826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a:latin typeface="Arial Narrow" pitchFamily="34" charset="0"/>
                <a:ea typeface="ＭＳ Ｐゴシック" pitchFamily="34" charset="-128"/>
              </a:rPr>
              <a:t>Databases</a:t>
            </a:r>
          </a:p>
        </p:txBody>
      </p:sp>
      <p:cxnSp>
        <p:nvCxnSpPr>
          <p:cNvPr id="39958" name="Elbow Connector 33"/>
          <p:cNvCxnSpPr>
            <a:cxnSpLocks noChangeShapeType="1"/>
            <a:stCxn id="39955" idx="3"/>
            <a:endCxn id="39957" idx="1"/>
          </p:cNvCxnSpPr>
          <p:nvPr/>
        </p:nvCxnSpPr>
        <p:spPr bwMode="auto">
          <a:xfrm flipV="1">
            <a:off x="3203575" y="950120"/>
            <a:ext cx="360313" cy="77628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59" name="TextBox 25"/>
          <p:cNvSpPr txBox="1">
            <a:spLocks noChangeArrowheads="1"/>
          </p:cNvSpPr>
          <p:nvPr/>
        </p:nvSpPr>
        <p:spPr bwMode="auto">
          <a:xfrm>
            <a:off x="2481263" y="5373216"/>
            <a:ext cx="1152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smtClean="0">
                <a:latin typeface="Arial Narrow" pitchFamily="34" charset="0"/>
                <a:ea typeface="ＭＳ Ｐゴシック" pitchFamily="34" charset="-128"/>
              </a:rPr>
              <a:t>Access</a:t>
            </a:r>
            <a:endParaRPr lang="en-GB" sz="1600" dirty="0">
              <a:latin typeface="Arial Narrow" pitchFamily="34" charset="0"/>
              <a:ea typeface="ＭＳ Ｐゴシック" pitchFamily="34" charset="-128"/>
            </a:endParaRPr>
          </a:p>
        </p:txBody>
      </p:sp>
      <p:cxnSp>
        <p:nvCxnSpPr>
          <p:cNvPr id="39960" name="Elbow Connector 33"/>
          <p:cNvCxnSpPr>
            <a:cxnSpLocks noChangeShapeType="1"/>
            <a:stCxn id="39942" idx="3"/>
            <a:endCxn id="39959" idx="1"/>
          </p:cNvCxnSpPr>
          <p:nvPr/>
        </p:nvCxnSpPr>
        <p:spPr bwMode="auto">
          <a:xfrm>
            <a:off x="2193925" y="1981201"/>
            <a:ext cx="287338" cy="356029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61" name="TextBox 25"/>
          <p:cNvSpPr txBox="1">
            <a:spLocks noChangeArrowheads="1"/>
          </p:cNvSpPr>
          <p:nvPr/>
        </p:nvSpPr>
        <p:spPr bwMode="auto">
          <a:xfrm>
            <a:off x="2481263" y="4603750"/>
            <a:ext cx="1152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Processing</a:t>
            </a:r>
          </a:p>
        </p:txBody>
      </p:sp>
      <p:cxnSp>
        <p:nvCxnSpPr>
          <p:cNvPr id="39962" name="Elbow Connector 33"/>
          <p:cNvCxnSpPr>
            <a:cxnSpLocks noChangeShapeType="1"/>
            <a:stCxn id="39942" idx="3"/>
            <a:endCxn id="39961" idx="1"/>
          </p:cNvCxnSpPr>
          <p:nvPr/>
        </p:nvCxnSpPr>
        <p:spPr bwMode="auto">
          <a:xfrm>
            <a:off x="2193925" y="1981200"/>
            <a:ext cx="287338" cy="27908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63" name="TextBox 25"/>
          <p:cNvSpPr txBox="1">
            <a:spLocks noChangeArrowheads="1"/>
          </p:cNvSpPr>
          <p:nvPr/>
        </p:nvSpPr>
        <p:spPr bwMode="auto">
          <a:xfrm>
            <a:off x="2482850" y="6115050"/>
            <a:ext cx="1152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Conventions</a:t>
            </a:r>
          </a:p>
        </p:txBody>
      </p:sp>
      <p:cxnSp>
        <p:nvCxnSpPr>
          <p:cNvPr id="39964" name="Elbow Connector 33"/>
          <p:cNvCxnSpPr>
            <a:cxnSpLocks noChangeShapeType="1"/>
            <a:stCxn id="39942" idx="3"/>
            <a:endCxn id="39963" idx="1"/>
          </p:cNvCxnSpPr>
          <p:nvPr/>
        </p:nvCxnSpPr>
        <p:spPr bwMode="auto">
          <a:xfrm>
            <a:off x="2193925" y="1981200"/>
            <a:ext cx="288925" cy="430371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cxnSp>
        <p:nvCxnSpPr>
          <p:cNvPr id="39965" name="Elbow Connector 33"/>
          <p:cNvCxnSpPr>
            <a:cxnSpLocks noChangeShapeType="1"/>
            <a:stCxn id="39961" idx="3"/>
            <a:endCxn id="39972" idx="1"/>
          </p:cNvCxnSpPr>
          <p:nvPr/>
        </p:nvCxnSpPr>
        <p:spPr bwMode="auto">
          <a:xfrm flipV="1">
            <a:off x="3633788" y="4413250"/>
            <a:ext cx="290512" cy="3587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66" name="AutoShape 36">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967" name="AutoShape 37">
            <a:hlinkClick r:id="rId16"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968" name="AutoShape 38">
            <a:hlinkClick r:id="rId17" action="ppaction://hlinksldjump"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969" name="AutoShape 39">
            <a:hlinkClick r:id="rId18"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970" name="TextBox 25"/>
          <p:cNvSpPr txBox="1">
            <a:spLocks noChangeArrowheads="1"/>
          </p:cNvSpPr>
          <p:nvPr/>
        </p:nvSpPr>
        <p:spPr bwMode="auto">
          <a:xfrm>
            <a:off x="2486025" y="354013"/>
            <a:ext cx="10779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Structures</a:t>
            </a:r>
          </a:p>
        </p:txBody>
      </p:sp>
      <p:cxnSp>
        <p:nvCxnSpPr>
          <p:cNvPr id="39971" name="Elbow Connector 33"/>
          <p:cNvCxnSpPr>
            <a:cxnSpLocks noChangeShapeType="1"/>
            <a:stCxn id="39942" idx="3"/>
            <a:endCxn id="39970" idx="1"/>
          </p:cNvCxnSpPr>
          <p:nvPr/>
        </p:nvCxnSpPr>
        <p:spPr bwMode="auto">
          <a:xfrm flipV="1">
            <a:off x="2193925" y="523875"/>
            <a:ext cx="292100" cy="14573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72" name="TextBox 25"/>
          <p:cNvSpPr txBox="1">
            <a:spLocks noChangeArrowheads="1"/>
          </p:cNvSpPr>
          <p:nvPr/>
        </p:nvSpPr>
        <p:spPr bwMode="auto">
          <a:xfrm>
            <a:off x="3924300" y="4243388"/>
            <a:ext cx="10080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Accounting</a:t>
            </a:r>
          </a:p>
        </p:txBody>
      </p:sp>
      <p:cxnSp>
        <p:nvCxnSpPr>
          <p:cNvPr id="39973" name="Elbow Connector 33"/>
          <p:cNvCxnSpPr>
            <a:cxnSpLocks noChangeShapeType="1"/>
            <a:stCxn id="39961" idx="3"/>
            <a:endCxn id="39974" idx="1"/>
          </p:cNvCxnSpPr>
          <p:nvPr/>
        </p:nvCxnSpPr>
        <p:spPr bwMode="auto">
          <a:xfrm>
            <a:off x="3633788" y="4772025"/>
            <a:ext cx="292100" cy="47466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74" name="TextBox 25"/>
          <p:cNvSpPr txBox="1">
            <a:spLocks noChangeArrowheads="1"/>
          </p:cNvSpPr>
          <p:nvPr/>
        </p:nvSpPr>
        <p:spPr bwMode="auto">
          <a:xfrm>
            <a:off x="3925888" y="4830763"/>
            <a:ext cx="11525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Key Performance Indicators</a:t>
            </a:r>
          </a:p>
        </p:txBody>
      </p:sp>
      <p:cxnSp>
        <p:nvCxnSpPr>
          <p:cNvPr id="39975" name="Elbow Connector 33"/>
          <p:cNvCxnSpPr>
            <a:cxnSpLocks noChangeShapeType="1"/>
            <a:stCxn id="39972" idx="3"/>
            <a:endCxn id="39976" idx="1"/>
          </p:cNvCxnSpPr>
          <p:nvPr/>
        </p:nvCxnSpPr>
        <p:spPr bwMode="auto">
          <a:xfrm flipV="1">
            <a:off x="4932363" y="4411663"/>
            <a:ext cx="360362" cy="158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76" name="TextBox 25"/>
          <p:cNvSpPr txBox="1">
            <a:spLocks noChangeArrowheads="1"/>
          </p:cNvSpPr>
          <p:nvPr/>
        </p:nvSpPr>
        <p:spPr bwMode="auto">
          <a:xfrm>
            <a:off x="5292725" y="4243388"/>
            <a:ext cx="8636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Finance</a:t>
            </a:r>
          </a:p>
        </p:txBody>
      </p:sp>
      <p:cxnSp>
        <p:nvCxnSpPr>
          <p:cNvPr id="39977" name="Elbow Connector 33"/>
          <p:cNvCxnSpPr>
            <a:cxnSpLocks noChangeShapeType="1"/>
            <a:stCxn id="39972" idx="3"/>
            <a:endCxn id="39978" idx="1"/>
          </p:cNvCxnSpPr>
          <p:nvPr/>
        </p:nvCxnSpPr>
        <p:spPr bwMode="auto">
          <a:xfrm>
            <a:off x="4932363" y="4413250"/>
            <a:ext cx="361950" cy="5746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78" name="TextBox 25"/>
          <p:cNvSpPr txBox="1">
            <a:spLocks noChangeArrowheads="1"/>
          </p:cNvSpPr>
          <p:nvPr/>
        </p:nvSpPr>
        <p:spPr bwMode="auto">
          <a:xfrm>
            <a:off x="5294313" y="4819650"/>
            <a:ext cx="1152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t>
            </a:r>
          </a:p>
        </p:txBody>
      </p:sp>
      <p:cxnSp>
        <p:nvCxnSpPr>
          <p:cNvPr id="39979" name="Elbow Connector 33"/>
          <p:cNvCxnSpPr>
            <a:cxnSpLocks noChangeShapeType="1"/>
            <a:stCxn id="39972" idx="3"/>
            <a:endCxn id="39980" idx="1"/>
          </p:cNvCxnSpPr>
          <p:nvPr/>
        </p:nvCxnSpPr>
        <p:spPr bwMode="auto">
          <a:xfrm flipV="1">
            <a:off x="4932363" y="4000500"/>
            <a:ext cx="361950" cy="4127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80" name="TextBox 25"/>
          <p:cNvSpPr txBox="1">
            <a:spLocks noChangeArrowheads="1"/>
          </p:cNvSpPr>
          <p:nvPr/>
        </p:nvSpPr>
        <p:spPr bwMode="auto">
          <a:xfrm>
            <a:off x="5294313" y="3708400"/>
            <a:ext cx="10064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Matter and Energy</a:t>
            </a:r>
          </a:p>
        </p:txBody>
      </p:sp>
      <p:cxnSp>
        <p:nvCxnSpPr>
          <p:cNvPr id="39981" name="Elbow Connector 33"/>
          <p:cNvCxnSpPr>
            <a:cxnSpLocks noChangeShapeType="1"/>
            <a:stCxn id="39972" idx="3"/>
            <a:endCxn id="39982" idx="1"/>
          </p:cNvCxnSpPr>
          <p:nvPr/>
        </p:nvCxnSpPr>
        <p:spPr bwMode="auto">
          <a:xfrm>
            <a:off x="4932363" y="4413250"/>
            <a:ext cx="360362" cy="28733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82" name="TextBox 25"/>
          <p:cNvSpPr txBox="1">
            <a:spLocks noChangeArrowheads="1"/>
          </p:cNvSpPr>
          <p:nvPr/>
        </p:nvSpPr>
        <p:spPr bwMode="auto">
          <a:xfrm>
            <a:off x="5292725" y="4532313"/>
            <a:ext cx="10080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Personnel</a:t>
            </a:r>
          </a:p>
        </p:txBody>
      </p:sp>
      <p:cxnSp>
        <p:nvCxnSpPr>
          <p:cNvPr id="39983" name="Elbow Connector 33"/>
          <p:cNvCxnSpPr>
            <a:cxnSpLocks noChangeShapeType="1"/>
            <a:stCxn id="39980" idx="3"/>
            <a:endCxn id="39984" idx="1"/>
          </p:cNvCxnSpPr>
          <p:nvPr/>
        </p:nvCxnSpPr>
        <p:spPr bwMode="auto">
          <a:xfrm flipV="1">
            <a:off x="6300788" y="3238823"/>
            <a:ext cx="290512" cy="76167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84" name="TextBox 25"/>
          <p:cNvSpPr txBox="1">
            <a:spLocks noChangeArrowheads="1"/>
          </p:cNvSpPr>
          <p:nvPr/>
        </p:nvSpPr>
        <p:spPr bwMode="auto">
          <a:xfrm>
            <a:off x="6591300" y="3068960"/>
            <a:ext cx="19415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a:latin typeface="Arial Narrow" pitchFamily="34" charset="0"/>
                <a:ea typeface="ＭＳ Ｐゴシック" pitchFamily="34" charset="-128"/>
              </a:rPr>
              <a:t>Infrastructure Condition</a:t>
            </a:r>
          </a:p>
        </p:txBody>
      </p:sp>
      <p:cxnSp>
        <p:nvCxnSpPr>
          <p:cNvPr id="39985" name="Elbow Connector 33"/>
          <p:cNvCxnSpPr>
            <a:cxnSpLocks noChangeShapeType="1"/>
            <a:stCxn id="39980" idx="3"/>
            <a:endCxn id="39986" idx="1"/>
          </p:cNvCxnSpPr>
          <p:nvPr/>
        </p:nvCxnSpPr>
        <p:spPr bwMode="auto">
          <a:xfrm flipV="1">
            <a:off x="6300788" y="3548063"/>
            <a:ext cx="290512" cy="45243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86" name="TextBox 25"/>
          <p:cNvSpPr txBox="1">
            <a:spLocks noChangeArrowheads="1"/>
          </p:cNvSpPr>
          <p:nvPr/>
        </p:nvSpPr>
        <p:spPr bwMode="auto">
          <a:xfrm>
            <a:off x="6591300" y="3379788"/>
            <a:ext cx="11525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Energy</a:t>
            </a:r>
          </a:p>
        </p:txBody>
      </p:sp>
      <p:cxnSp>
        <p:nvCxnSpPr>
          <p:cNvPr id="39987" name="Elbow Connector 33"/>
          <p:cNvCxnSpPr>
            <a:cxnSpLocks noChangeShapeType="1"/>
            <a:stCxn id="39980" idx="3"/>
            <a:endCxn id="39988" idx="1"/>
          </p:cNvCxnSpPr>
          <p:nvPr/>
        </p:nvCxnSpPr>
        <p:spPr bwMode="auto">
          <a:xfrm>
            <a:off x="6300788" y="4000500"/>
            <a:ext cx="290512" cy="3905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88" name="TextBox 25"/>
          <p:cNvSpPr txBox="1">
            <a:spLocks noChangeArrowheads="1"/>
          </p:cNvSpPr>
          <p:nvPr/>
        </p:nvSpPr>
        <p:spPr bwMode="auto">
          <a:xfrm>
            <a:off x="6591300" y="4222750"/>
            <a:ext cx="1152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t>
            </a:r>
          </a:p>
        </p:txBody>
      </p:sp>
      <p:cxnSp>
        <p:nvCxnSpPr>
          <p:cNvPr id="39989" name="Elbow Connector 33"/>
          <p:cNvCxnSpPr>
            <a:cxnSpLocks noChangeShapeType="1"/>
            <a:stCxn id="39980" idx="3"/>
            <a:endCxn id="39990" idx="1"/>
          </p:cNvCxnSpPr>
          <p:nvPr/>
        </p:nvCxnSpPr>
        <p:spPr bwMode="auto">
          <a:xfrm>
            <a:off x="6300788" y="4000500"/>
            <a:ext cx="290512" cy="1746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90" name="TextBox 25"/>
          <p:cNvSpPr txBox="1">
            <a:spLocks noChangeArrowheads="1"/>
          </p:cNvSpPr>
          <p:nvPr/>
        </p:nvSpPr>
        <p:spPr bwMode="auto">
          <a:xfrm>
            <a:off x="6591300" y="4005263"/>
            <a:ext cx="11525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Carbon</a:t>
            </a:r>
          </a:p>
        </p:txBody>
      </p:sp>
      <p:cxnSp>
        <p:nvCxnSpPr>
          <p:cNvPr id="39991" name="Elbow Connector 33"/>
          <p:cNvCxnSpPr>
            <a:cxnSpLocks noChangeShapeType="1"/>
            <a:stCxn id="39980" idx="3"/>
            <a:endCxn id="39992" idx="1"/>
          </p:cNvCxnSpPr>
          <p:nvPr/>
        </p:nvCxnSpPr>
        <p:spPr bwMode="auto">
          <a:xfrm flipV="1">
            <a:off x="6300788" y="3886200"/>
            <a:ext cx="290512" cy="1143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92" name="TextBox 25"/>
          <p:cNvSpPr txBox="1">
            <a:spLocks noChangeArrowheads="1"/>
          </p:cNvSpPr>
          <p:nvPr/>
        </p:nvSpPr>
        <p:spPr bwMode="auto">
          <a:xfrm>
            <a:off x="6591300" y="3716338"/>
            <a:ext cx="11525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Waste</a:t>
            </a:r>
          </a:p>
        </p:txBody>
      </p:sp>
      <p:cxnSp>
        <p:nvCxnSpPr>
          <p:cNvPr id="39993" name="Elbow Connector 33"/>
          <p:cNvCxnSpPr>
            <a:cxnSpLocks noChangeShapeType="1"/>
            <a:stCxn id="39982" idx="3"/>
            <a:endCxn id="39994" idx="1"/>
          </p:cNvCxnSpPr>
          <p:nvPr/>
        </p:nvCxnSpPr>
        <p:spPr bwMode="auto">
          <a:xfrm flipV="1">
            <a:off x="6300788" y="4700588"/>
            <a:ext cx="142875" cy="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94" name="TextBox 25"/>
          <p:cNvSpPr txBox="1">
            <a:spLocks noChangeArrowheads="1"/>
          </p:cNvSpPr>
          <p:nvPr/>
        </p:nvSpPr>
        <p:spPr bwMode="auto">
          <a:xfrm>
            <a:off x="6443663" y="4532313"/>
            <a:ext cx="12954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Working Hours</a:t>
            </a:r>
          </a:p>
        </p:txBody>
      </p:sp>
      <p:sp>
        <p:nvSpPr>
          <p:cNvPr id="39995" name="TextBox 25"/>
          <p:cNvSpPr txBox="1">
            <a:spLocks noChangeArrowheads="1"/>
          </p:cNvSpPr>
          <p:nvPr/>
        </p:nvSpPr>
        <p:spPr bwMode="auto">
          <a:xfrm>
            <a:off x="3851275" y="354013"/>
            <a:ext cx="29194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Management System</a:t>
            </a:r>
          </a:p>
        </p:txBody>
      </p:sp>
      <p:cxnSp>
        <p:nvCxnSpPr>
          <p:cNvPr id="39996" name="Elbow Connector 33"/>
          <p:cNvCxnSpPr>
            <a:cxnSpLocks noChangeShapeType="1"/>
            <a:stCxn id="39970" idx="3"/>
            <a:endCxn id="39995" idx="1"/>
          </p:cNvCxnSpPr>
          <p:nvPr/>
        </p:nvCxnSpPr>
        <p:spPr bwMode="auto">
          <a:xfrm>
            <a:off x="3563938" y="523875"/>
            <a:ext cx="287337" cy="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97" name="TextBox 25"/>
          <p:cNvSpPr txBox="1">
            <a:spLocks noChangeArrowheads="1"/>
          </p:cNvSpPr>
          <p:nvPr/>
        </p:nvSpPr>
        <p:spPr bwMode="auto">
          <a:xfrm>
            <a:off x="5076825" y="1370013"/>
            <a:ext cx="8556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External</a:t>
            </a:r>
          </a:p>
        </p:txBody>
      </p:sp>
      <p:cxnSp>
        <p:nvCxnSpPr>
          <p:cNvPr id="39998" name="Elbow Connector 33"/>
          <p:cNvCxnSpPr>
            <a:cxnSpLocks noChangeShapeType="1"/>
            <a:stCxn id="40001" idx="3"/>
            <a:endCxn id="39997" idx="1"/>
          </p:cNvCxnSpPr>
          <p:nvPr/>
        </p:nvCxnSpPr>
        <p:spPr bwMode="auto">
          <a:xfrm flipV="1">
            <a:off x="4716463" y="1538288"/>
            <a:ext cx="360362" cy="158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9999" name="TextBox 25"/>
          <p:cNvSpPr txBox="1">
            <a:spLocks noChangeArrowheads="1"/>
          </p:cNvSpPr>
          <p:nvPr/>
        </p:nvSpPr>
        <p:spPr bwMode="auto">
          <a:xfrm>
            <a:off x="5076825" y="1009650"/>
            <a:ext cx="863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Internal</a:t>
            </a:r>
          </a:p>
        </p:txBody>
      </p:sp>
      <p:cxnSp>
        <p:nvCxnSpPr>
          <p:cNvPr id="40000" name="Elbow Connector 33"/>
          <p:cNvCxnSpPr>
            <a:cxnSpLocks noChangeShapeType="1"/>
            <a:stCxn id="40001" idx="3"/>
            <a:endCxn id="39999" idx="1"/>
          </p:cNvCxnSpPr>
          <p:nvPr/>
        </p:nvCxnSpPr>
        <p:spPr bwMode="auto">
          <a:xfrm flipV="1">
            <a:off x="4716463" y="1177925"/>
            <a:ext cx="360362" cy="3619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001" name="TextBox 25"/>
          <p:cNvSpPr txBox="1">
            <a:spLocks noChangeArrowheads="1"/>
          </p:cNvSpPr>
          <p:nvPr/>
        </p:nvSpPr>
        <p:spPr bwMode="auto">
          <a:xfrm>
            <a:off x="3563938" y="1125538"/>
            <a:ext cx="11525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Documents</a:t>
            </a:r>
          </a:p>
          <a:p>
            <a:pPr eaLnBrk="1" hangingPunct="1"/>
            <a:r>
              <a:rPr lang="en-GB" sz="1600" i="1">
                <a:latin typeface="Arial Narrow" pitchFamily="34" charset="0"/>
                <a:ea typeface="ＭＳ Ｐゴシック" pitchFamily="34" charset="-128"/>
              </a:rPr>
              <a:t>- company</a:t>
            </a:r>
          </a:p>
          <a:p>
            <a:pPr eaLnBrk="1" hangingPunct="1"/>
            <a:r>
              <a:rPr lang="en-GB" sz="1600" i="1">
                <a:latin typeface="Arial Narrow" pitchFamily="34" charset="0"/>
                <a:ea typeface="ＭＳ Ｐゴシック" pitchFamily="34" charset="-128"/>
              </a:rPr>
              <a:t>- project </a:t>
            </a:r>
          </a:p>
        </p:txBody>
      </p:sp>
      <p:cxnSp>
        <p:nvCxnSpPr>
          <p:cNvPr id="40002" name="Elbow Connector 33"/>
          <p:cNvCxnSpPr>
            <a:cxnSpLocks noChangeShapeType="1"/>
            <a:stCxn id="39955" idx="3"/>
            <a:endCxn id="40001" idx="1"/>
          </p:cNvCxnSpPr>
          <p:nvPr/>
        </p:nvCxnSpPr>
        <p:spPr bwMode="auto">
          <a:xfrm flipV="1">
            <a:off x="3203575" y="1539875"/>
            <a:ext cx="360363" cy="1873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003" name="TextBox 25"/>
          <p:cNvSpPr txBox="1">
            <a:spLocks noChangeArrowheads="1"/>
          </p:cNvSpPr>
          <p:nvPr/>
        </p:nvSpPr>
        <p:spPr bwMode="auto">
          <a:xfrm>
            <a:off x="3563938" y="1989138"/>
            <a:ext cx="865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Records</a:t>
            </a:r>
          </a:p>
        </p:txBody>
      </p:sp>
      <p:cxnSp>
        <p:nvCxnSpPr>
          <p:cNvPr id="40004" name="Elbow Connector 33"/>
          <p:cNvCxnSpPr>
            <a:cxnSpLocks noChangeShapeType="1"/>
            <a:stCxn id="39955" idx="3"/>
            <a:endCxn id="40003" idx="1"/>
          </p:cNvCxnSpPr>
          <p:nvPr/>
        </p:nvCxnSpPr>
        <p:spPr bwMode="auto">
          <a:xfrm>
            <a:off x="3203575" y="1727200"/>
            <a:ext cx="360363" cy="43021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005" name="TextBox 25"/>
          <p:cNvSpPr txBox="1">
            <a:spLocks noChangeArrowheads="1"/>
          </p:cNvSpPr>
          <p:nvPr/>
        </p:nvSpPr>
        <p:spPr bwMode="auto">
          <a:xfrm>
            <a:off x="3851275" y="6308725"/>
            <a:ext cx="7207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Filing</a:t>
            </a:r>
          </a:p>
        </p:txBody>
      </p:sp>
      <p:cxnSp>
        <p:nvCxnSpPr>
          <p:cNvPr id="40006" name="Elbow Connector 33"/>
          <p:cNvCxnSpPr>
            <a:cxnSpLocks noChangeShapeType="1"/>
            <a:endCxn id="40005" idx="1"/>
          </p:cNvCxnSpPr>
          <p:nvPr/>
        </p:nvCxnSpPr>
        <p:spPr bwMode="auto">
          <a:xfrm>
            <a:off x="3492500" y="6308725"/>
            <a:ext cx="358775" cy="16986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007" name="TextBox 25"/>
          <p:cNvSpPr txBox="1">
            <a:spLocks noChangeArrowheads="1"/>
          </p:cNvSpPr>
          <p:nvPr/>
        </p:nvSpPr>
        <p:spPr bwMode="auto">
          <a:xfrm>
            <a:off x="3851275" y="5949950"/>
            <a:ext cx="25955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Numbering and Nomenclature</a:t>
            </a:r>
          </a:p>
        </p:txBody>
      </p:sp>
      <p:cxnSp>
        <p:nvCxnSpPr>
          <p:cNvPr id="40008" name="Elbow Connector 33"/>
          <p:cNvCxnSpPr>
            <a:cxnSpLocks noChangeShapeType="1"/>
            <a:endCxn id="40007" idx="1"/>
          </p:cNvCxnSpPr>
          <p:nvPr/>
        </p:nvCxnSpPr>
        <p:spPr bwMode="auto">
          <a:xfrm flipV="1">
            <a:off x="3492500" y="6118225"/>
            <a:ext cx="358775" cy="1905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009" name="TextBox 25"/>
          <p:cNvSpPr txBox="1">
            <a:spLocks noChangeArrowheads="1"/>
          </p:cNvSpPr>
          <p:nvPr/>
        </p:nvSpPr>
        <p:spPr bwMode="auto">
          <a:xfrm>
            <a:off x="5076825" y="1728788"/>
            <a:ext cx="8556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Library</a:t>
            </a:r>
          </a:p>
        </p:txBody>
      </p:sp>
      <p:cxnSp>
        <p:nvCxnSpPr>
          <p:cNvPr id="40010" name="Elbow Connector 33"/>
          <p:cNvCxnSpPr>
            <a:cxnSpLocks noChangeShapeType="1"/>
            <a:stCxn id="40001" idx="3"/>
            <a:endCxn id="40009" idx="1"/>
          </p:cNvCxnSpPr>
          <p:nvPr/>
        </p:nvCxnSpPr>
        <p:spPr bwMode="auto">
          <a:xfrm>
            <a:off x="4716463" y="1539875"/>
            <a:ext cx="360362" cy="3587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011" name="TextBox 25"/>
          <p:cNvSpPr txBox="1">
            <a:spLocks noChangeArrowheads="1"/>
          </p:cNvSpPr>
          <p:nvPr/>
        </p:nvSpPr>
        <p:spPr bwMode="auto">
          <a:xfrm>
            <a:off x="6372225" y="1196975"/>
            <a:ext cx="10795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Lifecycle</a:t>
            </a:r>
          </a:p>
        </p:txBody>
      </p:sp>
      <p:cxnSp>
        <p:nvCxnSpPr>
          <p:cNvPr id="40012" name="Elbow Connector 33"/>
          <p:cNvCxnSpPr>
            <a:cxnSpLocks noChangeShapeType="1"/>
            <a:stCxn id="40011" idx="1"/>
            <a:endCxn id="39997" idx="3"/>
          </p:cNvCxnSpPr>
          <p:nvPr/>
        </p:nvCxnSpPr>
        <p:spPr bwMode="auto">
          <a:xfrm rot="10800000" flipV="1">
            <a:off x="5932488" y="1365250"/>
            <a:ext cx="439737" cy="17303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cxnSp>
        <p:nvCxnSpPr>
          <p:cNvPr id="40013" name="Elbow Connector 33"/>
          <p:cNvCxnSpPr>
            <a:cxnSpLocks noChangeShapeType="1"/>
            <a:stCxn id="39999" idx="3"/>
            <a:endCxn id="40011" idx="1"/>
          </p:cNvCxnSpPr>
          <p:nvPr/>
        </p:nvCxnSpPr>
        <p:spPr bwMode="auto">
          <a:xfrm>
            <a:off x="5940425" y="1177925"/>
            <a:ext cx="431800" cy="1873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014" name="TextBox 25"/>
          <p:cNvSpPr txBox="1">
            <a:spLocks noChangeArrowheads="1"/>
          </p:cNvSpPr>
          <p:nvPr/>
        </p:nvSpPr>
        <p:spPr bwMode="auto">
          <a:xfrm>
            <a:off x="3563938" y="2708399"/>
            <a:ext cx="23685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smtClean="0">
                <a:latin typeface="Arial Narrow" pitchFamily="34" charset="0"/>
                <a:ea typeface="ＭＳ Ｐゴシック" pitchFamily="34" charset="-128"/>
              </a:rPr>
              <a:t>Literature and Web Site</a:t>
            </a:r>
            <a:endParaRPr lang="en-GB" sz="1600" dirty="0">
              <a:latin typeface="Arial Narrow" pitchFamily="34" charset="0"/>
              <a:ea typeface="ＭＳ Ｐゴシック" pitchFamily="34" charset="-128"/>
            </a:endParaRPr>
          </a:p>
        </p:txBody>
      </p:sp>
      <p:cxnSp>
        <p:nvCxnSpPr>
          <p:cNvPr id="40015" name="Elbow Connector 33"/>
          <p:cNvCxnSpPr>
            <a:cxnSpLocks noChangeShapeType="1"/>
            <a:stCxn id="39955" idx="3"/>
            <a:endCxn id="40014" idx="1"/>
          </p:cNvCxnSpPr>
          <p:nvPr/>
        </p:nvCxnSpPr>
        <p:spPr bwMode="auto">
          <a:xfrm>
            <a:off x="3203575" y="1726407"/>
            <a:ext cx="360363" cy="1151269"/>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016" name="TextBox 25"/>
          <p:cNvSpPr txBox="1">
            <a:spLocks noChangeArrowheads="1"/>
          </p:cNvSpPr>
          <p:nvPr/>
        </p:nvSpPr>
        <p:spPr bwMode="auto">
          <a:xfrm>
            <a:off x="3563938" y="2997324"/>
            <a:ext cx="15843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a:latin typeface="Arial Narrow" pitchFamily="34" charset="0"/>
                <a:ea typeface="ＭＳ Ｐゴシック" pitchFamily="34" charset="-128"/>
              </a:rPr>
              <a:t>Notice Boards</a:t>
            </a:r>
          </a:p>
        </p:txBody>
      </p:sp>
      <p:cxnSp>
        <p:nvCxnSpPr>
          <p:cNvPr id="40017" name="Elbow Connector 33"/>
          <p:cNvCxnSpPr>
            <a:cxnSpLocks noChangeShapeType="1"/>
            <a:stCxn id="39955" idx="3"/>
            <a:endCxn id="40016" idx="1"/>
          </p:cNvCxnSpPr>
          <p:nvPr/>
        </p:nvCxnSpPr>
        <p:spPr bwMode="auto">
          <a:xfrm>
            <a:off x="3203575" y="1726407"/>
            <a:ext cx="360363" cy="1439986"/>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018" name="TextBox 25"/>
          <p:cNvSpPr txBox="1">
            <a:spLocks noChangeArrowheads="1"/>
          </p:cNvSpPr>
          <p:nvPr/>
        </p:nvSpPr>
        <p:spPr bwMode="auto">
          <a:xfrm>
            <a:off x="3563938" y="3306887"/>
            <a:ext cx="15843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a:latin typeface="Arial Narrow" pitchFamily="34" charset="0"/>
                <a:ea typeface="ＭＳ Ｐゴシック" pitchFamily="34" charset="-128"/>
              </a:rPr>
              <a:t>Signage</a:t>
            </a:r>
          </a:p>
        </p:txBody>
      </p:sp>
      <p:cxnSp>
        <p:nvCxnSpPr>
          <p:cNvPr id="40019" name="Elbow Connector 33"/>
          <p:cNvCxnSpPr>
            <a:cxnSpLocks noChangeShapeType="1"/>
            <a:stCxn id="39955" idx="3"/>
            <a:endCxn id="40018" idx="1"/>
          </p:cNvCxnSpPr>
          <p:nvPr/>
        </p:nvCxnSpPr>
        <p:spPr bwMode="auto">
          <a:xfrm>
            <a:off x="3203575" y="1726407"/>
            <a:ext cx="360363" cy="1749549"/>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020" name="TextBox 25"/>
          <p:cNvSpPr txBox="1">
            <a:spLocks noChangeArrowheads="1"/>
          </p:cNvSpPr>
          <p:nvPr/>
        </p:nvSpPr>
        <p:spPr bwMode="auto">
          <a:xfrm>
            <a:off x="7243763" y="1687513"/>
            <a:ext cx="8651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Creation</a:t>
            </a:r>
          </a:p>
        </p:txBody>
      </p:sp>
      <p:cxnSp>
        <p:nvCxnSpPr>
          <p:cNvPr id="40021" name="Elbow Connector 33"/>
          <p:cNvCxnSpPr>
            <a:cxnSpLocks noChangeShapeType="1"/>
            <a:stCxn id="40003" idx="3"/>
            <a:endCxn id="40020" idx="1"/>
          </p:cNvCxnSpPr>
          <p:nvPr/>
        </p:nvCxnSpPr>
        <p:spPr bwMode="auto">
          <a:xfrm flipV="1">
            <a:off x="4429125" y="1857375"/>
            <a:ext cx="2814638" cy="300038"/>
          </a:xfrm>
          <a:prstGeom prst="bentConnector3">
            <a:avLst>
              <a:gd name="adj1" fmla="val 89685"/>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022" name="TextBox 25"/>
          <p:cNvSpPr txBox="1">
            <a:spLocks noChangeArrowheads="1"/>
          </p:cNvSpPr>
          <p:nvPr/>
        </p:nvSpPr>
        <p:spPr bwMode="auto">
          <a:xfrm>
            <a:off x="7243763" y="1989138"/>
            <a:ext cx="10064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Retention</a:t>
            </a:r>
          </a:p>
        </p:txBody>
      </p:sp>
      <p:cxnSp>
        <p:nvCxnSpPr>
          <p:cNvPr id="40023" name="Elbow Connector 33"/>
          <p:cNvCxnSpPr>
            <a:cxnSpLocks noChangeShapeType="1"/>
            <a:stCxn id="40003" idx="3"/>
            <a:endCxn id="40022" idx="1"/>
          </p:cNvCxnSpPr>
          <p:nvPr/>
        </p:nvCxnSpPr>
        <p:spPr bwMode="auto">
          <a:xfrm>
            <a:off x="4429125" y="2157413"/>
            <a:ext cx="2814638" cy="158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024" name="TextBox 25"/>
          <p:cNvSpPr txBox="1">
            <a:spLocks noChangeArrowheads="1"/>
          </p:cNvSpPr>
          <p:nvPr/>
        </p:nvSpPr>
        <p:spPr bwMode="auto">
          <a:xfrm>
            <a:off x="7245350" y="2278063"/>
            <a:ext cx="11493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smtClean="0">
                <a:latin typeface="Arial Narrow" pitchFamily="34" charset="0"/>
                <a:ea typeface="ＭＳ Ｐゴシック" pitchFamily="34" charset="-128"/>
              </a:rPr>
              <a:t>Disposal</a:t>
            </a:r>
            <a:endParaRPr lang="en-GB" sz="1600" dirty="0">
              <a:latin typeface="Arial Narrow" pitchFamily="34" charset="0"/>
              <a:ea typeface="ＭＳ Ｐゴシック" pitchFamily="34" charset="-128"/>
            </a:endParaRPr>
          </a:p>
        </p:txBody>
      </p:sp>
      <p:cxnSp>
        <p:nvCxnSpPr>
          <p:cNvPr id="40025" name="Elbow Connector 33"/>
          <p:cNvCxnSpPr>
            <a:cxnSpLocks noChangeShapeType="1"/>
            <a:stCxn id="40003" idx="3"/>
            <a:endCxn id="40024" idx="1"/>
          </p:cNvCxnSpPr>
          <p:nvPr/>
        </p:nvCxnSpPr>
        <p:spPr bwMode="auto">
          <a:xfrm>
            <a:off x="4429125" y="2158207"/>
            <a:ext cx="2816225" cy="289133"/>
          </a:xfrm>
          <a:prstGeom prst="bentConnector3">
            <a:avLst>
              <a:gd name="adj1" fmla="val 89305"/>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90" name="TextBox 25"/>
          <p:cNvSpPr txBox="1">
            <a:spLocks noChangeArrowheads="1"/>
          </p:cNvSpPr>
          <p:nvPr/>
        </p:nvSpPr>
        <p:spPr bwMode="auto">
          <a:xfrm>
            <a:off x="3563888" y="2348880"/>
            <a:ext cx="1727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a:latin typeface="Arial Narrow" pitchFamily="34" charset="0"/>
                <a:ea typeface="ＭＳ Ｐゴシック" pitchFamily="34" charset="-128"/>
              </a:rPr>
              <a:t>Computer Software</a:t>
            </a:r>
          </a:p>
        </p:txBody>
      </p:sp>
      <p:cxnSp>
        <p:nvCxnSpPr>
          <p:cNvPr id="91" name="Elbow Connector 33"/>
          <p:cNvCxnSpPr>
            <a:cxnSpLocks noChangeShapeType="1"/>
            <a:stCxn id="39955" idx="3"/>
            <a:endCxn id="90" idx="1"/>
          </p:cNvCxnSpPr>
          <p:nvPr/>
        </p:nvCxnSpPr>
        <p:spPr bwMode="auto">
          <a:xfrm>
            <a:off x="3203575" y="1726407"/>
            <a:ext cx="360313" cy="7917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8089900" y="44450"/>
            <a:ext cx="1090613" cy="127000"/>
          </a:xfrm>
        </p:spPr>
        <p:txBody>
          <a:bodyPr/>
          <a:lstStyle/>
          <a:p>
            <a:r>
              <a:rPr lang="en-GB" sz="700" smtClean="0">
                <a:effectLst/>
              </a:rPr>
              <a:t>5 Matter and Energy</a:t>
            </a:r>
          </a:p>
        </p:txBody>
      </p:sp>
      <p:sp>
        <p:nvSpPr>
          <p:cNvPr id="40963"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40964"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40965"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40966"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40967"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rgbClr val="FFFF99"/>
          </a:solidFill>
          <a:ln w="9525">
            <a:solidFill>
              <a:schemeClr val="tx1"/>
            </a:solidFill>
            <a:miter lim="800000"/>
            <a:headEnd/>
            <a:tailEnd/>
          </a:ln>
        </p:spPr>
        <p:txBody>
          <a:bodyPr wrap="none" anchor="ctr"/>
          <a:lstStyle/>
          <a:p>
            <a:r>
              <a:rPr lang="en-GB">
                <a:solidFill>
                  <a:srgbClr val="002060"/>
                </a:solidFill>
                <a:latin typeface="Arial" charset="0"/>
              </a:rPr>
              <a:t>5. Matter and</a:t>
            </a:r>
          </a:p>
          <a:p>
            <a:r>
              <a:rPr lang="en-GB">
                <a:solidFill>
                  <a:srgbClr val="002060"/>
                </a:solidFill>
                <a:latin typeface="Arial" charset="0"/>
              </a:rPr>
              <a:t>Energy</a:t>
            </a:r>
          </a:p>
        </p:txBody>
      </p:sp>
      <p:sp>
        <p:nvSpPr>
          <p:cNvPr id="40968"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40969"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40970"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40971"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40972"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40973"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40974" name="Rectangle 16">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40975" name="Rectangle 17">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40976" name="Rectangle 18">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40977" name="Rectangle 19">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40978" name="Rectangle 24">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40979" name="TextBox 25"/>
          <p:cNvSpPr txBox="1">
            <a:spLocks noChangeArrowheads="1"/>
          </p:cNvSpPr>
          <p:nvPr/>
        </p:nvSpPr>
        <p:spPr bwMode="auto">
          <a:xfrm>
            <a:off x="2479675" y="603250"/>
            <a:ext cx="12271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Selection</a:t>
            </a:r>
          </a:p>
        </p:txBody>
      </p:sp>
      <p:cxnSp>
        <p:nvCxnSpPr>
          <p:cNvPr id="40980" name="Elbow Connector 33"/>
          <p:cNvCxnSpPr>
            <a:cxnSpLocks noChangeShapeType="1"/>
            <a:stCxn id="40967" idx="3"/>
            <a:endCxn id="40979" idx="1"/>
          </p:cNvCxnSpPr>
          <p:nvPr/>
        </p:nvCxnSpPr>
        <p:spPr bwMode="auto">
          <a:xfrm flipV="1">
            <a:off x="2193925" y="773113"/>
            <a:ext cx="285750" cy="178276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981" name="TextBox 25"/>
          <p:cNvSpPr txBox="1">
            <a:spLocks noChangeArrowheads="1"/>
          </p:cNvSpPr>
          <p:nvPr/>
        </p:nvSpPr>
        <p:spPr bwMode="auto">
          <a:xfrm>
            <a:off x="2481263" y="1509713"/>
            <a:ext cx="9382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Handling and Use</a:t>
            </a:r>
          </a:p>
        </p:txBody>
      </p:sp>
      <p:cxnSp>
        <p:nvCxnSpPr>
          <p:cNvPr id="40982" name="Elbow Connector 33"/>
          <p:cNvCxnSpPr>
            <a:cxnSpLocks noChangeShapeType="1"/>
            <a:stCxn id="40981" idx="1"/>
            <a:endCxn id="40967" idx="3"/>
          </p:cNvCxnSpPr>
          <p:nvPr/>
        </p:nvCxnSpPr>
        <p:spPr bwMode="auto">
          <a:xfrm rot="10800000" flipV="1">
            <a:off x="2193925" y="1801813"/>
            <a:ext cx="287338" cy="7524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983" name="TextBox 25"/>
          <p:cNvSpPr txBox="1">
            <a:spLocks noChangeArrowheads="1"/>
          </p:cNvSpPr>
          <p:nvPr/>
        </p:nvSpPr>
        <p:spPr bwMode="auto">
          <a:xfrm>
            <a:off x="2481263" y="2622550"/>
            <a:ext cx="12271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Processing</a:t>
            </a:r>
          </a:p>
        </p:txBody>
      </p:sp>
      <p:cxnSp>
        <p:nvCxnSpPr>
          <p:cNvPr id="40984" name="Elbow Connector 33"/>
          <p:cNvCxnSpPr>
            <a:cxnSpLocks noChangeShapeType="1"/>
            <a:stCxn id="40983" idx="1"/>
            <a:endCxn id="40967" idx="3"/>
          </p:cNvCxnSpPr>
          <p:nvPr/>
        </p:nvCxnSpPr>
        <p:spPr bwMode="auto">
          <a:xfrm rot="10800000">
            <a:off x="2193925" y="2555875"/>
            <a:ext cx="287338" cy="2349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985" name="TextBox 25"/>
          <p:cNvSpPr txBox="1">
            <a:spLocks noChangeArrowheads="1"/>
          </p:cNvSpPr>
          <p:nvPr/>
        </p:nvSpPr>
        <p:spPr bwMode="auto">
          <a:xfrm>
            <a:off x="2484438" y="5551488"/>
            <a:ext cx="129698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Maintenance, Inspection and Testing</a:t>
            </a:r>
          </a:p>
        </p:txBody>
      </p:sp>
      <p:cxnSp>
        <p:nvCxnSpPr>
          <p:cNvPr id="40986" name="Elbow Connector 33"/>
          <p:cNvCxnSpPr>
            <a:cxnSpLocks noChangeShapeType="1"/>
            <a:stCxn id="40985" idx="1"/>
            <a:endCxn id="40967" idx="3"/>
          </p:cNvCxnSpPr>
          <p:nvPr/>
        </p:nvCxnSpPr>
        <p:spPr bwMode="auto">
          <a:xfrm rot="10800000">
            <a:off x="2193925" y="2555875"/>
            <a:ext cx="290513" cy="34099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987" name="TextBox 25"/>
          <p:cNvSpPr txBox="1">
            <a:spLocks noChangeArrowheads="1"/>
          </p:cNvSpPr>
          <p:nvPr/>
        </p:nvSpPr>
        <p:spPr bwMode="auto">
          <a:xfrm>
            <a:off x="2482850" y="3606800"/>
            <a:ext cx="12271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Waste &amp; Emissions</a:t>
            </a:r>
          </a:p>
        </p:txBody>
      </p:sp>
      <p:cxnSp>
        <p:nvCxnSpPr>
          <p:cNvPr id="40988" name="Elbow Connector 33"/>
          <p:cNvCxnSpPr>
            <a:cxnSpLocks noChangeShapeType="1"/>
            <a:stCxn id="40967" idx="3"/>
            <a:endCxn id="40987" idx="1"/>
          </p:cNvCxnSpPr>
          <p:nvPr/>
        </p:nvCxnSpPr>
        <p:spPr bwMode="auto">
          <a:xfrm>
            <a:off x="2193925" y="2555875"/>
            <a:ext cx="288925" cy="13430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989" name="TextBox 25"/>
          <p:cNvSpPr txBox="1">
            <a:spLocks noChangeArrowheads="1"/>
          </p:cNvSpPr>
          <p:nvPr/>
        </p:nvSpPr>
        <p:spPr bwMode="auto">
          <a:xfrm>
            <a:off x="2492375" y="4830763"/>
            <a:ext cx="12271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smtClean="0">
                <a:latin typeface="Arial Narrow" pitchFamily="34" charset="0"/>
                <a:ea typeface="ＭＳ Ｐゴシック" pitchFamily="34" charset="-128"/>
              </a:rPr>
              <a:t>Infrastructure</a:t>
            </a:r>
            <a:endParaRPr lang="en-GB" sz="1600" dirty="0">
              <a:latin typeface="Arial Narrow" pitchFamily="34" charset="0"/>
              <a:ea typeface="ＭＳ Ｐゴシック" pitchFamily="34" charset="-128"/>
            </a:endParaRPr>
          </a:p>
        </p:txBody>
      </p:sp>
      <p:cxnSp>
        <p:nvCxnSpPr>
          <p:cNvPr id="40990" name="Elbow Connector 33"/>
          <p:cNvCxnSpPr>
            <a:cxnSpLocks noChangeShapeType="1"/>
            <a:stCxn id="40967" idx="3"/>
            <a:endCxn id="40989" idx="1"/>
          </p:cNvCxnSpPr>
          <p:nvPr/>
        </p:nvCxnSpPr>
        <p:spPr bwMode="auto">
          <a:xfrm>
            <a:off x="2193925" y="2555875"/>
            <a:ext cx="298450" cy="24447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991" name="AutoShape 37">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2" name="AutoShape 38">
            <a:hlinkClick r:id="rId16"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3" name="AutoShape 39">
            <a:hlinkClick r:id="rId17" action="ppaction://hlinksldjump"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4" name="AutoShape 40">
            <a:hlinkClick r:id="rId18"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5" name="TextBox 25"/>
          <p:cNvSpPr txBox="1">
            <a:spLocks noChangeArrowheads="1"/>
          </p:cNvSpPr>
          <p:nvPr/>
        </p:nvSpPr>
        <p:spPr bwMode="auto">
          <a:xfrm>
            <a:off x="3779838" y="1190625"/>
            <a:ext cx="863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Receipt</a:t>
            </a:r>
          </a:p>
        </p:txBody>
      </p:sp>
      <p:cxnSp>
        <p:nvCxnSpPr>
          <p:cNvPr id="40996" name="Elbow Connector 33"/>
          <p:cNvCxnSpPr>
            <a:cxnSpLocks noChangeShapeType="1"/>
            <a:stCxn id="40981" idx="3"/>
            <a:endCxn id="40995" idx="1"/>
          </p:cNvCxnSpPr>
          <p:nvPr/>
        </p:nvCxnSpPr>
        <p:spPr bwMode="auto">
          <a:xfrm flipV="1">
            <a:off x="3419475" y="1358900"/>
            <a:ext cx="360363" cy="44291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997" name="TextBox 25"/>
          <p:cNvSpPr txBox="1">
            <a:spLocks noChangeArrowheads="1"/>
          </p:cNvSpPr>
          <p:nvPr/>
        </p:nvSpPr>
        <p:spPr bwMode="auto">
          <a:xfrm>
            <a:off x="3779838" y="1627188"/>
            <a:ext cx="8636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Storage</a:t>
            </a:r>
          </a:p>
        </p:txBody>
      </p:sp>
      <p:cxnSp>
        <p:nvCxnSpPr>
          <p:cNvPr id="40998" name="Elbow Connector 33"/>
          <p:cNvCxnSpPr>
            <a:cxnSpLocks noChangeShapeType="1"/>
            <a:stCxn id="40981" idx="3"/>
            <a:endCxn id="40997" idx="1"/>
          </p:cNvCxnSpPr>
          <p:nvPr/>
        </p:nvCxnSpPr>
        <p:spPr bwMode="auto">
          <a:xfrm flipV="1">
            <a:off x="3419475" y="1795463"/>
            <a:ext cx="360363" cy="63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0999" name="TextBox 25"/>
          <p:cNvSpPr txBox="1">
            <a:spLocks noChangeArrowheads="1"/>
          </p:cNvSpPr>
          <p:nvPr/>
        </p:nvSpPr>
        <p:spPr bwMode="auto">
          <a:xfrm>
            <a:off x="3779838" y="2058988"/>
            <a:ext cx="11525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Transport</a:t>
            </a:r>
          </a:p>
        </p:txBody>
      </p:sp>
      <p:cxnSp>
        <p:nvCxnSpPr>
          <p:cNvPr id="41000" name="Elbow Connector 33"/>
          <p:cNvCxnSpPr>
            <a:cxnSpLocks noChangeShapeType="1"/>
            <a:stCxn id="40981" idx="3"/>
            <a:endCxn id="40999" idx="1"/>
          </p:cNvCxnSpPr>
          <p:nvPr/>
        </p:nvCxnSpPr>
        <p:spPr bwMode="auto">
          <a:xfrm>
            <a:off x="3419475" y="1801813"/>
            <a:ext cx="360363" cy="4254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1001" name="TextBox 25"/>
          <p:cNvSpPr txBox="1">
            <a:spLocks noChangeArrowheads="1"/>
          </p:cNvSpPr>
          <p:nvPr/>
        </p:nvSpPr>
        <p:spPr bwMode="auto">
          <a:xfrm>
            <a:off x="4573588" y="3068960"/>
            <a:ext cx="11525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a:latin typeface="Arial Narrow" pitchFamily="34" charset="0"/>
                <a:ea typeface="ＭＳ Ｐゴシック" pitchFamily="34" charset="-128"/>
              </a:rPr>
              <a:t>Work Environment</a:t>
            </a:r>
          </a:p>
        </p:txBody>
      </p:sp>
      <p:cxnSp>
        <p:nvCxnSpPr>
          <p:cNvPr id="41002" name="Elbow Connector 33"/>
          <p:cNvCxnSpPr>
            <a:cxnSpLocks noChangeShapeType="1"/>
            <a:stCxn id="40989" idx="3"/>
            <a:endCxn id="41001" idx="1"/>
          </p:cNvCxnSpPr>
          <p:nvPr/>
        </p:nvCxnSpPr>
        <p:spPr bwMode="auto">
          <a:xfrm flipV="1">
            <a:off x="3719513" y="3361060"/>
            <a:ext cx="854075" cy="163877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1003" name="TextBox 25"/>
          <p:cNvSpPr txBox="1">
            <a:spLocks noChangeArrowheads="1"/>
          </p:cNvSpPr>
          <p:nvPr/>
        </p:nvSpPr>
        <p:spPr bwMode="auto">
          <a:xfrm>
            <a:off x="4573588" y="3716660"/>
            <a:ext cx="7905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a:latin typeface="Arial Narrow" pitchFamily="34" charset="0"/>
                <a:ea typeface="ＭＳ Ｐゴシック" pitchFamily="34" charset="-128"/>
              </a:rPr>
              <a:t>Estates</a:t>
            </a:r>
          </a:p>
        </p:txBody>
      </p:sp>
      <p:cxnSp>
        <p:nvCxnSpPr>
          <p:cNvPr id="41004" name="Elbow Connector 33"/>
          <p:cNvCxnSpPr>
            <a:cxnSpLocks noChangeShapeType="1"/>
            <a:stCxn id="40989" idx="3"/>
            <a:endCxn id="41003" idx="1"/>
          </p:cNvCxnSpPr>
          <p:nvPr/>
        </p:nvCxnSpPr>
        <p:spPr bwMode="auto">
          <a:xfrm flipV="1">
            <a:off x="3719513" y="3885729"/>
            <a:ext cx="854075" cy="111410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1005" name="TextBox 25"/>
          <p:cNvSpPr txBox="1">
            <a:spLocks noChangeArrowheads="1"/>
          </p:cNvSpPr>
          <p:nvPr/>
        </p:nvSpPr>
        <p:spPr bwMode="auto">
          <a:xfrm>
            <a:off x="4573588" y="4148460"/>
            <a:ext cx="8620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a:latin typeface="Arial Narrow" pitchFamily="34" charset="0"/>
                <a:ea typeface="ＭＳ Ｐゴシック" pitchFamily="34" charset="-128"/>
              </a:rPr>
              <a:t>Facilities</a:t>
            </a:r>
          </a:p>
        </p:txBody>
      </p:sp>
      <p:cxnSp>
        <p:nvCxnSpPr>
          <p:cNvPr id="41006" name="Elbow Connector 33"/>
          <p:cNvCxnSpPr>
            <a:cxnSpLocks noChangeShapeType="1"/>
            <a:stCxn id="40989" idx="3"/>
            <a:endCxn id="41005" idx="1"/>
          </p:cNvCxnSpPr>
          <p:nvPr/>
        </p:nvCxnSpPr>
        <p:spPr bwMode="auto">
          <a:xfrm flipV="1">
            <a:off x="3719513" y="4317529"/>
            <a:ext cx="854075" cy="68230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1007" name="TextBox 25"/>
          <p:cNvSpPr txBox="1">
            <a:spLocks noChangeArrowheads="1"/>
          </p:cNvSpPr>
          <p:nvPr/>
        </p:nvSpPr>
        <p:spPr bwMode="auto">
          <a:xfrm>
            <a:off x="4573588" y="4508822"/>
            <a:ext cx="10064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a:latin typeface="Arial Narrow" pitchFamily="34" charset="0"/>
                <a:ea typeface="ＭＳ Ｐゴシック" pitchFamily="34" charset="-128"/>
              </a:rPr>
              <a:t>Plant and Equipment</a:t>
            </a:r>
          </a:p>
        </p:txBody>
      </p:sp>
      <p:cxnSp>
        <p:nvCxnSpPr>
          <p:cNvPr id="41008" name="Elbow Connector 33"/>
          <p:cNvCxnSpPr>
            <a:cxnSpLocks noChangeShapeType="1"/>
            <a:stCxn id="40989" idx="3"/>
            <a:endCxn id="41007" idx="1"/>
          </p:cNvCxnSpPr>
          <p:nvPr/>
        </p:nvCxnSpPr>
        <p:spPr bwMode="auto">
          <a:xfrm flipV="1">
            <a:off x="3719513" y="4800922"/>
            <a:ext cx="854075" cy="19891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1011" name="TextBox 25"/>
          <p:cNvSpPr txBox="1">
            <a:spLocks noChangeArrowheads="1"/>
          </p:cNvSpPr>
          <p:nvPr/>
        </p:nvSpPr>
        <p:spPr bwMode="auto">
          <a:xfrm>
            <a:off x="6083300" y="4384997"/>
            <a:ext cx="11525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a:latin typeface="Arial Narrow" pitchFamily="34" charset="0"/>
                <a:ea typeface="ＭＳ Ｐゴシック" pitchFamily="34" charset="-128"/>
              </a:rPr>
              <a:t>Personal Protective Equipment</a:t>
            </a:r>
          </a:p>
        </p:txBody>
      </p:sp>
      <p:cxnSp>
        <p:nvCxnSpPr>
          <p:cNvPr id="41012" name="Elbow Connector 33"/>
          <p:cNvCxnSpPr>
            <a:cxnSpLocks noChangeShapeType="1"/>
            <a:stCxn id="41007" idx="3"/>
            <a:endCxn id="41011" idx="1"/>
          </p:cNvCxnSpPr>
          <p:nvPr/>
        </p:nvCxnSpPr>
        <p:spPr bwMode="auto">
          <a:xfrm flipV="1">
            <a:off x="5580063" y="4800129"/>
            <a:ext cx="503237" cy="79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53" name="TextBox 25"/>
          <p:cNvSpPr txBox="1">
            <a:spLocks noChangeArrowheads="1"/>
          </p:cNvSpPr>
          <p:nvPr/>
        </p:nvSpPr>
        <p:spPr bwMode="auto">
          <a:xfrm>
            <a:off x="4572000" y="5157192"/>
            <a:ext cx="15113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smtClean="0">
                <a:latin typeface="Arial Narrow" pitchFamily="34" charset="0"/>
                <a:ea typeface="ＭＳ Ｐゴシック" pitchFamily="34" charset="-128"/>
              </a:rPr>
              <a:t>Configuration</a:t>
            </a:r>
            <a:endParaRPr lang="en-GB" sz="1600" dirty="0">
              <a:latin typeface="Arial Narrow" pitchFamily="34" charset="0"/>
              <a:ea typeface="ＭＳ Ｐゴシック" pitchFamily="34" charset="-128"/>
            </a:endParaRPr>
          </a:p>
        </p:txBody>
      </p:sp>
      <p:cxnSp>
        <p:nvCxnSpPr>
          <p:cNvPr id="54" name="Elbow Connector 33"/>
          <p:cNvCxnSpPr>
            <a:cxnSpLocks noChangeShapeType="1"/>
            <a:stCxn id="40989" idx="3"/>
            <a:endCxn id="53" idx="1"/>
          </p:cNvCxnSpPr>
          <p:nvPr/>
        </p:nvCxnSpPr>
        <p:spPr bwMode="auto">
          <a:xfrm>
            <a:off x="3719513" y="4999832"/>
            <a:ext cx="852487" cy="32663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Tree>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8374063" y="-26988"/>
            <a:ext cx="874712" cy="271463"/>
          </a:xfrm>
        </p:spPr>
        <p:txBody>
          <a:bodyPr/>
          <a:lstStyle/>
          <a:p>
            <a:r>
              <a:rPr lang="en-GB" sz="800" smtClean="0">
                <a:effectLst/>
              </a:rPr>
              <a:t>6 Suppliers</a:t>
            </a:r>
            <a:endParaRPr lang="en-US" sz="800" smtClean="0">
              <a:effectLst/>
            </a:endParaRPr>
          </a:p>
        </p:txBody>
      </p:sp>
      <p:sp>
        <p:nvSpPr>
          <p:cNvPr id="41987"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41988"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41989"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41990"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41991"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41992"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rgbClr val="FFFF99"/>
          </a:solidFill>
          <a:ln w="9525">
            <a:solidFill>
              <a:schemeClr val="tx1"/>
            </a:solidFill>
            <a:miter lim="800000"/>
            <a:headEnd/>
            <a:tailEnd/>
          </a:ln>
        </p:spPr>
        <p:txBody>
          <a:bodyPr wrap="none" anchor="ctr"/>
          <a:lstStyle/>
          <a:p>
            <a:r>
              <a:rPr lang="en-GB">
                <a:solidFill>
                  <a:srgbClr val="002060"/>
                </a:solidFill>
                <a:latin typeface="Arial" charset="0"/>
              </a:rPr>
              <a:t>6. Suppliers</a:t>
            </a:r>
          </a:p>
        </p:txBody>
      </p:sp>
      <p:sp>
        <p:nvSpPr>
          <p:cNvPr id="41993"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dirty="0">
                <a:latin typeface="Arial" charset="0"/>
              </a:rPr>
              <a:t>7. Service and</a:t>
            </a:r>
          </a:p>
          <a:p>
            <a:r>
              <a:rPr lang="en-GB" dirty="0">
                <a:latin typeface="Arial" charset="0"/>
              </a:rPr>
              <a:t>Product Delivery</a:t>
            </a:r>
          </a:p>
        </p:txBody>
      </p:sp>
      <p:sp>
        <p:nvSpPr>
          <p:cNvPr id="41994"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41995"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41996"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41997"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41998" name="Rectangle 16">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41999" name="Rectangle 17">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42000" name="Rectangle 18">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42001" name="Rectangle 19">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42002"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42003" name="TextBox 25"/>
          <p:cNvSpPr txBox="1">
            <a:spLocks noChangeArrowheads="1"/>
          </p:cNvSpPr>
          <p:nvPr/>
        </p:nvSpPr>
        <p:spPr bwMode="auto">
          <a:xfrm>
            <a:off x="2481263" y="1412875"/>
            <a:ext cx="9382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Approval</a:t>
            </a:r>
          </a:p>
        </p:txBody>
      </p:sp>
      <p:cxnSp>
        <p:nvCxnSpPr>
          <p:cNvPr id="42004" name="Elbow Connector 33"/>
          <p:cNvCxnSpPr>
            <a:cxnSpLocks noChangeShapeType="1"/>
            <a:stCxn id="41992" idx="3"/>
            <a:endCxn id="42003" idx="1"/>
          </p:cNvCxnSpPr>
          <p:nvPr/>
        </p:nvCxnSpPr>
        <p:spPr bwMode="auto">
          <a:xfrm flipV="1">
            <a:off x="2195513" y="1582738"/>
            <a:ext cx="285750" cy="15462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2005" name="TextBox 25"/>
          <p:cNvSpPr txBox="1">
            <a:spLocks noChangeArrowheads="1"/>
          </p:cNvSpPr>
          <p:nvPr/>
        </p:nvSpPr>
        <p:spPr bwMode="auto">
          <a:xfrm>
            <a:off x="2481263" y="2435225"/>
            <a:ext cx="22050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Specification and Ordering</a:t>
            </a:r>
          </a:p>
        </p:txBody>
      </p:sp>
      <p:cxnSp>
        <p:nvCxnSpPr>
          <p:cNvPr id="42006" name="Elbow Connector 33"/>
          <p:cNvCxnSpPr>
            <a:cxnSpLocks noChangeShapeType="1"/>
            <a:stCxn id="41992" idx="3"/>
            <a:endCxn id="42005" idx="1"/>
          </p:cNvCxnSpPr>
          <p:nvPr/>
        </p:nvCxnSpPr>
        <p:spPr bwMode="auto">
          <a:xfrm flipV="1">
            <a:off x="2195513" y="2605088"/>
            <a:ext cx="285750" cy="5238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2007" name="TextBox 25"/>
          <p:cNvSpPr txBox="1">
            <a:spLocks noChangeArrowheads="1"/>
          </p:cNvSpPr>
          <p:nvPr/>
        </p:nvSpPr>
        <p:spPr bwMode="auto">
          <a:xfrm>
            <a:off x="2481263" y="3500438"/>
            <a:ext cx="7953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Receipt</a:t>
            </a:r>
          </a:p>
        </p:txBody>
      </p:sp>
      <p:cxnSp>
        <p:nvCxnSpPr>
          <p:cNvPr id="42008" name="Elbow Connector 33"/>
          <p:cNvCxnSpPr>
            <a:cxnSpLocks noChangeShapeType="1"/>
            <a:stCxn id="41992" idx="3"/>
            <a:endCxn id="42007" idx="1"/>
          </p:cNvCxnSpPr>
          <p:nvPr/>
        </p:nvCxnSpPr>
        <p:spPr bwMode="auto">
          <a:xfrm>
            <a:off x="2195513" y="3128963"/>
            <a:ext cx="285750" cy="54133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2009" name="TextBox 25"/>
          <p:cNvSpPr txBox="1">
            <a:spLocks noChangeArrowheads="1"/>
          </p:cNvSpPr>
          <p:nvPr/>
        </p:nvSpPr>
        <p:spPr bwMode="auto">
          <a:xfrm>
            <a:off x="2482850" y="5373688"/>
            <a:ext cx="22050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Performance Evaluation</a:t>
            </a:r>
          </a:p>
        </p:txBody>
      </p:sp>
      <p:cxnSp>
        <p:nvCxnSpPr>
          <p:cNvPr id="42010" name="Elbow Connector 33"/>
          <p:cNvCxnSpPr>
            <a:cxnSpLocks noChangeShapeType="1"/>
            <a:stCxn id="42009" idx="1"/>
            <a:endCxn id="41992" idx="3"/>
          </p:cNvCxnSpPr>
          <p:nvPr/>
        </p:nvCxnSpPr>
        <p:spPr bwMode="auto">
          <a:xfrm rot="10800000">
            <a:off x="2195513" y="3128963"/>
            <a:ext cx="287337" cy="24130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2011" name="AutoShape 36">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12" name="AutoShape 37">
            <a:hlinkClick r:id="rId16"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13" name="AutoShape 38">
            <a:hlinkClick r:id="rId17" action="ppaction://hlinksldjump"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14" name="AutoShape 39">
            <a:hlinkClick r:id="rId18"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15" name="TextBox 25"/>
          <p:cNvSpPr txBox="1">
            <a:spLocks noChangeArrowheads="1"/>
          </p:cNvSpPr>
          <p:nvPr/>
        </p:nvSpPr>
        <p:spPr bwMode="auto">
          <a:xfrm>
            <a:off x="2482850" y="4398963"/>
            <a:ext cx="26193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Reconciliation and Payment</a:t>
            </a:r>
          </a:p>
        </p:txBody>
      </p:sp>
      <p:cxnSp>
        <p:nvCxnSpPr>
          <p:cNvPr id="42016" name="Elbow Connector 33"/>
          <p:cNvCxnSpPr>
            <a:cxnSpLocks noChangeShapeType="1"/>
            <a:stCxn id="42015" idx="1"/>
            <a:endCxn id="41992" idx="3"/>
          </p:cNvCxnSpPr>
          <p:nvPr/>
        </p:nvCxnSpPr>
        <p:spPr bwMode="auto">
          <a:xfrm rot="10800000">
            <a:off x="2195513" y="3128963"/>
            <a:ext cx="287337" cy="143986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2017" name="TextBox 25"/>
          <p:cNvSpPr txBox="1">
            <a:spLocks noChangeArrowheads="1"/>
          </p:cNvSpPr>
          <p:nvPr/>
        </p:nvSpPr>
        <p:spPr bwMode="auto">
          <a:xfrm>
            <a:off x="3708400" y="1577975"/>
            <a:ext cx="863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Vetting</a:t>
            </a:r>
          </a:p>
        </p:txBody>
      </p:sp>
      <p:cxnSp>
        <p:nvCxnSpPr>
          <p:cNvPr id="42018" name="Elbow Connector 33"/>
          <p:cNvCxnSpPr>
            <a:cxnSpLocks noChangeShapeType="1"/>
            <a:stCxn id="42003" idx="3"/>
            <a:endCxn id="42017" idx="1"/>
          </p:cNvCxnSpPr>
          <p:nvPr/>
        </p:nvCxnSpPr>
        <p:spPr bwMode="auto">
          <a:xfrm>
            <a:off x="3419475" y="1582738"/>
            <a:ext cx="288925" cy="1651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2019" name="TextBox 25"/>
          <p:cNvSpPr txBox="1">
            <a:spLocks noChangeArrowheads="1"/>
          </p:cNvSpPr>
          <p:nvPr/>
        </p:nvSpPr>
        <p:spPr bwMode="auto">
          <a:xfrm>
            <a:off x="3708400" y="1209675"/>
            <a:ext cx="13700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Classification</a:t>
            </a:r>
          </a:p>
        </p:txBody>
      </p:sp>
      <p:cxnSp>
        <p:nvCxnSpPr>
          <p:cNvPr id="42020" name="Elbow Connector 33"/>
          <p:cNvCxnSpPr>
            <a:cxnSpLocks noChangeShapeType="1"/>
            <a:stCxn id="42003" idx="3"/>
            <a:endCxn id="42019" idx="1"/>
          </p:cNvCxnSpPr>
          <p:nvPr/>
        </p:nvCxnSpPr>
        <p:spPr bwMode="auto">
          <a:xfrm flipV="1">
            <a:off x="3419475" y="1379538"/>
            <a:ext cx="288925" cy="2032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2021" name="TextBox 25"/>
          <p:cNvSpPr txBox="1">
            <a:spLocks noChangeArrowheads="1"/>
          </p:cNvSpPr>
          <p:nvPr/>
        </p:nvSpPr>
        <p:spPr bwMode="auto">
          <a:xfrm>
            <a:off x="5148263" y="1789113"/>
            <a:ext cx="5762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Audit</a:t>
            </a:r>
          </a:p>
        </p:txBody>
      </p:sp>
      <p:cxnSp>
        <p:nvCxnSpPr>
          <p:cNvPr id="42022" name="Elbow Connector 33"/>
          <p:cNvCxnSpPr>
            <a:cxnSpLocks noChangeShapeType="1"/>
            <a:stCxn id="42017" idx="3"/>
            <a:endCxn id="42021" idx="1"/>
          </p:cNvCxnSpPr>
          <p:nvPr/>
        </p:nvCxnSpPr>
        <p:spPr bwMode="auto">
          <a:xfrm>
            <a:off x="4572000" y="1747838"/>
            <a:ext cx="576263" cy="2095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2023" name="TextBox 25"/>
          <p:cNvSpPr txBox="1">
            <a:spLocks noChangeArrowheads="1"/>
          </p:cNvSpPr>
          <p:nvPr/>
        </p:nvSpPr>
        <p:spPr bwMode="auto">
          <a:xfrm>
            <a:off x="5148263" y="1412875"/>
            <a:ext cx="13700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Data Collection</a:t>
            </a:r>
          </a:p>
        </p:txBody>
      </p:sp>
      <p:cxnSp>
        <p:nvCxnSpPr>
          <p:cNvPr id="42024" name="Elbow Connector 33"/>
          <p:cNvCxnSpPr>
            <a:cxnSpLocks noChangeShapeType="1"/>
            <a:stCxn id="42017" idx="3"/>
            <a:endCxn id="42023" idx="1"/>
          </p:cNvCxnSpPr>
          <p:nvPr/>
        </p:nvCxnSpPr>
        <p:spPr bwMode="auto">
          <a:xfrm flipV="1">
            <a:off x="4572000" y="1582738"/>
            <a:ext cx="576263" cy="1651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cxnSp>
        <p:nvCxnSpPr>
          <p:cNvPr id="42025" name="Elbow Connector 33"/>
          <p:cNvCxnSpPr>
            <a:cxnSpLocks noChangeShapeType="1"/>
            <a:stCxn id="42023" idx="3"/>
          </p:cNvCxnSpPr>
          <p:nvPr/>
        </p:nvCxnSpPr>
        <p:spPr bwMode="auto">
          <a:xfrm>
            <a:off x="6518275" y="1582738"/>
            <a:ext cx="357188" cy="0"/>
          </a:xfrm>
          <a:prstGeom prst="bentConnector3">
            <a:avLst>
              <a:gd name="adj1" fmla="val 50000"/>
            </a:avLst>
          </a:prstGeom>
          <a:noFill/>
          <a:ln w="19050" algn="ctr">
            <a:solidFill>
              <a:srgbClr val="FFFF99"/>
            </a:solidFill>
            <a:prstDash val="dash"/>
            <a:miter lim="800000"/>
            <a:headEnd/>
            <a:tailEnd type="triangle" w="med" len="med"/>
          </a:ln>
          <a:extLst>
            <a:ext uri="{909E8E84-426E-40DD-AFC4-6F175D3DCCD1}">
              <a14:hiddenFill xmlns:a14="http://schemas.microsoft.com/office/drawing/2010/main">
                <a:noFill/>
              </a14:hiddenFill>
            </a:ext>
          </a:extLst>
        </p:spPr>
      </p:cxnSp>
      <p:cxnSp>
        <p:nvCxnSpPr>
          <p:cNvPr id="55" name="Straight Arrow Connector 54"/>
          <p:cNvCxnSpPr/>
          <p:nvPr/>
        </p:nvCxnSpPr>
        <p:spPr>
          <a:xfrm>
            <a:off x="5724525" y="1989138"/>
            <a:ext cx="1160463" cy="0"/>
          </a:xfrm>
          <a:prstGeom prst="straightConnector1">
            <a:avLst/>
          </a:prstGeom>
          <a:ln w="19050">
            <a:solidFill>
              <a:srgbClr val="FFFF99"/>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44" name="Group 43"/>
          <p:cNvGrpSpPr/>
          <p:nvPr/>
        </p:nvGrpSpPr>
        <p:grpSpPr>
          <a:xfrm>
            <a:off x="6948264" y="573682"/>
            <a:ext cx="1828161" cy="5735638"/>
            <a:chOff x="3240583" y="125412"/>
            <a:chExt cx="2195513" cy="6888163"/>
          </a:xfrm>
          <a:solidFill>
            <a:srgbClr val="FFFF99"/>
          </a:solidFill>
        </p:grpSpPr>
        <p:sp>
          <p:nvSpPr>
            <p:cNvPr id="45"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564433" y="6435725"/>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12. Review</a:t>
              </a:r>
            </a:p>
            <a:p>
              <a:pPr>
                <a:defRPr/>
              </a:pPr>
              <a:r>
                <a:rPr lang="en-GB" sz="1400">
                  <a:solidFill>
                    <a:srgbClr val="002060"/>
                  </a:solidFill>
                  <a:latin typeface="Arial" charset="0"/>
                  <a:cs typeface="+mn-cs"/>
                </a:rPr>
                <a:t>and Action</a:t>
              </a:r>
            </a:p>
          </p:txBody>
        </p:sp>
        <p:sp>
          <p:nvSpPr>
            <p:cNvPr id="46"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561258" y="125412"/>
              <a:ext cx="1871663" cy="574676"/>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1. Assessment</a:t>
              </a:r>
            </a:p>
            <a:p>
              <a:pPr>
                <a:defRPr/>
              </a:pPr>
              <a:r>
                <a:rPr lang="en-GB" sz="1400">
                  <a:solidFill>
                    <a:srgbClr val="002060"/>
                  </a:solidFill>
                  <a:latin typeface="Arial" charset="0"/>
                  <a:cs typeface="+mn-cs"/>
                </a:rPr>
                <a:t>and Controls</a:t>
              </a:r>
            </a:p>
          </p:txBody>
        </p:sp>
        <p:sp>
          <p:nvSpPr>
            <p:cNvPr id="47"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562846" y="700088"/>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2. Personnel</a:t>
              </a:r>
            </a:p>
          </p:txBody>
        </p:sp>
        <p:sp>
          <p:nvSpPr>
            <p:cNvPr id="48"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562846" y="1271588"/>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3. Commerce</a:t>
              </a:r>
            </a:p>
          </p:txBody>
        </p:sp>
        <p:sp>
          <p:nvSpPr>
            <p:cNvPr id="49"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562846" y="1846263"/>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4. Data</a:t>
              </a:r>
            </a:p>
          </p:txBody>
        </p:sp>
        <p:sp>
          <p:nvSpPr>
            <p:cNvPr id="50"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562846" y="2420938"/>
              <a:ext cx="1871662" cy="573087"/>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dirty="0">
                  <a:solidFill>
                    <a:srgbClr val="002060"/>
                  </a:solidFill>
                  <a:latin typeface="Arial" charset="0"/>
                  <a:cs typeface="+mn-cs"/>
                </a:rPr>
                <a:t>5. Matter and</a:t>
              </a:r>
            </a:p>
            <a:p>
              <a:pPr>
                <a:defRPr/>
              </a:pPr>
              <a:r>
                <a:rPr lang="en-GB" sz="1400" dirty="0">
                  <a:solidFill>
                    <a:srgbClr val="002060"/>
                  </a:solidFill>
                  <a:latin typeface="Arial" charset="0"/>
                  <a:cs typeface="+mn-cs"/>
                </a:rPr>
                <a:t>Energy</a:t>
              </a:r>
            </a:p>
          </p:txBody>
        </p:sp>
        <p:sp>
          <p:nvSpPr>
            <p:cNvPr id="51"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564433" y="2994025"/>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6. Suppliers</a:t>
              </a:r>
            </a:p>
          </p:txBody>
        </p:sp>
        <p:sp>
          <p:nvSpPr>
            <p:cNvPr id="52"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564433" y="3567113"/>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7. Service and</a:t>
              </a:r>
            </a:p>
            <a:p>
              <a:pPr>
                <a:defRPr/>
              </a:pPr>
              <a:r>
                <a:rPr lang="en-GB" sz="1400">
                  <a:solidFill>
                    <a:srgbClr val="002060"/>
                  </a:solidFill>
                  <a:latin typeface="Arial" charset="0"/>
                  <a:cs typeface="+mn-cs"/>
                </a:rPr>
                <a:t>Product Delivery</a:t>
              </a:r>
            </a:p>
          </p:txBody>
        </p:sp>
        <p:sp>
          <p:nvSpPr>
            <p:cNvPr id="53"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564433" y="4141788"/>
              <a:ext cx="1871663" cy="573087"/>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8. Contingencies</a:t>
              </a:r>
            </a:p>
          </p:txBody>
        </p:sp>
        <p:sp>
          <p:nvSpPr>
            <p:cNvPr id="54"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562846" y="4714875"/>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9. Change</a:t>
              </a:r>
            </a:p>
          </p:txBody>
        </p:sp>
        <p:sp>
          <p:nvSpPr>
            <p:cNvPr id="56" name="Rectangle 1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564433" y="5289550"/>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10. Reactive</a:t>
              </a:r>
            </a:p>
            <a:p>
              <a:pPr>
                <a:defRPr/>
              </a:pPr>
              <a:r>
                <a:rPr lang="en-GB" sz="1400">
                  <a:solidFill>
                    <a:srgbClr val="002060"/>
                  </a:solidFill>
                  <a:latin typeface="Arial" charset="0"/>
                  <a:cs typeface="+mn-cs"/>
                </a:rPr>
                <a:t>Monitoring</a:t>
              </a:r>
            </a:p>
          </p:txBody>
        </p:sp>
        <p:sp>
          <p:nvSpPr>
            <p:cNvPr id="57"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564433" y="5861050"/>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11. Proactive</a:t>
              </a:r>
            </a:p>
            <a:p>
              <a:pPr>
                <a:defRPr/>
              </a:pPr>
              <a:r>
                <a:rPr lang="en-GB" sz="1400">
                  <a:solidFill>
                    <a:srgbClr val="002060"/>
                  </a:solidFill>
                  <a:latin typeface="Arial" charset="0"/>
                  <a:cs typeface="+mn-cs"/>
                </a:rPr>
                <a:t>Monitoring</a:t>
              </a:r>
            </a:p>
          </p:txBody>
        </p:sp>
        <p:sp>
          <p:nvSpPr>
            <p:cNvPr id="58" name="Rectangle 17">
              <a:hlinkClick r:id="rId13" action="ppaction://hlinksldjump" tooltip="PLAN element of PLAN-DO-CHECK-ACT management cycle."/>
            </p:cNvPr>
            <p:cNvSpPr>
              <a:spLocks noChangeArrowheads="1"/>
            </p:cNvSpPr>
            <p:nvPr/>
          </p:nvSpPr>
          <p:spPr bwMode="auto">
            <a:xfrm rot="16200000">
              <a:off x="3114376" y="251619"/>
              <a:ext cx="576263"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200" dirty="0">
                  <a:solidFill>
                    <a:srgbClr val="002060"/>
                  </a:solidFill>
                  <a:latin typeface="Arial Narrow" pitchFamily="34" charset="0"/>
                  <a:cs typeface="+mn-cs"/>
                </a:rPr>
                <a:t>PLAN</a:t>
              </a:r>
            </a:p>
          </p:txBody>
        </p:sp>
        <p:sp>
          <p:nvSpPr>
            <p:cNvPr id="59" name="Rectangle 21">
              <a:hlinkClick r:id="rId13" action="ppaction://hlinksldjump" tooltip="DO element of PLAN-DO-CHECK-ACT management cycle."/>
            </p:cNvPr>
            <p:cNvSpPr>
              <a:spLocks noChangeArrowheads="1"/>
            </p:cNvSpPr>
            <p:nvPr/>
          </p:nvSpPr>
          <p:spPr bwMode="auto">
            <a:xfrm rot="16200000">
              <a:off x="1098251" y="2844007"/>
              <a:ext cx="4608513"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200">
                  <a:solidFill>
                    <a:srgbClr val="002060"/>
                  </a:solidFill>
                  <a:latin typeface="Arial Narrow" pitchFamily="34" charset="0"/>
                  <a:cs typeface="+mn-cs"/>
                </a:rPr>
                <a:t>DO</a:t>
              </a:r>
            </a:p>
          </p:txBody>
        </p:sp>
        <p:sp>
          <p:nvSpPr>
            <p:cNvPr id="60" name="Rectangle 20">
              <a:hlinkClick r:id="rId13" action="ppaction://hlinksldjump" tooltip="CHECK element of PLAN-DO-CHECK-ACT management cycle."/>
            </p:cNvPr>
            <p:cNvSpPr>
              <a:spLocks noChangeArrowheads="1"/>
            </p:cNvSpPr>
            <p:nvPr/>
          </p:nvSpPr>
          <p:spPr bwMode="auto">
            <a:xfrm rot="16200000">
              <a:off x="2827039" y="5709444"/>
              <a:ext cx="1150938"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200">
                  <a:solidFill>
                    <a:srgbClr val="002060"/>
                  </a:solidFill>
                  <a:latin typeface="Arial Narrow" pitchFamily="34" charset="0"/>
                  <a:cs typeface="+mn-cs"/>
                </a:rPr>
                <a:t>CHECK</a:t>
              </a:r>
            </a:p>
          </p:txBody>
        </p:sp>
        <p:sp>
          <p:nvSpPr>
            <p:cNvPr id="61" name="Rectangle 19">
              <a:hlinkClick r:id="rId13" action="ppaction://hlinksldjump" tooltip="ACT element of PLAN-DO-CHECK-ACT management cycle."/>
            </p:cNvPr>
            <p:cNvSpPr>
              <a:spLocks noChangeArrowheads="1"/>
            </p:cNvSpPr>
            <p:nvPr/>
          </p:nvSpPr>
          <p:spPr bwMode="auto">
            <a:xfrm rot="16200000">
              <a:off x="3114377" y="6563519"/>
              <a:ext cx="576262"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200" dirty="0">
                  <a:solidFill>
                    <a:srgbClr val="002060"/>
                  </a:solidFill>
                  <a:latin typeface="Arial Narrow" pitchFamily="34" charset="0"/>
                  <a:cs typeface="+mn-cs"/>
                </a:rPr>
                <a:t>ACT</a:t>
              </a:r>
            </a:p>
          </p:txBody>
        </p:sp>
      </p:gr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7456488" y="44450"/>
            <a:ext cx="1809750" cy="198438"/>
          </a:xfrm>
        </p:spPr>
        <p:txBody>
          <a:bodyPr/>
          <a:lstStyle/>
          <a:p>
            <a:r>
              <a:rPr lang="en-GB" sz="800" smtClean="0">
                <a:effectLst/>
              </a:rPr>
              <a:t>7 Service and Product Delivery</a:t>
            </a:r>
          </a:p>
        </p:txBody>
      </p:sp>
      <p:sp>
        <p:nvSpPr>
          <p:cNvPr id="43011"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43012"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43013"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43014"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43015"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43016"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43017"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rgbClr val="FFFF99"/>
          </a:solidFill>
          <a:ln w="9525">
            <a:solidFill>
              <a:schemeClr val="tx1"/>
            </a:solidFill>
            <a:miter lim="800000"/>
            <a:headEnd/>
            <a:tailEnd/>
          </a:ln>
        </p:spPr>
        <p:txBody>
          <a:bodyPr wrap="none" anchor="ctr"/>
          <a:lstStyle/>
          <a:p>
            <a:r>
              <a:rPr lang="en-GB">
                <a:solidFill>
                  <a:srgbClr val="002060"/>
                </a:solidFill>
                <a:latin typeface="Arial" charset="0"/>
              </a:rPr>
              <a:t>7. Service and</a:t>
            </a:r>
          </a:p>
          <a:p>
            <a:r>
              <a:rPr lang="en-GB">
                <a:solidFill>
                  <a:srgbClr val="002060"/>
                </a:solidFill>
                <a:latin typeface="Arial" charset="0"/>
              </a:rPr>
              <a:t>Product Delivery</a:t>
            </a:r>
          </a:p>
        </p:txBody>
      </p:sp>
      <p:sp>
        <p:nvSpPr>
          <p:cNvPr id="43018"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43019"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43020"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43021"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43022" name="Rectangle 16">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43023" name="Rectangle 17">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43024" name="Rectangle 18">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43025" name="Rectangle 19">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43026"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43027" name="TextBox 25"/>
          <p:cNvSpPr txBox="1">
            <a:spLocks noChangeArrowheads="1"/>
          </p:cNvSpPr>
          <p:nvPr/>
        </p:nvSpPr>
        <p:spPr bwMode="auto">
          <a:xfrm>
            <a:off x="2479675" y="930275"/>
            <a:ext cx="1152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Marketing</a:t>
            </a:r>
          </a:p>
        </p:txBody>
      </p:sp>
      <p:cxnSp>
        <p:nvCxnSpPr>
          <p:cNvPr id="43028" name="Elbow Connector 33"/>
          <p:cNvCxnSpPr>
            <a:cxnSpLocks noChangeShapeType="1"/>
            <a:stCxn id="43017" idx="3"/>
            <a:endCxn id="43027" idx="1"/>
          </p:cNvCxnSpPr>
          <p:nvPr/>
        </p:nvCxnSpPr>
        <p:spPr bwMode="auto">
          <a:xfrm flipV="1">
            <a:off x="2195513" y="1098550"/>
            <a:ext cx="284162" cy="26035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3029" name="TextBox 25"/>
          <p:cNvSpPr txBox="1">
            <a:spLocks noChangeArrowheads="1"/>
          </p:cNvSpPr>
          <p:nvPr/>
        </p:nvSpPr>
        <p:spPr bwMode="auto">
          <a:xfrm>
            <a:off x="2481263" y="2081213"/>
            <a:ext cx="11525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smtClean="0">
                <a:latin typeface="Arial Narrow" pitchFamily="34" charset="0"/>
                <a:ea typeface="ＭＳ Ｐゴシック" pitchFamily="34" charset="-128"/>
              </a:rPr>
              <a:t>Pre-contract</a:t>
            </a:r>
            <a:endParaRPr lang="en-GB" sz="1600" dirty="0">
              <a:latin typeface="Arial Narrow" pitchFamily="34" charset="0"/>
              <a:ea typeface="ＭＳ Ｐゴシック" pitchFamily="34" charset="-128"/>
            </a:endParaRPr>
          </a:p>
        </p:txBody>
      </p:sp>
      <p:cxnSp>
        <p:nvCxnSpPr>
          <p:cNvPr id="43030" name="Elbow Connector 33"/>
          <p:cNvCxnSpPr>
            <a:cxnSpLocks noChangeShapeType="1"/>
            <a:stCxn id="43017" idx="3"/>
            <a:endCxn id="43029" idx="1"/>
          </p:cNvCxnSpPr>
          <p:nvPr/>
        </p:nvCxnSpPr>
        <p:spPr bwMode="auto">
          <a:xfrm flipV="1">
            <a:off x="2195513" y="2250490"/>
            <a:ext cx="285750" cy="1451561"/>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3031" name="TextBox 25"/>
          <p:cNvSpPr txBox="1">
            <a:spLocks noChangeArrowheads="1"/>
          </p:cNvSpPr>
          <p:nvPr/>
        </p:nvSpPr>
        <p:spPr bwMode="auto">
          <a:xfrm>
            <a:off x="2481263" y="2946400"/>
            <a:ext cx="11525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smtClean="0">
                <a:latin typeface="Arial Narrow" pitchFamily="34" charset="0"/>
                <a:ea typeface="ＭＳ Ｐゴシック" pitchFamily="34" charset="-128"/>
              </a:rPr>
              <a:t>Failure to </a:t>
            </a:r>
            <a:r>
              <a:rPr lang="en-GB" sz="1600" dirty="0">
                <a:latin typeface="Arial Narrow" pitchFamily="34" charset="0"/>
                <a:ea typeface="ＭＳ Ｐゴシック" pitchFamily="34" charset="-128"/>
              </a:rPr>
              <a:t>O</a:t>
            </a:r>
            <a:r>
              <a:rPr lang="en-GB" sz="1600" dirty="0" smtClean="0">
                <a:latin typeface="Arial Narrow" pitchFamily="34" charset="0"/>
                <a:ea typeface="ＭＳ Ｐゴシック" pitchFamily="34" charset="-128"/>
              </a:rPr>
              <a:t>btain Contract</a:t>
            </a:r>
            <a:endParaRPr lang="en-GB" sz="1600" dirty="0">
              <a:latin typeface="Arial Narrow" pitchFamily="34" charset="0"/>
              <a:ea typeface="ＭＳ Ｐゴシック" pitchFamily="34" charset="-128"/>
            </a:endParaRPr>
          </a:p>
        </p:txBody>
      </p:sp>
      <p:cxnSp>
        <p:nvCxnSpPr>
          <p:cNvPr id="43032" name="Elbow Connector 33"/>
          <p:cNvCxnSpPr>
            <a:cxnSpLocks noChangeShapeType="1"/>
            <a:stCxn id="43017" idx="3"/>
            <a:endCxn id="43031" idx="1"/>
          </p:cNvCxnSpPr>
          <p:nvPr/>
        </p:nvCxnSpPr>
        <p:spPr bwMode="auto">
          <a:xfrm flipV="1">
            <a:off x="2195513" y="3361899"/>
            <a:ext cx="285750" cy="34015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3033" name="TextBox 25"/>
          <p:cNvSpPr txBox="1">
            <a:spLocks noChangeArrowheads="1"/>
          </p:cNvSpPr>
          <p:nvPr/>
        </p:nvSpPr>
        <p:spPr bwMode="auto">
          <a:xfrm>
            <a:off x="2482850" y="4241800"/>
            <a:ext cx="1443038"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Contract Implementation</a:t>
            </a:r>
          </a:p>
        </p:txBody>
      </p:sp>
      <p:cxnSp>
        <p:nvCxnSpPr>
          <p:cNvPr id="43034" name="Elbow Connector 33"/>
          <p:cNvCxnSpPr>
            <a:cxnSpLocks noChangeShapeType="1"/>
            <a:stCxn id="43017" idx="3"/>
            <a:endCxn id="43033" idx="1"/>
          </p:cNvCxnSpPr>
          <p:nvPr/>
        </p:nvCxnSpPr>
        <p:spPr bwMode="auto">
          <a:xfrm>
            <a:off x="2195513" y="3702050"/>
            <a:ext cx="287337" cy="8318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3035" name="TextBox 25"/>
          <p:cNvSpPr txBox="1">
            <a:spLocks noChangeArrowheads="1"/>
          </p:cNvSpPr>
          <p:nvPr/>
        </p:nvSpPr>
        <p:spPr bwMode="auto">
          <a:xfrm>
            <a:off x="2482850" y="5262563"/>
            <a:ext cx="115252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a:latin typeface="Arial Narrow" pitchFamily="34" charset="0"/>
                <a:ea typeface="ＭＳ Ｐゴシック" pitchFamily="34" charset="-128"/>
              </a:rPr>
              <a:t>Post </a:t>
            </a:r>
            <a:r>
              <a:rPr lang="en-GB" sz="1600" dirty="0" smtClean="0">
                <a:latin typeface="Arial Narrow" pitchFamily="34" charset="0"/>
                <a:ea typeface="ＭＳ Ｐゴシック" pitchFamily="34" charset="-128"/>
              </a:rPr>
              <a:t>Contract Completion </a:t>
            </a:r>
            <a:r>
              <a:rPr lang="en-GB" sz="1600" dirty="0">
                <a:latin typeface="Arial Narrow" pitchFamily="34" charset="0"/>
                <a:ea typeface="ＭＳ Ｐゴシック" pitchFamily="34" charset="-128"/>
              </a:rPr>
              <a:t>Activities</a:t>
            </a:r>
          </a:p>
        </p:txBody>
      </p:sp>
      <p:cxnSp>
        <p:nvCxnSpPr>
          <p:cNvPr id="43036" name="Elbow Connector 33"/>
          <p:cNvCxnSpPr>
            <a:cxnSpLocks noChangeShapeType="1"/>
            <a:stCxn id="43017" idx="3"/>
            <a:endCxn id="43035" idx="1"/>
          </p:cNvCxnSpPr>
          <p:nvPr/>
        </p:nvCxnSpPr>
        <p:spPr bwMode="auto">
          <a:xfrm>
            <a:off x="2195513" y="3702051"/>
            <a:ext cx="287337" cy="2099121"/>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3037" name="AutoShape 36">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38" name="AutoShape 37">
            <a:hlinkClick r:id="rId16"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39" name="AutoShape 38">
            <a:hlinkClick r:id="rId17" action="ppaction://hlinksldjump"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40" name="AutoShape 39">
            <a:hlinkClick r:id="rId18"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 name="Action Button: Information 48">
            <a:hlinkClick r:id="rId19" action="ppaction://hlinksldjump" highlightClick="1"/>
          </p:cNvPr>
          <p:cNvSpPr/>
          <p:nvPr/>
        </p:nvSpPr>
        <p:spPr>
          <a:xfrm>
            <a:off x="2663825" y="6199188"/>
            <a:ext cx="323850" cy="325437"/>
          </a:xfrm>
          <a:prstGeom prst="actionButtonInformati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7456488" y="44450"/>
            <a:ext cx="1809750" cy="198438"/>
          </a:xfrm>
        </p:spPr>
        <p:txBody>
          <a:bodyPr/>
          <a:lstStyle/>
          <a:p>
            <a:r>
              <a:rPr lang="en-GB" sz="800" smtClean="0">
                <a:effectLst/>
              </a:rPr>
              <a:t>7 Service and Product Delivery+</a:t>
            </a:r>
          </a:p>
        </p:txBody>
      </p:sp>
      <p:sp>
        <p:nvSpPr>
          <p:cNvPr id="44035"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44036"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44037"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44038"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44039"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44040"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44041"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rgbClr val="FFFF99"/>
          </a:solidFill>
          <a:ln w="9525">
            <a:solidFill>
              <a:schemeClr val="tx1"/>
            </a:solidFill>
            <a:miter lim="800000"/>
            <a:headEnd/>
            <a:tailEnd/>
          </a:ln>
        </p:spPr>
        <p:txBody>
          <a:bodyPr wrap="none" anchor="ctr"/>
          <a:lstStyle/>
          <a:p>
            <a:r>
              <a:rPr lang="en-GB">
                <a:solidFill>
                  <a:srgbClr val="002060"/>
                </a:solidFill>
                <a:latin typeface="Arial" charset="0"/>
              </a:rPr>
              <a:t>7. Service and</a:t>
            </a:r>
          </a:p>
          <a:p>
            <a:r>
              <a:rPr lang="en-GB">
                <a:solidFill>
                  <a:srgbClr val="002060"/>
                </a:solidFill>
                <a:latin typeface="Arial" charset="0"/>
              </a:rPr>
              <a:t>Product Delivery</a:t>
            </a:r>
          </a:p>
        </p:txBody>
      </p:sp>
      <p:sp>
        <p:nvSpPr>
          <p:cNvPr id="44042"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44043"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44044"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44045"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44046" name="Rectangle 16">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44047" name="Rectangle 17">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44048" name="Rectangle 18">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44049" name="Rectangle 19">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44050"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44051" name="TextBox 25"/>
          <p:cNvSpPr txBox="1">
            <a:spLocks noChangeArrowheads="1"/>
          </p:cNvSpPr>
          <p:nvPr/>
        </p:nvSpPr>
        <p:spPr bwMode="auto">
          <a:xfrm>
            <a:off x="2479675" y="930275"/>
            <a:ext cx="1152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Marketing</a:t>
            </a:r>
          </a:p>
        </p:txBody>
      </p:sp>
      <p:cxnSp>
        <p:nvCxnSpPr>
          <p:cNvPr id="44052" name="Elbow Connector 33"/>
          <p:cNvCxnSpPr>
            <a:cxnSpLocks noChangeShapeType="1"/>
            <a:stCxn id="44041" idx="3"/>
            <a:endCxn id="44051" idx="1"/>
          </p:cNvCxnSpPr>
          <p:nvPr/>
        </p:nvCxnSpPr>
        <p:spPr bwMode="auto">
          <a:xfrm flipV="1">
            <a:off x="2195513" y="1098550"/>
            <a:ext cx="284162" cy="26035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4053" name="TextBox 25"/>
          <p:cNvSpPr txBox="1">
            <a:spLocks noChangeArrowheads="1"/>
          </p:cNvSpPr>
          <p:nvPr/>
        </p:nvSpPr>
        <p:spPr bwMode="auto">
          <a:xfrm>
            <a:off x="2481263" y="2081213"/>
            <a:ext cx="11525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Proposals</a:t>
            </a:r>
          </a:p>
        </p:txBody>
      </p:sp>
      <p:cxnSp>
        <p:nvCxnSpPr>
          <p:cNvPr id="44054" name="Elbow Connector 33"/>
          <p:cNvCxnSpPr>
            <a:cxnSpLocks noChangeShapeType="1"/>
            <a:stCxn id="44041" idx="3"/>
            <a:endCxn id="44053" idx="1"/>
          </p:cNvCxnSpPr>
          <p:nvPr/>
        </p:nvCxnSpPr>
        <p:spPr bwMode="auto">
          <a:xfrm flipV="1">
            <a:off x="2195513" y="2251075"/>
            <a:ext cx="285750" cy="14509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4055" name="TextBox 25"/>
          <p:cNvSpPr txBox="1">
            <a:spLocks noChangeArrowheads="1"/>
          </p:cNvSpPr>
          <p:nvPr/>
        </p:nvSpPr>
        <p:spPr bwMode="auto">
          <a:xfrm>
            <a:off x="2481263" y="2946400"/>
            <a:ext cx="11525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Contract Non-award Review</a:t>
            </a:r>
          </a:p>
        </p:txBody>
      </p:sp>
      <p:cxnSp>
        <p:nvCxnSpPr>
          <p:cNvPr id="44056" name="Elbow Connector 33"/>
          <p:cNvCxnSpPr>
            <a:cxnSpLocks noChangeShapeType="1"/>
            <a:stCxn id="44041" idx="3"/>
            <a:endCxn id="44055" idx="1"/>
          </p:cNvCxnSpPr>
          <p:nvPr/>
        </p:nvCxnSpPr>
        <p:spPr bwMode="auto">
          <a:xfrm flipV="1">
            <a:off x="2195513" y="3362325"/>
            <a:ext cx="285750" cy="3397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4057" name="TextBox 25"/>
          <p:cNvSpPr txBox="1">
            <a:spLocks noChangeArrowheads="1"/>
          </p:cNvSpPr>
          <p:nvPr/>
        </p:nvSpPr>
        <p:spPr bwMode="auto">
          <a:xfrm>
            <a:off x="2482850" y="4241800"/>
            <a:ext cx="1443038"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Contract Implementation</a:t>
            </a:r>
          </a:p>
        </p:txBody>
      </p:sp>
      <p:cxnSp>
        <p:nvCxnSpPr>
          <p:cNvPr id="44058" name="Elbow Connector 33"/>
          <p:cNvCxnSpPr>
            <a:cxnSpLocks noChangeShapeType="1"/>
            <a:stCxn id="44041" idx="3"/>
            <a:endCxn id="44057" idx="1"/>
          </p:cNvCxnSpPr>
          <p:nvPr/>
        </p:nvCxnSpPr>
        <p:spPr bwMode="auto">
          <a:xfrm>
            <a:off x="2195513" y="3702050"/>
            <a:ext cx="287337" cy="8318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4059" name="TextBox 25"/>
          <p:cNvSpPr txBox="1">
            <a:spLocks noChangeArrowheads="1"/>
          </p:cNvSpPr>
          <p:nvPr/>
        </p:nvSpPr>
        <p:spPr bwMode="auto">
          <a:xfrm>
            <a:off x="2482850" y="5262563"/>
            <a:ext cx="11525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Post Completion Activities</a:t>
            </a:r>
          </a:p>
        </p:txBody>
      </p:sp>
      <p:cxnSp>
        <p:nvCxnSpPr>
          <p:cNvPr id="44060" name="Elbow Connector 33"/>
          <p:cNvCxnSpPr>
            <a:cxnSpLocks noChangeShapeType="1"/>
            <a:stCxn id="44041" idx="3"/>
            <a:endCxn id="44059" idx="1"/>
          </p:cNvCxnSpPr>
          <p:nvPr/>
        </p:nvCxnSpPr>
        <p:spPr bwMode="auto">
          <a:xfrm>
            <a:off x="2195513" y="3702050"/>
            <a:ext cx="287337" cy="197643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4061" name="AutoShape 36">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62" name="AutoShape 37">
            <a:hlinkClick r:id="rId16"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63" name="AutoShape 38">
            <a:hlinkClick r:id="rId17" action="ppaction://hlinksldjump"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64" name="AutoShape 39">
            <a:hlinkClick r:id="rId18"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Rounded Rectangle 32">
            <a:hlinkClick r:id="rId8" action="ppaction://hlinksldjump"/>
          </p:cNvPr>
          <p:cNvSpPr/>
          <p:nvPr/>
        </p:nvSpPr>
        <p:spPr>
          <a:xfrm>
            <a:off x="3495675" y="692150"/>
            <a:ext cx="5180013" cy="5400675"/>
          </a:xfrm>
          <a:prstGeom prst="roundRect">
            <a:avLst>
              <a:gd name="adj" fmla="val 11494"/>
            </a:avLst>
          </a:prstGeom>
          <a:solidFill>
            <a:schemeClr val="tx1"/>
          </a:solid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grpSp>
        <p:nvGrpSpPr>
          <p:cNvPr id="22" name="Group 21"/>
          <p:cNvGrpSpPr>
            <a:grpSpLocks/>
          </p:cNvGrpSpPr>
          <p:nvPr/>
        </p:nvGrpSpPr>
        <p:grpSpPr bwMode="auto">
          <a:xfrm>
            <a:off x="3906838" y="1065213"/>
            <a:ext cx="4413250" cy="4667250"/>
            <a:chOff x="3323154" y="620688"/>
            <a:chExt cx="4412907" cy="4667449"/>
          </a:xfrm>
        </p:grpSpPr>
        <p:sp>
          <p:nvSpPr>
            <p:cNvPr id="44067" name="Text Box 4"/>
            <p:cNvSpPr txBox="1">
              <a:spLocks noChangeArrowheads="1"/>
            </p:cNvSpPr>
            <p:nvPr/>
          </p:nvSpPr>
          <p:spPr bwMode="auto">
            <a:xfrm>
              <a:off x="3323154" y="620688"/>
              <a:ext cx="2060575" cy="635001"/>
            </a:xfrm>
            <a:prstGeom prst="rect">
              <a:avLst/>
            </a:prstGeom>
            <a:solidFill>
              <a:srgbClr val="DDDDDD"/>
            </a:solidFill>
            <a:ln w="9525">
              <a:solidFill>
                <a:srgbClr val="333399"/>
              </a:solidFill>
              <a:miter lim="800000"/>
              <a:headEnd/>
              <a:tailEnd/>
            </a:ln>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a:solidFill>
                    <a:srgbClr val="002060"/>
                  </a:solidFill>
                  <a:latin typeface="Arial" charset="0"/>
                </a:rPr>
                <a:t>Business Development</a:t>
              </a:r>
            </a:p>
          </p:txBody>
        </p:sp>
        <p:sp>
          <p:nvSpPr>
            <p:cNvPr id="44068" name="Text Box 5"/>
            <p:cNvSpPr txBox="1">
              <a:spLocks noChangeArrowheads="1"/>
            </p:cNvSpPr>
            <p:nvPr/>
          </p:nvSpPr>
          <p:spPr bwMode="auto">
            <a:xfrm>
              <a:off x="3347864" y="2636912"/>
              <a:ext cx="2016125" cy="635000"/>
            </a:xfrm>
            <a:prstGeom prst="rect">
              <a:avLst/>
            </a:prstGeom>
            <a:solidFill>
              <a:srgbClr val="DDDDDD"/>
            </a:solidFill>
            <a:ln w="9525">
              <a:solidFill>
                <a:srgbClr val="333399"/>
              </a:solidFill>
              <a:miter lim="800000"/>
              <a:headEnd/>
              <a:tailEnd/>
            </a:ln>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a:solidFill>
                    <a:srgbClr val="002060"/>
                  </a:solidFill>
                  <a:latin typeface="Arial" charset="0"/>
                </a:rPr>
                <a:t>Preparation of Proposals</a:t>
              </a:r>
            </a:p>
          </p:txBody>
        </p:sp>
        <p:sp>
          <p:nvSpPr>
            <p:cNvPr id="44069" name="Text Box 6"/>
            <p:cNvSpPr txBox="1">
              <a:spLocks noChangeArrowheads="1"/>
            </p:cNvSpPr>
            <p:nvPr/>
          </p:nvSpPr>
          <p:spPr bwMode="auto">
            <a:xfrm>
              <a:off x="3387104" y="3658096"/>
              <a:ext cx="1941513" cy="635000"/>
            </a:xfrm>
            <a:prstGeom prst="rect">
              <a:avLst/>
            </a:prstGeom>
            <a:solidFill>
              <a:srgbClr val="DDDDDD"/>
            </a:solidFill>
            <a:ln w="9525">
              <a:solidFill>
                <a:srgbClr val="333399"/>
              </a:solidFill>
              <a:miter lim="800000"/>
              <a:headEnd/>
              <a:tailEnd/>
            </a:ln>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a:solidFill>
                    <a:srgbClr val="002060"/>
                  </a:solidFill>
                  <a:latin typeface="Arial" charset="0"/>
                </a:rPr>
                <a:t>Contract Implementation</a:t>
              </a:r>
            </a:p>
          </p:txBody>
        </p:sp>
        <p:sp>
          <p:nvSpPr>
            <p:cNvPr id="44070" name="Text Box 7"/>
            <p:cNvSpPr txBox="1">
              <a:spLocks noChangeArrowheads="1"/>
            </p:cNvSpPr>
            <p:nvPr/>
          </p:nvSpPr>
          <p:spPr bwMode="auto">
            <a:xfrm>
              <a:off x="5796136" y="2580670"/>
              <a:ext cx="1939924" cy="743202"/>
            </a:xfrm>
            <a:prstGeom prst="rect">
              <a:avLst/>
            </a:prstGeom>
            <a:solidFill>
              <a:srgbClr val="DDDDDD"/>
            </a:solidFill>
            <a:ln w="9525">
              <a:solidFill>
                <a:srgbClr val="333399"/>
              </a:solidFill>
              <a:miter lim="800000"/>
              <a:headEnd/>
              <a:tailEnd/>
            </a:ln>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a:solidFill>
                    <a:srgbClr val="002060"/>
                  </a:solidFill>
                  <a:latin typeface="Arial" charset="0"/>
                </a:rPr>
                <a:t>Lost Contract Evaluation</a:t>
              </a:r>
            </a:p>
          </p:txBody>
        </p:sp>
        <p:sp>
          <p:nvSpPr>
            <p:cNvPr id="44071" name="Text Box 8"/>
            <p:cNvSpPr txBox="1">
              <a:spLocks noChangeArrowheads="1"/>
            </p:cNvSpPr>
            <p:nvPr/>
          </p:nvSpPr>
          <p:spPr bwMode="auto">
            <a:xfrm>
              <a:off x="3387104" y="4653136"/>
              <a:ext cx="1939925" cy="633907"/>
            </a:xfrm>
            <a:prstGeom prst="rect">
              <a:avLst/>
            </a:prstGeom>
            <a:solidFill>
              <a:srgbClr val="DDDDDD"/>
            </a:solidFill>
            <a:ln w="9525">
              <a:solidFill>
                <a:srgbClr val="333399"/>
              </a:solidFill>
              <a:miter lim="800000"/>
              <a:headEnd/>
              <a:tailEnd/>
            </a:ln>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a:solidFill>
                    <a:srgbClr val="002060"/>
                  </a:solidFill>
                  <a:latin typeface="Arial" charset="0"/>
                </a:rPr>
                <a:t>Post Contract Evaluation</a:t>
              </a:r>
            </a:p>
          </p:txBody>
        </p:sp>
        <p:sp>
          <p:nvSpPr>
            <p:cNvPr id="44072" name="Text Box 9">
              <a:hlinkClick r:id="rId12" action="ppaction://hlinksldjump"/>
            </p:cNvPr>
            <p:cNvSpPr txBox="1">
              <a:spLocks noChangeArrowheads="1"/>
            </p:cNvSpPr>
            <p:nvPr/>
          </p:nvSpPr>
          <p:spPr bwMode="auto">
            <a:xfrm>
              <a:off x="5796136" y="4653136"/>
              <a:ext cx="1939925" cy="635001"/>
            </a:xfrm>
            <a:prstGeom prst="rect">
              <a:avLst/>
            </a:prstGeom>
            <a:solidFill>
              <a:srgbClr val="66FF33"/>
            </a:solidFill>
            <a:ln w="9525">
              <a:solidFill>
                <a:srgbClr val="333399"/>
              </a:solidFill>
              <a:miter lim="800000"/>
              <a:headEnd/>
              <a:tailEnd/>
            </a:ln>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a:solidFill>
                    <a:srgbClr val="002060"/>
                  </a:solidFill>
                  <a:latin typeface="Arial" charset="0"/>
                </a:rPr>
                <a:t>12. Review and Action</a:t>
              </a:r>
            </a:p>
          </p:txBody>
        </p:sp>
        <p:cxnSp>
          <p:nvCxnSpPr>
            <p:cNvPr id="44073" name="AutoShape 10"/>
            <p:cNvCxnSpPr>
              <a:cxnSpLocks noChangeShapeType="1"/>
              <a:stCxn id="44077" idx="2"/>
              <a:endCxn id="44068" idx="0"/>
            </p:cNvCxnSpPr>
            <p:nvPr/>
          </p:nvCxnSpPr>
          <p:spPr bwMode="auto">
            <a:xfrm rot="16200000" flipH="1">
              <a:off x="4170734" y="2451719"/>
              <a:ext cx="368350" cy="2035"/>
            </a:xfrm>
            <a:prstGeom prst="bentConnector3">
              <a:avLst>
                <a:gd name="adj1" fmla="val 50000"/>
              </a:avLst>
            </a:prstGeom>
            <a:noFill/>
            <a:ln w="57150">
              <a:solidFill>
                <a:srgbClr val="00206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074" name="AutoShape 13"/>
            <p:cNvCxnSpPr>
              <a:cxnSpLocks noChangeShapeType="1"/>
              <a:stCxn id="44068" idx="3"/>
              <a:endCxn id="44070" idx="1"/>
            </p:cNvCxnSpPr>
            <p:nvPr/>
          </p:nvCxnSpPr>
          <p:spPr bwMode="auto">
            <a:xfrm flipV="1">
              <a:off x="5363989" y="2952271"/>
              <a:ext cx="432147" cy="2141"/>
            </a:xfrm>
            <a:prstGeom prst="bentConnector3">
              <a:avLst>
                <a:gd name="adj1" fmla="val 50000"/>
              </a:avLst>
            </a:prstGeom>
            <a:noFill/>
            <a:ln w="57150">
              <a:solidFill>
                <a:srgbClr val="00206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075" name="AutoShape 14"/>
            <p:cNvCxnSpPr>
              <a:cxnSpLocks noChangeShapeType="1"/>
              <a:stCxn id="44069" idx="2"/>
              <a:endCxn id="44071" idx="0"/>
            </p:cNvCxnSpPr>
            <p:nvPr/>
          </p:nvCxnSpPr>
          <p:spPr bwMode="auto">
            <a:xfrm rot="5400000">
              <a:off x="4177444" y="4472719"/>
              <a:ext cx="360040" cy="794"/>
            </a:xfrm>
            <a:prstGeom prst="bentConnector3">
              <a:avLst>
                <a:gd name="adj1" fmla="val 50000"/>
              </a:avLst>
            </a:prstGeom>
            <a:noFill/>
            <a:ln w="57150">
              <a:solidFill>
                <a:srgbClr val="00206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076" name="AutoShape 15"/>
            <p:cNvCxnSpPr>
              <a:cxnSpLocks noChangeShapeType="1"/>
              <a:stCxn id="44070" idx="2"/>
              <a:endCxn id="44072" idx="0"/>
            </p:cNvCxnSpPr>
            <p:nvPr/>
          </p:nvCxnSpPr>
          <p:spPr bwMode="auto">
            <a:xfrm rot="16200000" flipH="1">
              <a:off x="6101466" y="3988503"/>
              <a:ext cx="1329264" cy="1"/>
            </a:xfrm>
            <a:prstGeom prst="bentConnector3">
              <a:avLst>
                <a:gd name="adj1" fmla="val 50000"/>
              </a:avLst>
            </a:prstGeom>
            <a:noFill/>
            <a:ln w="57150">
              <a:solidFill>
                <a:srgbClr val="00206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077" name="Text Box 17"/>
            <p:cNvSpPr txBox="1">
              <a:spLocks noChangeArrowheads="1"/>
            </p:cNvSpPr>
            <p:nvPr/>
          </p:nvSpPr>
          <p:spPr bwMode="auto">
            <a:xfrm>
              <a:off x="3323604" y="1628800"/>
              <a:ext cx="2060575" cy="639762"/>
            </a:xfrm>
            <a:prstGeom prst="rect">
              <a:avLst/>
            </a:prstGeom>
            <a:solidFill>
              <a:srgbClr val="DDDDDD"/>
            </a:solidFill>
            <a:ln w="9525">
              <a:solidFill>
                <a:srgbClr val="333399"/>
              </a:solidFill>
              <a:miter lim="800000"/>
              <a:headEnd/>
              <a:tailEnd/>
            </a:ln>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GB">
                  <a:solidFill>
                    <a:srgbClr val="002060"/>
                  </a:solidFill>
                  <a:latin typeface="Arial" charset="0"/>
                </a:rPr>
                <a:t>Potential Contract Classification</a:t>
              </a:r>
            </a:p>
            <a:p>
              <a:pPr algn="ctr" eaLnBrk="1" hangingPunct="1"/>
              <a:endParaRPr lang="en-US">
                <a:solidFill>
                  <a:srgbClr val="002060"/>
                </a:solidFill>
                <a:latin typeface="Arial" charset="0"/>
              </a:endParaRPr>
            </a:p>
          </p:txBody>
        </p:sp>
        <p:cxnSp>
          <p:nvCxnSpPr>
            <p:cNvPr id="44078" name="AutoShape 18"/>
            <p:cNvCxnSpPr>
              <a:cxnSpLocks noChangeShapeType="1"/>
              <a:stCxn id="44067" idx="2"/>
              <a:endCxn id="44077" idx="0"/>
            </p:cNvCxnSpPr>
            <p:nvPr/>
          </p:nvCxnSpPr>
          <p:spPr bwMode="auto">
            <a:xfrm rot="16200000" flipH="1">
              <a:off x="4167112" y="1442019"/>
              <a:ext cx="373111" cy="450"/>
            </a:xfrm>
            <a:prstGeom prst="bentConnector3">
              <a:avLst>
                <a:gd name="adj1" fmla="val 50000"/>
              </a:avLst>
            </a:prstGeom>
            <a:noFill/>
            <a:ln w="57150">
              <a:solidFill>
                <a:srgbClr val="00206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079" name="AutoShape 19"/>
            <p:cNvCxnSpPr>
              <a:cxnSpLocks noChangeShapeType="1"/>
              <a:stCxn id="44068" idx="2"/>
              <a:endCxn id="44069" idx="0"/>
            </p:cNvCxnSpPr>
            <p:nvPr/>
          </p:nvCxnSpPr>
          <p:spPr bwMode="auto">
            <a:xfrm rot="16200000" flipH="1">
              <a:off x="4163802" y="3464037"/>
              <a:ext cx="386184" cy="1934"/>
            </a:xfrm>
            <a:prstGeom prst="bentConnector3">
              <a:avLst>
                <a:gd name="adj1" fmla="val 50000"/>
              </a:avLst>
            </a:prstGeom>
            <a:noFill/>
            <a:ln w="57150">
              <a:solidFill>
                <a:srgbClr val="00206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080" name="AutoShape 20"/>
            <p:cNvCxnSpPr>
              <a:cxnSpLocks noChangeShapeType="1"/>
              <a:stCxn id="44071" idx="3"/>
              <a:endCxn id="44072" idx="1"/>
            </p:cNvCxnSpPr>
            <p:nvPr/>
          </p:nvCxnSpPr>
          <p:spPr bwMode="auto">
            <a:xfrm>
              <a:off x="5327029" y="4970090"/>
              <a:ext cx="469107" cy="547"/>
            </a:xfrm>
            <a:prstGeom prst="straightConnector1">
              <a:avLst/>
            </a:prstGeom>
            <a:noFill/>
            <a:ln w="57150">
              <a:solidFill>
                <a:srgbClr val="00206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1"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heel(1)">
                                      <p:cBhvr>
                                        <p:cTn id="7" dur="2000"/>
                                        <p:tgtEl>
                                          <p:spTgt spid="33"/>
                                        </p:tgtEl>
                                      </p:cBhvr>
                                    </p:animEffect>
                                  </p:childTnLst>
                                </p:cTn>
                              </p:par>
                              <p:par>
                                <p:cTn id="8" presetID="21" presetClass="entr" presetSubtype="1"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heel(1)">
                                      <p:cBhvr>
                                        <p:cTn id="10"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8234363" y="-26988"/>
            <a:ext cx="946150" cy="271463"/>
          </a:xfrm>
        </p:spPr>
        <p:txBody>
          <a:bodyPr/>
          <a:lstStyle/>
          <a:p>
            <a:r>
              <a:rPr lang="en-GB" sz="800" smtClean="0">
                <a:effectLst/>
              </a:rPr>
              <a:t>8 Contingencies</a:t>
            </a:r>
          </a:p>
        </p:txBody>
      </p:sp>
      <p:sp>
        <p:nvSpPr>
          <p:cNvPr id="45059"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45060"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45061"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45062"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45063"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45064"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45065"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45066"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rgbClr val="FFFF99"/>
          </a:solidFill>
          <a:ln w="9525">
            <a:solidFill>
              <a:schemeClr val="tx1"/>
            </a:solidFill>
            <a:miter lim="800000"/>
            <a:headEnd/>
            <a:tailEnd/>
          </a:ln>
        </p:spPr>
        <p:txBody>
          <a:bodyPr wrap="none" anchor="ctr"/>
          <a:lstStyle/>
          <a:p>
            <a:r>
              <a:rPr lang="en-GB">
                <a:solidFill>
                  <a:srgbClr val="002060"/>
                </a:solidFill>
                <a:latin typeface="Arial" charset="0"/>
              </a:rPr>
              <a:t>8. Contingencies</a:t>
            </a:r>
          </a:p>
        </p:txBody>
      </p:sp>
      <p:sp>
        <p:nvSpPr>
          <p:cNvPr id="45067"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45068"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45069"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45070" name="Rectangle 16">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45071" name="Rectangle 17">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45072" name="Rectangle 18">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45073" name="Rectangle 19">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45074"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45075" name="TextBox 25"/>
          <p:cNvSpPr txBox="1">
            <a:spLocks noChangeArrowheads="1"/>
          </p:cNvSpPr>
          <p:nvPr/>
        </p:nvSpPr>
        <p:spPr bwMode="auto">
          <a:xfrm>
            <a:off x="2484438" y="714375"/>
            <a:ext cx="11509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Planning</a:t>
            </a:r>
          </a:p>
        </p:txBody>
      </p:sp>
      <p:cxnSp>
        <p:nvCxnSpPr>
          <p:cNvPr id="45076" name="Elbow Connector 33"/>
          <p:cNvCxnSpPr>
            <a:cxnSpLocks noChangeShapeType="1"/>
            <a:stCxn id="45066" idx="3"/>
            <a:endCxn id="45075" idx="1"/>
          </p:cNvCxnSpPr>
          <p:nvPr/>
        </p:nvCxnSpPr>
        <p:spPr bwMode="auto">
          <a:xfrm flipV="1">
            <a:off x="2195513" y="884238"/>
            <a:ext cx="288925" cy="339248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077" name="TextBox 25"/>
          <p:cNvSpPr txBox="1">
            <a:spLocks noChangeArrowheads="1"/>
          </p:cNvSpPr>
          <p:nvPr/>
        </p:nvSpPr>
        <p:spPr bwMode="auto">
          <a:xfrm>
            <a:off x="4429125" y="981075"/>
            <a:ext cx="15859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Nonconformances</a:t>
            </a:r>
          </a:p>
        </p:txBody>
      </p:sp>
      <p:cxnSp>
        <p:nvCxnSpPr>
          <p:cNvPr id="45078" name="Elbow Connector 33"/>
          <p:cNvCxnSpPr>
            <a:cxnSpLocks noChangeShapeType="1"/>
            <a:stCxn id="45077" idx="1"/>
            <a:endCxn id="45095" idx="3"/>
          </p:cNvCxnSpPr>
          <p:nvPr/>
        </p:nvCxnSpPr>
        <p:spPr bwMode="auto">
          <a:xfrm rot="10800000" flipV="1">
            <a:off x="3779838" y="1149350"/>
            <a:ext cx="649287" cy="134778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079" name="TextBox 25"/>
          <p:cNvSpPr txBox="1">
            <a:spLocks noChangeArrowheads="1"/>
          </p:cNvSpPr>
          <p:nvPr/>
        </p:nvSpPr>
        <p:spPr bwMode="auto">
          <a:xfrm>
            <a:off x="4427538" y="2586038"/>
            <a:ext cx="18002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Succession Planning</a:t>
            </a:r>
          </a:p>
        </p:txBody>
      </p:sp>
      <p:cxnSp>
        <p:nvCxnSpPr>
          <p:cNvPr id="45080" name="Elbow Connector 33"/>
          <p:cNvCxnSpPr>
            <a:cxnSpLocks noChangeShapeType="1"/>
            <a:stCxn id="45079" idx="1"/>
            <a:endCxn id="45095" idx="3"/>
          </p:cNvCxnSpPr>
          <p:nvPr/>
        </p:nvCxnSpPr>
        <p:spPr bwMode="auto">
          <a:xfrm rot="10800000">
            <a:off x="3779838" y="2497138"/>
            <a:ext cx="647700" cy="25876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081" name="TextBox 25"/>
          <p:cNvSpPr txBox="1">
            <a:spLocks noChangeArrowheads="1"/>
          </p:cNvSpPr>
          <p:nvPr/>
        </p:nvSpPr>
        <p:spPr bwMode="auto">
          <a:xfrm>
            <a:off x="2482850" y="3994150"/>
            <a:ext cx="12969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Project  Arrangements</a:t>
            </a:r>
          </a:p>
        </p:txBody>
      </p:sp>
      <p:cxnSp>
        <p:nvCxnSpPr>
          <p:cNvPr id="45082" name="Elbow Connector 33"/>
          <p:cNvCxnSpPr>
            <a:cxnSpLocks noChangeShapeType="1"/>
            <a:stCxn id="45066" idx="3"/>
            <a:endCxn id="45081" idx="1"/>
          </p:cNvCxnSpPr>
          <p:nvPr/>
        </p:nvCxnSpPr>
        <p:spPr bwMode="auto">
          <a:xfrm>
            <a:off x="2195513" y="4276725"/>
            <a:ext cx="287337" cy="95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083" name="TextBox 25"/>
          <p:cNvSpPr txBox="1">
            <a:spLocks noChangeArrowheads="1"/>
          </p:cNvSpPr>
          <p:nvPr/>
        </p:nvSpPr>
        <p:spPr bwMode="auto">
          <a:xfrm>
            <a:off x="2482850" y="4764088"/>
            <a:ext cx="11525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Testing and Training</a:t>
            </a:r>
          </a:p>
        </p:txBody>
      </p:sp>
      <p:cxnSp>
        <p:nvCxnSpPr>
          <p:cNvPr id="45084" name="Elbow Connector 33"/>
          <p:cNvCxnSpPr>
            <a:cxnSpLocks noChangeShapeType="1"/>
            <a:stCxn id="45066" idx="3"/>
            <a:endCxn id="45083" idx="1"/>
          </p:cNvCxnSpPr>
          <p:nvPr/>
        </p:nvCxnSpPr>
        <p:spPr bwMode="auto">
          <a:xfrm>
            <a:off x="2195513" y="4276725"/>
            <a:ext cx="287337" cy="77946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085" name="AutoShape 36">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6" name="AutoShape 37">
            <a:hlinkClick r:id="rId16"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7" name="AutoShape 38">
            <a:hlinkClick r:id="rId17" action="ppaction://hlinksldjump"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8" name="AutoShape 39">
            <a:hlinkClick r:id="rId18"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9" name="TextBox 25"/>
          <p:cNvSpPr txBox="1">
            <a:spLocks noChangeArrowheads="1"/>
          </p:cNvSpPr>
          <p:nvPr/>
        </p:nvSpPr>
        <p:spPr bwMode="auto">
          <a:xfrm>
            <a:off x="4427538" y="3573463"/>
            <a:ext cx="9366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Insurance</a:t>
            </a:r>
          </a:p>
        </p:txBody>
      </p:sp>
      <p:cxnSp>
        <p:nvCxnSpPr>
          <p:cNvPr id="45090" name="Elbow Connector 33"/>
          <p:cNvCxnSpPr>
            <a:cxnSpLocks noChangeShapeType="1"/>
            <a:stCxn id="45095" idx="3"/>
            <a:endCxn id="45089" idx="1"/>
          </p:cNvCxnSpPr>
          <p:nvPr/>
        </p:nvCxnSpPr>
        <p:spPr bwMode="auto">
          <a:xfrm>
            <a:off x="3779838" y="2497138"/>
            <a:ext cx="647700" cy="12446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091" name="TextBox 25"/>
          <p:cNvSpPr txBox="1">
            <a:spLocks noChangeArrowheads="1"/>
          </p:cNvSpPr>
          <p:nvPr/>
        </p:nvSpPr>
        <p:spPr bwMode="auto">
          <a:xfrm>
            <a:off x="7031038" y="1765300"/>
            <a:ext cx="15017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Symptom Based Procedures</a:t>
            </a:r>
          </a:p>
        </p:txBody>
      </p:sp>
      <p:cxnSp>
        <p:nvCxnSpPr>
          <p:cNvPr id="45092" name="Elbow Connector 33"/>
          <p:cNvCxnSpPr>
            <a:cxnSpLocks noChangeShapeType="1"/>
            <a:stCxn id="45097" idx="3"/>
            <a:endCxn id="45091" idx="1"/>
          </p:cNvCxnSpPr>
          <p:nvPr/>
        </p:nvCxnSpPr>
        <p:spPr bwMode="auto">
          <a:xfrm>
            <a:off x="6516688" y="1704975"/>
            <a:ext cx="514350" cy="3524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093" name="TextBox 25"/>
          <p:cNvSpPr txBox="1">
            <a:spLocks noChangeArrowheads="1"/>
          </p:cNvSpPr>
          <p:nvPr/>
        </p:nvSpPr>
        <p:spPr bwMode="auto">
          <a:xfrm>
            <a:off x="4427538" y="3090863"/>
            <a:ext cx="7905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First Aid</a:t>
            </a:r>
          </a:p>
        </p:txBody>
      </p:sp>
      <p:cxnSp>
        <p:nvCxnSpPr>
          <p:cNvPr id="45094" name="Elbow Connector 33"/>
          <p:cNvCxnSpPr>
            <a:cxnSpLocks noChangeShapeType="1"/>
            <a:stCxn id="45095" idx="3"/>
            <a:endCxn id="45093" idx="1"/>
          </p:cNvCxnSpPr>
          <p:nvPr/>
        </p:nvCxnSpPr>
        <p:spPr bwMode="auto">
          <a:xfrm>
            <a:off x="3779838" y="2497138"/>
            <a:ext cx="647700" cy="76358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095" name="TextBox 25"/>
          <p:cNvSpPr txBox="1">
            <a:spLocks noChangeArrowheads="1"/>
          </p:cNvSpPr>
          <p:nvPr/>
        </p:nvSpPr>
        <p:spPr bwMode="auto">
          <a:xfrm>
            <a:off x="2484438" y="2205038"/>
            <a:ext cx="1295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General Arrangements</a:t>
            </a:r>
          </a:p>
        </p:txBody>
      </p:sp>
      <p:cxnSp>
        <p:nvCxnSpPr>
          <p:cNvPr id="45096" name="Elbow Connector 33"/>
          <p:cNvCxnSpPr>
            <a:cxnSpLocks noChangeShapeType="1"/>
            <a:stCxn id="45066" idx="3"/>
            <a:endCxn id="45095" idx="1"/>
          </p:cNvCxnSpPr>
          <p:nvPr/>
        </p:nvCxnSpPr>
        <p:spPr bwMode="auto">
          <a:xfrm flipV="1">
            <a:off x="2195513" y="2497138"/>
            <a:ext cx="288925" cy="177958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097" name="TextBox 25"/>
          <p:cNvSpPr txBox="1">
            <a:spLocks noChangeArrowheads="1"/>
          </p:cNvSpPr>
          <p:nvPr/>
        </p:nvSpPr>
        <p:spPr bwMode="auto">
          <a:xfrm>
            <a:off x="4430713" y="1412875"/>
            <a:ext cx="20859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Emergencies, Crises and Disaster Recovery</a:t>
            </a:r>
          </a:p>
        </p:txBody>
      </p:sp>
      <p:cxnSp>
        <p:nvCxnSpPr>
          <p:cNvPr id="45098" name="Elbow Connector 33"/>
          <p:cNvCxnSpPr>
            <a:cxnSpLocks noChangeShapeType="1"/>
            <a:stCxn id="45095" idx="3"/>
            <a:endCxn id="45097" idx="1"/>
          </p:cNvCxnSpPr>
          <p:nvPr/>
        </p:nvCxnSpPr>
        <p:spPr bwMode="auto">
          <a:xfrm flipV="1">
            <a:off x="3779838" y="1704975"/>
            <a:ext cx="650875" cy="79216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099" name="TextBox 25"/>
          <p:cNvSpPr txBox="1">
            <a:spLocks noChangeArrowheads="1"/>
          </p:cNvSpPr>
          <p:nvPr/>
        </p:nvSpPr>
        <p:spPr bwMode="auto">
          <a:xfrm>
            <a:off x="7019925" y="1196975"/>
            <a:ext cx="15017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Standard Procedures</a:t>
            </a:r>
          </a:p>
        </p:txBody>
      </p:sp>
      <p:cxnSp>
        <p:nvCxnSpPr>
          <p:cNvPr id="45100" name="Elbow Connector 33"/>
          <p:cNvCxnSpPr>
            <a:cxnSpLocks noChangeShapeType="1"/>
            <a:stCxn id="45097" idx="3"/>
            <a:endCxn id="45099" idx="1"/>
          </p:cNvCxnSpPr>
          <p:nvPr/>
        </p:nvCxnSpPr>
        <p:spPr bwMode="auto">
          <a:xfrm flipV="1">
            <a:off x="6516688" y="1489075"/>
            <a:ext cx="503237" cy="2159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101" name="TextBox 25"/>
          <p:cNvSpPr txBox="1">
            <a:spLocks noChangeArrowheads="1"/>
          </p:cNvSpPr>
          <p:nvPr/>
        </p:nvSpPr>
        <p:spPr bwMode="auto">
          <a:xfrm>
            <a:off x="2482850" y="5653088"/>
            <a:ext cx="7937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Events</a:t>
            </a:r>
          </a:p>
        </p:txBody>
      </p:sp>
      <p:cxnSp>
        <p:nvCxnSpPr>
          <p:cNvPr id="45102" name="Elbow Connector 33"/>
          <p:cNvCxnSpPr>
            <a:cxnSpLocks noChangeShapeType="1"/>
            <a:stCxn id="45066" idx="3"/>
            <a:endCxn id="45101" idx="1"/>
          </p:cNvCxnSpPr>
          <p:nvPr/>
        </p:nvCxnSpPr>
        <p:spPr bwMode="auto">
          <a:xfrm>
            <a:off x="2195513" y="4276725"/>
            <a:ext cx="287337" cy="15462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103" name="TextBox 25"/>
          <p:cNvSpPr txBox="1">
            <a:spLocks noChangeArrowheads="1"/>
          </p:cNvSpPr>
          <p:nvPr/>
        </p:nvSpPr>
        <p:spPr bwMode="auto">
          <a:xfrm>
            <a:off x="3646488" y="5886450"/>
            <a:ext cx="18621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General Management</a:t>
            </a:r>
          </a:p>
        </p:txBody>
      </p:sp>
      <p:cxnSp>
        <p:nvCxnSpPr>
          <p:cNvPr id="45104" name="Elbow Connector 33"/>
          <p:cNvCxnSpPr>
            <a:cxnSpLocks noChangeShapeType="1"/>
            <a:stCxn id="45101" idx="3"/>
            <a:endCxn id="45103" idx="1"/>
          </p:cNvCxnSpPr>
          <p:nvPr/>
        </p:nvCxnSpPr>
        <p:spPr bwMode="auto">
          <a:xfrm>
            <a:off x="3276600" y="5822950"/>
            <a:ext cx="369888" cy="2317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105" name="TextBox 25"/>
          <p:cNvSpPr txBox="1">
            <a:spLocks noChangeArrowheads="1"/>
          </p:cNvSpPr>
          <p:nvPr/>
        </p:nvSpPr>
        <p:spPr bwMode="auto">
          <a:xfrm>
            <a:off x="3635375" y="5484813"/>
            <a:ext cx="15017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Classification</a:t>
            </a:r>
          </a:p>
        </p:txBody>
      </p:sp>
      <p:cxnSp>
        <p:nvCxnSpPr>
          <p:cNvPr id="45106" name="Elbow Connector 33"/>
          <p:cNvCxnSpPr>
            <a:cxnSpLocks noChangeShapeType="1"/>
            <a:stCxn id="45101" idx="3"/>
            <a:endCxn id="45105" idx="1"/>
          </p:cNvCxnSpPr>
          <p:nvPr/>
        </p:nvCxnSpPr>
        <p:spPr bwMode="auto">
          <a:xfrm flipV="1">
            <a:off x="3276600" y="5653088"/>
            <a:ext cx="358775" cy="16986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5107" name="TextBox 25"/>
          <p:cNvSpPr txBox="1">
            <a:spLocks noChangeArrowheads="1"/>
          </p:cNvSpPr>
          <p:nvPr/>
        </p:nvSpPr>
        <p:spPr bwMode="auto">
          <a:xfrm>
            <a:off x="4425950" y="2116138"/>
            <a:ext cx="15859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Product Recall</a:t>
            </a:r>
          </a:p>
        </p:txBody>
      </p:sp>
      <p:cxnSp>
        <p:nvCxnSpPr>
          <p:cNvPr id="45108" name="Elbow Connector 33"/>
          <p:cNvCxnSpPr>
            <a:cxnSpLocks noChangeShapeType="1"/>
            <a:stCxn id="45095" idx="3"/>
            <a:endCxn id="45107" idx="1"/>
          </p:cNvCxnSpPr>
          <p:nvPr/>
        </p:nvCxnSpPr>
        <p:spPr bwMode="auto">
          <a:xfrm flipV="1">
            <a:off x="3779838" y="2286000"/>
            <a:ext cx="646112" cy="21113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Tree>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450263" y="-26988"/>
            <a:ext cx="801687" cy="271463"/>
          </a:xfrm>
        </p:spPr>
        <p:txBody>
          <a:bodyPr/>
          <a:lstStyle/>
          <a:p>
            <a:r>
              <a:rPr lang="en-GB" sz="800" smtClean="0">
                <a:effectLst/>
              </a:rPr>
              <a:t>9 Change</a:t>
            </a:r>
          </a:p>
        </p:txBody>
      </p:sp>
      <p:sp>
        <p:nvSpPr>
          <p:cNvPr id="46083"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46084"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46085"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46086"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46087"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46088"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46089"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46090"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46091"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rgbClr val="FFFF99"/>
          </a:solidFill>
          <a:ln w="9525">
            <a:solidFill>
              <a:schemeClr val="tx1"/>
            </a:solidFill>
            <a:miter lim="800000"/>
            <a:headEnd/>
            <a:tailEnd/>
          </a:ln>
        </p:spPr>
        <p:txBody>
          <a:bodyPr wrap="none" anchor="ctr"/>
          <a:lstStyle/>
          <a:p>
            <a:r>
              <a:rPr lang="en-GB">
                <a:solidFill>
                  <a:srgbClr val="002060"/>
                </a:solidFill>
                <a:latin typeface="Arial" charset="0"/>
              </a:rPr>
              <a:t>9. Change</a:t>
            </a:r>
          </a:p>
        </p:txBody>
      </p:sp>
      <p:sp>
        <p:nvSpPr>
          <p:cNvPr id="46092"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46093"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46094" name="Rectangle 16">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46095" name="Rectangle 17">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46096" name="Rectangle 18">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46097" name="Rectangle 19">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46098"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46099" name="TextBox 25"/>
          <p:cNvSpPr txBox="1">
            <a:spLocks noChangeArrowheads="1"/>
          </p:cNvSpPr>
          <p:nvPr/>
        </p:nvSpPr>
        <p:spPr bwMode="auto">
          <a:xfrm>
            <a:off x="2481263" y="476250"/>
            <a:ext cx="12985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Corrective and Preventive</a:t>
            </a:r>
          </a:p>
        </p:txBody>
      </p:sp>
      <p:cxnSp>
        <p:nvCxnSpPr>
          <p:cNvPr id="46100" name="Elbow Connector 33"/>
          <p:cNvCxnSpPr>
            <a:cxnSpLocks noChangeShapeType="1"/>
            <a:stCxn id="46099" idx="1"/>
            <a:endCxn id="46091" idx="3"/>
          </p:cNvCxnSpPr>
          <p:nvPr/>
        </p:nvCxnSpPr>
        <p:spPr bwMode="auto">
          <a:xfrm rot="10800000" flipV="1">
            <a:off x="2193925" y="768350"/>
            <a:ext cx="287338" cy="408146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01" name="TextBox 25"/>
          <p:cNvSpPr txBox="1">
            <a:spLocks noChangeArrowheads="1"/>
          </p:cNvSpPr>
          <p:nvPr/>
        </p:nvSpPr>
        <p:spPr bwMode="auto">
          <a:xfrm>
            <a:off x="2481263" y="1754188"/>
            <a:ext cx="9382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Strategic</a:t>
            </a:r>
          </a:p>
        </p:txBody>
      </p:sp>
      <p:cxnSp>
        <p:nvCxnSpPr>
          <p:cNvPr id="46102" name="Elbow Connector 33"/>
          <p:cNvCxnSpPr>
            <a:cxnSpLocks noChangeShapeType="1"/>
            <a:stCxn id="46101" idx="1"/>
            <a:endCxn id="46091" idx="3"/>
          </p:cNvCxnSpPr>
          <p:nvPr/>
        </p:nvCxnSpPr>
        <p:spPr bwMode="auto">
          <a:xfrm rot="10800000" flipV="1">
            <a:off x="2193925" y="1922463"/>
            <a:ext cx="287338" cy="29273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03" name="TextBox 25"/>
          <p:cNvSpPr txBox="1">
            <a:spLocks noChangeArrowheads="1"/>
          </p:cNvSpPr>
          <p:nvPr/>
        </p:nvSpPr>
        <p:spPr bwMode="auto">
          <a:xfrm>
            <a:off x="2481263" y="3208338"/>
            <a:ext cx="11525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Structure and Process</a:t>
            </a:r>
          </a:p>
        </p:txBody>
      </p:sp>
      <p:cxnSp>
        <p:nvCxnSpPr>
          <p:cNvPr id="46104" name="Elbow Connector 33"/>
          <p:cNvCxnSpPr>
            <a:cxnSpLocks noChangeShapeType="1"/>
            <a:stCxn id="46091" idx="3"/>
            <a:endCxn id="46107" idx="1"/>
          </p:cNvCxnSpPr>
          <p:nvPr/>
        </p:nvCxnSpPr>
        <p:spPr bwMode="auto">
          <a:xfrm>
            <a:off x="2193925" y="4849813"/>
            <a:ext cx="288925" cy="570914"/>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05" name="TextBox 25"/>
          <p:cNvSpPr txBox="1">
            <a:spLocks noChangeArrowheads="1"/>
          </p:cNvSpPr>
          <p:nvPr/>
        </p:nvSpPr>
        <p:spPr bwMode="auto">
          <a:xfrm>
            <a:off x="2482850" y="4310063"/>
            <a:ext cx="11525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Project</a:t>
            </a:r>
          </a:p>
        </p:txBody>
      </p:sp>
      <p:cxnSp>
        <p:nvCxnSpPr>
          <p:cNvPr id="46106" name="Elbow Connector 33"/>
          <p:cNvCxnSpPr>
            <a:cxnSpLocks noChangeShapeType="1"/>
            <a:stCxn id="46091" idx="3"/>
            <a:endCxn id="46105" idx="1"/>
          </p:cNvCxnSpPr>
          <p:nvPr/>
        </p:nvCxnSpPr>
        <p:spPr bwMode="auto">
          <a:xfrm flipV="1">
            <a:off x="2193925" y="4479925"/>
            <a:ext cx="288925" cy="36988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07" name="TextBox 25"/>
          <p:cNvSpPr txBox="1">
            <a:spLocks noChangeArrowheads="1"/>
          </p:cNvSpPr>
          <p:nvPr/>
        </p:nvSpPr>
        <p:spPr bwMode="auto">
          <a:xfrm>
            <a:off x="2482850" y="5251450"/>
            <a:ext cx="9366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dirty="0" smtClean="0">
                <a:latin typeface="Arial Narrow" pitchFamily="34" charset="0"/>
                <a:ea typeface="ＭＳ Ｐゴシック" pitchFamily="34" charset="-128"/>
              </a:rPr>
              <a:t>Lifecycle</a:t>
            </a:r>
            <a:endParaRPr lang="en-GB" sz="1600" i="1" dirty="0">
              <a:latin typeface="Arial Narrow" pitchFamily="34" charset="0"/>
              <a:ea typeface="ＭＳ Ｐゴシック" pitchFamily="34" charset="-128"/>
            </a:endParaRPr>
          </a:p>
        </p:txBody>
      </p:sp>
      <p:cxnSp>
        <p:nvCxnSpPr>
          <p:cNvPr id="46108" name="Elbow Connector 33"/>
          <p:cNvCxnSpPr>
            <a:cxnSpLocks noChangeShapeType="1"/>
            <a:stCxn id="46091" idx="3"/>
            <a:endCxn id="46103" idx="1"/>
          </p:cNvCxnSpPr>
          <p:nvPr/>
        </p:nvCxnSpPr>
        <p:spPr bwMode="auto">
          <a:xfrm flipV="1">
            <a:off x="2193925" y="3500438"/>
            <a:ext cx="287338" cy="13493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09" name="AutoShape 36">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0" name="AutoShape 37">
            <a:hlinkClick r:id="rId16"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1" name="AutoShape 38">
            <a:hlinkClick r:id="rId17" action="ppaction://hlinksldjump"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2" name="AutoShape 39">
            <a:hlinkClick r:id="rId18"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3" name="TextBox 25"/>
          <p:cNvSpPr txBox="1">
            <a:spLocks noChangeArrowheads="1"/>
          </p:cNvSpPr>
          <p:nvPr/>
        </p:nvSpPr>
        <p:spPr bwMode="auto">
          <a:xfrm>
            <a:off x="3708400" y="2225675"/>
            <a:ext cx="11525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Markets</a:t>
            </a:r>
          </a:p>
        </p:txBody>
      </p:sp>
      <p:cxnSp>
        <p:nvCxnSpPr>
          <p:cNvPr id="46114" name="Elbow Connector 33"/>
          <p:cNvCxnSpPr>
            <a:cxnSpLocks noChangeShapeType="1"/>
            <a:stCxn id="46101" idx="3"/>
            <a:endCxn id="46113" idx="1"/>
          </p:cNvCxnSpPr>
          <p:nvPr/>
        </p:nvCxnSpPr>
        <p:spPr bwMode="auto">
          <a:xfrm>
            <a:off x="3419475" y="1922463"/>
            <a:ext cx="288925" cy="4730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15" name="TextBox 25"/>
          <p:cNvSpPr txBox="1">
            <a:spLocks noChangeArrowheads="1"/>
          </p:cNvSpPr>
          <p:nvPr/>
        </p:nvSpPr>
        <p:spPr bwMode="auto">
          <a:xfrm>
            <a:off x="3716338" y="1627188"/>
            <a:ext cx="16462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Product/Service Definitions</a:t>
            </a:r>
          </a:p>
        </p:txBody>
      </p:sp>
      <p:cxnSp>
        <p:nvCxnSpPr>
          <p:cNvPr id="46116" name="Elbow Connector 33"/>
          <p:cNvCxnSpPr>
            <a:cxnSpLocks noChangeShapeType="1"/>
            <a:stCxn id="46101" idx="3"/>
            <a:endCxn id="46115" idx="1"/>
          </p:cNvCxnSpPr>
          <p:nvPr/>
        </p:nvCxnSpPr>
        <p:spPr bwMode="auto">
          <a:xfrm flipV="1">
            <a:off x="3419475" y="1920875"/>
            <a:ext cx="296863" cy="158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17" name="TextBox 25"/>
          <p:cNvSpPr txBox="1">
            <a:spLocks noChangeArrowheads="1"/>
          </p:cNvSpPr>
          <p:nvPr/>
        </p:nvSpPr>
        <p:spPr bwMode="auto">
          <a:xfrm>
            <a:off x="3709988" y="1217613"/>
            <a:ext cx="20129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Vision and Policies</a:t>
            </a:r>
          </a:p>
        </p:txBody>
      </p:sp>
      <p:cxnSp>
        <p:nvCxnSpPr>
          <p:cNvPr id="46118" name="Elbow Connector 33"/>
          <p:cNvCxnSpPr>
            <a:cxnSpLocks noChangeShapeType="1"/>
            <a:stCxn id="46101" idx="3"/>
            <a:endCxn id="46117" idx="1"/>
          </p:cNvCxnSpPr>
          <p:nvPr/>
        </p:nvCxnSpPr>
        <p:spPr bwMode="auto">
          <a:xfrm flipV="1">
            <a:off x="3419475" y="1385888"/>
            <a:ext cx="290513" cy="5365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19" name="TextBox 25"/>
          <p:cNvSpPr txBox="1">
            <a:spLocks noChangeArrowheads="1"/>
          </p:cNvSpPr>
          <p:nvPr/>
        </p:nvSpPr>
        <p:spPr bwMode="auto">
          <a:xfrm>
            <a:off x="3995738" y="3336925"/>
            <a:ext cx="1152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Organisation</a:t>
            </a:r>
          </a:p>
        </p:txBody>
      </p:sp>
      <p:cxnSp>
        <p:nvCxnSpPr>
          <p:cNvPr id="46120" name="Elbow Connector 33"/>
          <p:cNvCxnSpPr>
            <a:cxnSpLocks noChangeShapeType="1"/>
            <a:stCxn id="46103" idx="3"/>
            <a:endCxn id="46119" idx="1"/>
          </p:cNvCxnSpPr>
          <p:nvPr/>
        </p:nvCxnSpPr>
        <p:spPr bwMode="auto">
          <a:xfrm>
            <a:off x="3633788" y="3500438"/>
            <a:ext cx="361950" cy="63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21" name="TextBox 25"/>
          <p:cNvSpPr txBox="1">
            <a:spLocks noChangeArrowheads="1"/>
          </p:cNvSpPr>
          <p:nvPr/>
        </p:nvSpPr>
        <p:spPr bwMode="auto">
          <a:xfrm>
            <a:off x="3995738" y="2874963"/>
            <a:ext cx="18700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Management System</a:t>
            </a:r>
          </a:p>
        </p:txBody>
      </p:sp>
      <p:cxnSp>
        <p:nvCxnSpPr>
          <p:cNvPr id="46122" name="Elbow Connector 33"/>
          <p:cNvCxnSpPr>
            <a:cxnSpLocks noChangeShapeType="1"/>
            <a:stCxn id="46103" idx="3"/>
            <a:endCxn id="46121" idx="1"/>
          </p:cNvCxnSpPr>
          <p:nvPr/>
        </p:nvCxnSpPr>
        <p:spPr bwMode="auto">
          <a:xfrm flipV="1">
            <a:off x="3633788" y="3043238"/>
            <a:ext cx="361950" cy="4572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23" name="TextBox 25"/>
          <p:cNvSpPr txBox="1">
            <a:spLocks noChangeArrowheads="1"/>
          </p:cNvSpPr>
          <p:nvPr/>
        </p:nvSpPr>
        <p:spPr bwMode="auto">
          <a:xfrm>
            <a:off x="3995738" y="3792538"/>
            <a:ext cx="12319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Infrastructure</a:t>
            </a:r>
          </a:p>
        </p:txBody>
      </p:sp>
      <p:cxnSp>
        <p:nvCxnSpPr>
          <p:cNvPr id="46124" name="Elbow Connector 33"/>
          <p:cNvCxnSpPr>
            <a:cxnSpLocks noChangeShapeType="1"/>
            <a:stCxn id="46103" idx="3"/>
            <a:endCxn id="46123" idx="1"/>
          </p:cNvCxnSpPr>
          <p:nvPr/>
        </p:nvCxnSpPr>
        <p:spPr bwMode="auto">
          <a:xfrm>
            <a:off x="3633788" y="3500438"/>
            <a:ext cx="361950" cy="46196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25" name="TextBox 25"/>
          <p:cNvSpPr txBox="1">
            <a:spLocks noChangeArrowheads="1"/>
          </p:cNvSpPr>
          <p:nvPr/>
        </p:nvSpPr>
        <p:spPr bwMode="auto">
          <a:xfrm>
            <a:off x="3851275" y="4868863"/>
            <a:ext cx="13763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Classification</a:t>
            </a:r>
          </a:p>
        </p:txBody>
      </p:sp>
      <p:cxnSp>
        <p:nvCxnSpPr>
          <p:cNvPr id="46126" name="Elbow Connector 33"/>
          <p:cNvCxnSpPr>
            <a:cxnSpLocks noChangeShapeType="1"/>
            <a:stCxn id="46107" idx="3"/>
            <a:endCxn id="46125" idx="1"/>
          </p:cNvCxnSpPr>
          <p:nvPr/>
        </p:nvCxnSpPr>
        <p:spPr bwMode="auto">
          <a:xfrm flipV="1">
            <a:off x="3419475" y="5037932"/>
            <a:ext cx="431800" cy="38279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27" name="TextBox 25"/>
          <p:cNvSpPr txBox="1">
            <a:spLocks noChangeArrowheads="1"/>
          </p:cNvSpPr>
          <p:nvPr/>
        </p:nvSpPr>
        <p:spPr bwMode="auto">
          <a:xfrm>
            <a:off x="3859213" y="4508500"/>
            <a:ext cx="1152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Registration</a:t>
            </a:r>
          </a:p>
        </p:txBody>
      </p:sp>
      <p:cxnSp>
        <p:nvCxnSpPr>
          <p:cNvPr id="46128" name="Elbow Connector 33"/>
          <p:cNvCxnSpPr>
            <a:cxnSpLocks noChangeShapeType="1"/>
            <a:stCxn id="46107" idx="3"/>
            <a:endCxn id="46127" idx="1"/>
          </p:cNvCxnSpPr>
          <p:nvPr/>
        </p:nvCxnSpPr>
        <p:spPr bwMode="auto">
          <a:xfrm flipV="1">
            <a:off x="3419475" y="4677569"/>
            <a:ext cx="439738" cy="74315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29" name="TextBox 25"/>
          <p:cNvSpPr txBox="1">
            <a:spLocks noChangeArrowheads="1"/>
          </p:cNvSpPr>
          <p:nvPr/>
        </p:nvSpPr>
        <p:spPr bwMode="auto">
          <a:xfrm>
            <a:off x="3852863" y="5227638"/>
            <a:ext cx="11525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Approval</a:t>
            </a:r>
          </a:p>
        </p:txBody>
      </p:sp>
      <p:cxnSp>
        <p:nvCxnSpPr>
          <p:cNvPr id="46130" name="Elbow Connector 33"/>
          <p:cNvCxnSpPr>
            <a:cxnSpLocks noChangeShapeType="1"/>
            <a:stCxn id="46107" idx="3"/>
            <a:endCxn id="46129" idx="1"/>
          </p:cNvCxnSpPr>
          <p:nvPr/>
        </p:nvCxnSpPr>
        <p:spPr bwMode="auto">
          <a:xfrm flipV="1">
            <a:off x="3419475" y="5397501"/>
            <a:ext cx="433388" cy="23226"/>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31" name="TextBox 25"/>
          <p:cNvSpPr txBox="1">
            <a:spLocks noChangeArrowheads="1"/>
          </p:cNvSpPr>
          <p:nvPr/>
        </p:nvSpPr>
        <p:spPr bwMode="auto">
          <a:xfrm>
            <a:off x="3851275" y="5970588"/>
            <a:ext cx="11525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Review</a:t>
            </a:r>
          </a:p>
        </p:txBody>
      </p:sp>
      <p:cxnSp>
        <p:nvCxnSpPr>
          <p:cNvPr id="46132" name="Elbow Connector 33"/>
          <p:cNvCxnSpPr>
            <a:cxnSpLocks noChangeShapeType="1"/>
            <a:stCxn id="46107" idx="3"/>
            <a:endCxn id="46131" idx="1"/>
          </p:cNvCxnSpPr>
          <p:nvPr/>
        </p:nvCxnSpPr>
        <p:spPr bwMode="auto">
          <a:xfrm>
            <a:off x="3419475" y="5420727"/>
            <a:ext cx="431800" cy="71893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33" name="TextBox 25"/>
          <p:cNvSpPr txBox="1">
            <a:spLocks noChangeArrowheads="1"/>
          </p:cNvSpPr>
          <p:nvPr/>
        </p:nvSpPr>
        <p:spPr bwMode="auto">
          <a:xfrm>
            <a:off x="3859213" y="5588000"/>
            <a:ext cx="13684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Implementation</a:t>
            </a:r>
          </a:p>
        </p:txBody>
      </p:sp>
      <p:cxnSp>
        <p:nvCxnSpPr>
          <p:cNvPr id="46134" name="Elbow Connector 33"/>
          <p:cNvCxnSpPr>
            <a:cxnSpLocks noChangeShapeType="1"/>
            <a:stCxn id="46107" idx="3"/>
            <a:endCxn id="46133" idx="1"/>
          </p:cNvCxnSpPr>
          <p:nvPr/>
        </p:nvCxnSpPr>
        <p:spPr bwMode="auto">
          <a:xfrm>
            <a:off x="3419475" y="5420727"/>
            <a:ext cx="439738" cy="33634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6135" name="TextBox 25">
            <a:hlinkClick r:id="rId12" action="ppaction://hlinksldjump"/>
          </p:cNvPr>
          <p:cNvSpPr txBox="1">
            <a:spLocks noChangeArrowheads="1"/>
          </p:cNvSpPr>
          <p:nvPr/>
        </p:nvSpPr>
        <p:spPr bwMode="auto">
          <a:xfrm>
            <a:off x="6875463" y="3092450"/>
            <a:ext cx="1295400" cy="83026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GB" sz="1600">
                <a:solidFill>
                  <a:srgbClr val="002060"/>
                </a:solidFill>
                <a:latin typeface="Arial Narrow" pitchFamily="34" charset="0"/>
                <a:ea typeface="ＭＳ Ｐゴシック" pitchFamily="34" charset="-128"/>
              </a:rPr>
              <a:t>12.</a:t>
            </a:r>
          </a:p>
          <a:p>
            <a:pPr algn="ctr" eaLnBrk="1" hangingPunct="1"/>
            <a:r>
              <a:rPr lang="en-GB" sz="1600">
                <a:solidFill>
                  <a:srgbClr val="002060"/>
                </a:solidFill>
                <a:latin typeface="Arial Narrow" pitchFamily="34" charset="0"/>
                <a:ea typeface="ＭＳ Ｐゴシック" pitchFamily="34" charset="-128"/>
              </a:rPr>
              <a:t>Management Review</a:t>
            </a:r>
          </a:p>
        </p:txBody>
      </p:sp>
      <p:cxnSp>
        <p:nvCxnSpPr>
          <p:cNvPr id="46136" name="Elbow Connector 33"/>
          <p:cNvCxnSpPr>
            <a:cxnSpLocks noChangeShapeType="1"/>
            <a:stCxn id="46125" idx="3"/>
            <a:endCxn id="46135" idx="2"/>
          </p:cNvCxnSpPr>
          <p:nvPr/>
        </p:nvCxnSpPr>
        <p:spPr bwMode="auto">
          <a:xfrm flipV="1">
            <a:off x="5227638" y="3922713"/>
            <a:ext cx="2295525" cy="1114425"/>
          </a:xfrm>
          <a:prstGeom prst="bentConnector2">
            <a:avLst/>
          </a:prstGeom>
          <a:noFill/>
          <a:ln w="19050" algn="ctr">
            <a:solidFill>
              <a:srgbClr val="FFFF99"/>
            </a:solidFill>
            <a:prstDash val="dash"/>
            <a:miter lim="800000"/>
            <a:headEnd/>
            <a:tailEnd/>
          </a:ln>
          <a:extLst>
            <a:ext uri="{909E8E84-426E-40DD-AFC4-6F175D3DCCD1}">
              <a14:hiddenFill xmlns:a14="http://schemas.microsoft.com/office/drawing/2010/main">
                <a:noFill/>
              </a14:hiddenFill>
            </a:ext>
          </a:extLst>
        </p:spPr>
      </p:cxnSp>
      <p:cxnSp>
        <p:nvCxnSpPr>
          <p:cNvPr id="46137" name="Elbow Connector 33"/>
          <p:cNvCxnSpPr>
            <a:cxnSpLocks noChangeShapeType="1"/>
            <a:stCxn id="46127" idx="3"/>
            <a:endCxn id="46135" idx="2"/>
          </p:cNvCxnSpPr>
          <p:nvPr/>
        </p:nvCxnSpPr>
        <p:spPr bwMode="auto">
          <a:xfrm flipV="1">
            <a:off x="5011738" y="3922713"/>
            <a:ext cx="2511425" cy="754062"/>
          </a:xfrm>
          <a:prstGeom prst="bentConnector2">
            <a:avLst/>
          </a:prstGeom>
          <a:noFill/>
          <a:ln w="19050" algn="ctr">
            <a:solidFill>
              <a:srgbClr val="FFFF99"/>
            </a:solidFill>
            <a:prstDash val="dash"/>
            <a:miter lim="800000"/>
            <a:headEnd/>
            <a:tailEnd/>
          </a:ln>
          <a:extLst>
            <a:ext uri="{909E8E84-426E-40DD-AFC4-6F175D3DCCD1}">
              <a14:hiddenFill xmlns:a14="http://schemas.microsoft.com/office/drawing/2010/main">
                <a:noFill/>
              </a14:hiddenFill>
            </a:ext>
          </a:extLst>
        </p:spPr>
      </p:cxnSp>
      <p:cxnSp>
        <p:nvCxnSpPr>
          <p:cNvPr id="46138" name="Elbow Connector 33"/>
          <p:cNvCxnSpPr>
            <a:cxnSpLocks noChangeShapeType="1"/>
            <a:stCxn id="46129" idx="3"/>
            <a:endCxn id="46135" idx="2"/>
          </p:cNvCxnSpPr>
          <p:nvPr/>
        </p:nvCxnSpPr>
        <p:spPr bwMode="auto">
          <a:xfrm flipV="1">
            <a:off x="5005388" y="3922713"/>
            <a:ext cx="2517775" cy="1474787"/>
          </a:xfrm>
          <a:prstGeom prst="bentConnector2">
            <a:avLst/>
          </a:prstGeom>
          <a:noFill/>
          <a:ln w="19050" algn="ctr">
            <a:solidFill>
              <a:srgbClr val="FFFF99"/>
            </a:solidFill>
            <a:prstDash val="dash"/>
            <a:miter lim="800000"/>
            <a:headEnd/>
            <a:tailEnd/>
          </a:ln>
          <a:extLst>
            <a:ext uri="{909E8E84-426E-40DD-AFC4-6F175D3DCCD1}">
              <a14:hiddenFill xmlns:a14="http://schemas.microsoft.com/office/drawing/2010/main">
                <a:noFill/>
              </a14:hiddenFill>
            </a:ext>
          </a:extLst>
        </p:spPr>
      </p:cxnSp>
      <p:cxnSp>
        <p:nvCxnSpPr>
          <p:cNvPr id="46139" name="Elbow Connector 33"/>
          <p:cNvCxnSpPr>
            <a:cxnSpLocks noChangeShapeType="1"/>
            <a:stCxn id="46131" idx="3"/>
            <a:endCxn id="46135" idx="2"/>
          </p:cNvCxnSpPr>
          <p:nvPr/>
        </p:nvCxnSpPr>
        <p:spPr bwMode="auto">
          <a:xfrm flipV="1">
            <a:off x="5003800" y="3922713"/>
            <a:ext cx="2519363" cy="2217737"/>
          </a:xfrm>
          <a:prstGeom prst="bentConnector2">
            <a:avLst/>
          </a:prstGeom>
          <a:noFill/>
          <a:ln w="19050" algn="ctr">
            <a:solidFill>
              <a:srgbClr val="FFFF99"/>
            </a:solidFill>
            <a:prstDash val="dash"/>
            <a:miter lim="800000"/>
            <a:headEnd/>
            <a:tailEnd/>
          </a:ln>
          <a:extLst>
            <a:ext uri="{909E8E84-426E-40DD-AFC4-6F175D3DCCD1}">
              <a14:hiddenFill xmlns:a14="http://schemas.microsoft.com/office/drawing/2010/main">
                <a:noFill/>
              </a14:hiddenFill>
            </a:ext>
          </a:extLst>
        </p:spPr>
      </p:cxnSp>
      <p:cxnSp>
        <p:nvCxnSpPr>
          <p:cNvPr id="46140" name="Elbow Connector 33"/>
          <p:cNvCxnSpPr>
            <a:cxnSpLocks noChangeShapeType="1"/>
            <a:stCxn id="46133" idx="3"/>
            <a:endCxn id="46135" idx="2"/>
          </p:cNvCxnSpPr>
          <p:nvPr/>
        </p:nvCxnSpPr>
        <p:spPr bwMode="auto">
          <a:xfrm flipV="1">
            <a:off x="5227638" y="3922713"/>
            <a:ext cx="2295525" cy="1835150"/>
          </a:xfrm>
          <a:prstGeom prst="bentConnector2">
            <a:avLst/>
          </a:prstGeom>
          <a:noFill/>
          <a:ln w="19050" algn="ctr">
            <a:solidFill>
              <a:srgbClr val="FFFF99"/>
            </a:solidFill>
            <a:prstDash val="dash"/>
            <a:miter lim="800000"/>
            <a:headEnd/>
            <a:tailEnd/>
          </a:ln>
          <a:extLst>
            <a:ext uri="{909E8E84-426E-40DD-AFC4-6F175D3DCCD1}">
              <a14:hiddenFill xmlns:a14="http://schemas.microsoft.com/office/drawing/2010/main">
                <a:noFill/>
              </a14:hiddenFill>
            </a:ext>
          </a:extLst>
        </p:spPr>
      </p:cxnSp>
      <p:cxnSp>
        <p:nvCxnSpPr>
          <p:cNvPr id="46141" name="Elbow Connector 33"/>
          <p:cNvCxnSpPr>
            <a:cxnSpLocks noChangeShapeType="1"/>
            <a:stCxn id="46113" idx="3"/>
            <a:endCxn id="46135" idx="0"/>
          </p:cNvCxnSpPr>
          <p:nvPr/>
        </p:nvCxnSpPr>
        <p:spPr bwMode="auto">
          <a:xfrm>
            <a:off x="4860925" y="2395538"/>
            <a:ext cx="2662238" cy="696912"/>
          </a:xfrm>
          <a:prstGeom prst="bentConnector2">
            <a:avLst/>
          </a:prstGeom>
          <a:noFill/>
          <a:ln w="19050" algn="ctr">
            <a:solidFill>
              <a:srgbClr val="FFFF99"/>
            </a:solidFill>
            <a:prstDash val="dash"/>
            <a:miter lim="800000"/>
            <a:headEnd/>
            <a:tailEnd/>
          </a:ln>
          <a:extLst>
            <a:ext uri="{909E8E84-426E-40DD-AFC4-6F175D3DCCD1}">
              <a14:hiddenFill xmlns:a14="http://schemas.microsoft.com/office/drawing/2010/main">
                <a:noFill/>
              </a14:hiddenFill>
            </a:ext>
          </a:extLst>
        </p:spPr>
      </p:cxnSp>
      <p:cxnSp>
        <p:nvCxnSpPr>
          <p:cNvPr id="46142" name="Elbow Connector 33"/>
          <p:cNvCxnSpPr>
            <a:cxnSpLocks noChangeShapeType="1"/>
            <a:stCxn id="46115" idx="3"/>
            <a:endCxn id="46135" idx="0"/>
          </p:cNvCxnSpPr>
          <p:nvPr/>
        </p:nvCxnSpPr>
        <p:spPr bwMode="auto">
          <a:xfrm>
            <a:off x="5362575" y="1920875"/>
            <a:ext cx="2160588" cy="1171575"/>
          </a:xfrm>
          <a:prstGeom prst="bentConnector2">
            <a:avLst/>
          </a:prstGeom>
          <a:noFill/>
          <a:ln w="19050" algn="ctr">
            <a:solidFill>
              <a:srgbClr val="FFFF99"/>
            </a:solidFill>
            <a:prstDash val="dash"/>
            <a:miter lim="800000"/>
            <a:headEnd/>
            <a:tailEnd/>
          </a:ln>
          <a:extLst>
            <a:ext uri="{909E8E84-426E-40DD-AFC4-6F175D3DCCD1}">
              <a14:hiddenFill xmlns:a14="http://schemas.microsoft.com/office/drawing/2010/main">
                <a:noFill/>
              </a14:hiddenFill>
            </a:ext>
          </a:extLst>
        </p:spPr>
      </p:cxnSp>
      <p:cxnSp>
        <p:nvCxnSpPr>
          <p:cNvPr id="46143" name="Elbow Connector 33"/>
          <p:cNvCxnSpPr>
            <a:cxnSpLocks noChangeShapeType="1"/>
            <a:stCxn id="46099" idx="3"/>
            <a:endCxn id="46135" idx="0"/>
          </p:cNvCxnSpPr>
          <p:nvPr/>
        </p:nvCxnSpPr>
        <p:spPr bwMode="auto">
          <a:xfrm>
            <a:off x="3779838" y="768350"/>
            <a:ext cx="3743325" cy="2324100"/>
          </a:xfrm>
          <a:prstGeom prst="bentConnector2">
            <a:avLst/>
          </a:prstGeom>
          <a:noFill/>
          <a:ln w="19050" algn="ctr">
            <a:solidFill>
              <a:srgbClr val="FFFF99"/>
            </a:solidFill>
            <a:prstDash val="dash"/>
            <a:miter lim="800000"/>
            <a:headEnd/>
            <a:tailEnd/>
          </a:ln>
          <a:extLst>
            <a:ext uri="{909E8E84-426E-40DD-AFC4-6F175D3DCCD1}">
              <a14:hiddenFill xmlns:a14="http://schemas.microsoft.com/office/drawing/2010/main">
                <a:noFill/>
              </a14:hiddenFill>
            </a:ext>
          </a:extLst>
        </p:spPr>
      </p:cxnSp>
      <p:cxnSp>
        <p:nvCxnSpPr>
          <p:cNvPr id="46144" name="Elbow Connector 33"/>
          <p:cNvCxnSpPr>
            <a:cxnSpLocks noChangeShapeType="1"/>
            <a:endCxn id="46135" idx="0"/>
          </p:cNvCxnSpPr>
          <p:nvPr/>
        </p:nvCxnSpPr>
        <p:spPr bwMode="auto">
          <a:xfrm>
            <a:off x="5435600" y="1192213"/>
            <a:ext cx="2087563" cy="1900237"/>
          </a:xfrm>
          <a:prstGeom prst="bentConnector2">
            <a:avLst/>
          </a:prstGeom>
          <a:noFill/>
          <a:ln w="19050" algn="ctr">
            <a:solidFill>
              <a:srgbClr val="FFFF99"/>
            </a:solidFill>
            <a:prstDash val="dash"/>
            <a:miter lim="800000"/>
            <a:headEnd/>
            <a:tailEnd/>
          </a:ln>
          <a:extLst>
            <a:ext uri="{909E8E84-426E-40DD-AFC4-6F175D3DCCD1}">
              <a14:hiddenFill xmlns:a14="http://schemas.microsoft.com/office/drawing/2010/main">
                <a:noFill/>
              </a14:hiddenFill>
            </a:ext>
          </a:extLst>
        </p:spPr>
      </p:cxnSp>
      <p:cxnSp>
        <p:nvCxnSpPr>
          <p:cNvPr id="46145" name="Elbow Connector 33"/>
          <p:cNvCxnSpPr>
            <a:cxnSpLocks noChangeShapeType="1"/>
            <a:stCxn id="46123" idx="3"/>
            <a:endCxn id="46135" idx="2"/>
          </p:cNvCxnSpPr>
          <p:nvPr/>
        </p:nvCxnSpPr>
        <p:spPr bwMode="auto">
          <a:xfrm flipV="1">
            <a:off x="5227638" y="3922713"/>
            <a:ext cx="2295525" cy="39687"/>
          </a:xfrm>
          <a:prstGeom prst="bentConnector2">
            <a:avLst/>
          </a:prstGeom>
          <a:noFill/>
          <a:ln w="19050" algn="ctr">
            <a:solidFill>
              <a:srgbClr val="FFFF99"/>
            </a:solidFill>
            <a:prstDash val="dash"/>
            <a:miter lim="800000"/>
            <a:headEnd/>
            <a:tailEnd/>
          </a:ln>
          <a:extLst>
            <a:ext uri="{909E8E84-426E-40DD-AFC4-6F175D3DCCD1}">
              <a14:hiddenFill xmlns:a14="http://schemas.microsoft.com/office/drawing/2010/main">
                <a:noFill/>
              </a14:hiddenFill>
            </a:ext>
          </a:extLst>
        </p:spPr>
      </p:cxnSp>
      <p:cxnSp>
        <p:nvCxnSpPr>
          <p:cNvPr id="46146" name="Elbow Connector 33"/>
          <p:cNvCxnSpPr>
            <a:cxnSpLocks noChangeShapeType="1"/>
            <a:stCxn id="46119" idx="3"/>
            <a:endCxn id="46135" idx="1"/>
          </p:cNvCxnSpPr>
          <p:nvPr/>
        </p:nvCxnSpPr>
        <p:spPr bwMode="auto">
          <a:xfrm>
            <a:off x="5148263" y="3506788"/>
            <a:ext cx="1727200" cy="0"/>
          </a:xfrm>
          <a:prstGeom prst="bentConnector3">
            <a:avLst>
              <a:gd name="adj1" fmla="val 50000"/>
            </a:avLst>
          </a:prstGeom>
          <a:noFill/>
          <a:ln w="19050" algn="ctr">
            <a:solidFill>
              <a:srgbClr val="FFFF99"/>
            </a:solidFill>
            <a:prstDash val="dash"/>
            <a:miter lim="800000"/>
            <a:headEnd/>
            <a:tailEnd/>
          </a:ln>
          <a:extLst>
            <a:ext uri="{909E8E84-426E-40DD-AFC4-6F175D3DCCD1}">
              <a14:hiddenFill xmlns:a14="http://schemas.microsoft.com/office/drawing/2010/main">
                <a:noFill/>
              </a14:hiddenFill>
            </a:ext>
          </a:extLst>
        </p:spPr>
      </p:cxnSp>
      <p:cxnSp>
        <p:nvCxnSpPr>
          <p:cNvPr id="46147" name="Elbow Connector 33"/>
          <p:cNvCxnSpPr>
            <a:cxnSpLocks noChangeShapeType="1"/>
            <a:stCxn id="46121" idx="3"/>
            <a:endCxn id="46135" idx="0"/>
          </p:cNvCxnSpPr>
          <p:nvPr/>
        </p:nvCxnSpPr>
        <p:spPr bwMode="auto">
          <a:xfrm>
            <a:off x="5865813" y="3043238"/>
            <a:ext cx="1657350" cy="49212"/>
          </a:xfrm>
          <a:prstGeom prst="bentConnector2">
            <a:avLst/>
          </a:prstGeom>
          <a:noFill/>
          <a:ln w="19050" algn="ctr">
            <a:solidFill>
              <a:srgbClr val="FFFF99"/>
            </a:solidFill>
            <a:prstDash val="dash"/>
            <a:miter lim="800000"/>
            <a:headEnd/>
            <a:tailEnd/>
          </a:ln>
          <a:extLst>
            <a:ext uri="{909E8E84-426E-40DD-AFC4-6F175D3DCCD1}">
              <a14:hiddenFill xmlns:a14="http://schemas.microsoft.com/office/drawing/2010/main">
                <a:noFill/>
              </a14:hiddenFill>
            </a:ext>
          </a:extLst>
        </p:spPr>
      </p:cxn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Presentation Contents</a:t>
            </a:r>
            <a:endParaRPr lang="en-GB" dirty="0"/>
          </a:p>
        </p:txBody>
      </p:sp>
      <p:sp>
        <p:nvSpPr>
          <p:cNvPr id="3" name="Content Placeholder 2"/>
          <p:cNvSpPr>
            <a:spLocks noGrp="1"/>
          </p:cNvSpPr>
          <p:nvPr>
            <p:ph sz="half" idx="1"/>
          </p:nvPr>
        </p:nvSpPr>
        <p:spPr>
          <a:xfrm>
            <a:off x="179388" y="1346200"/>
            <a:ext cx="4248150" cy="4530725"/>
          </a:xfrm>
        </p:spPr>
        <p:txBody>
          <a:bodyPr/>
          <a:lstStyle/>
          <a:p>
            <a:pPr>
              <a:defRPr/>
            </a:pPr>
            <a:r>
              <a:rPr lang="en-GB" sz="2000" dirty="0" smtClean="0">
                <a:hlinkClick r:id="rId3" action="ppaction://hlinksldjump"/>
              </a:rPr>
              <a:t>FIRST PRINCIPLES</a:t>
            </a:r>
            <a:endParaRPr lang="en-GB" sz="2000" dirty="0" smtClean="0"/>
          </a:p>
          <a:p>
            <a:pPr lvl="1">
              <a:defRPr/>
            </a:pPr>
            <a:r>
              <a:rPr lang="en-GB" sz="1800" dirty="0" smtClean="0">
                <a:hlinkClick r:id="rId4" action="ppaction://hlinksldjump"/>
              </a:rPr>
              <a:t>Emergence of management</a:t>
            </a:r>
            <a:endParaRPr lang="en-GB" sz="1800" dirty="0" smtClean="0"/>
          </a:p>
          <a:p>
            <a:pPr lvl="1">
              <a:defRPr/>
            </a:pPr>
            <a:r>
              <a:rPr lang="en-GB" sz="1800" dirty="0" smtClean="0">
                <a:hlinkClick r:id="rId5" action="ppaction://hlinksldjump"/>
              </a:rPr>
              <a:t>Essence of management</a:t>
            </a:r>
            <a:endParaRPr lang="en-GB" sz="1800" dirty="0" smtClean="0"/>
          </a:p>
          <a:p>
            <a:pPr lvl="1">
              <a:defRPr/>
            </a:pPr>
            <a:r>
              <a:rPr lang="en-GB" sz="1800" dirty="0" smtClean="0">
                <a:hlinkClick r:id="rId6" action="ppaction://hlinksldjump"/>
              </a:rPr>
              <a:t>Structure and dynamics</a:t>
            </a:r>
            <a:endParaRPr lang="en-GB" sz="1800" dirty="0" smtClean="0"/>
          </a:p>
          <a:p>
            <a:pPr lvl="1">
              <a:defRPr/>
            </a:pPr>
            <a:r>
              <a:rPr lang="en-GB" sz="1800" dirty="0" smtClean="0">
                <a:hlinkClick r:id="rId7" action="ppaction://hlinksldjump"/>
              </a:rPr>
              <a:t>Plan-do-check-act</a:t>
            </a:r>
            <a:endParaRPr lang="en-GB" sz="1800" dirty="0" smtClean="0"/>
          </a:p>
          <a:p>
            <a:pPr lvl="1">
              <a:defRPr/>
            </a:pPr>
            <a:r>
              <a:rPr lang="en-GB" sz="1800" dirty="0" smtClean="0">
                <a:hlinkClick r:id="rId8" action="ppaction://hlinksldjump"/>
              </a:rPr>
              <a:t>Rule or map?</a:t>
            </a:r>
            <a:endParaRPr lang="en-GB" sz="1800" dirty="0" smtClean="0"/>
          </a:p>
          <a:p>
            <a:pPr lvl="1">
              <a:defRPr/>
            </a:pPr>
            <a:r>
              <a:rPr lang="en-GB" sz="1800" dirty="0" smtClean="0">
                <a:hlinkClick r:id="rId9" action="ppaction://hlinksldjump"/>
              </a:rPr>
              <a:t>Principal process types</a:t>
            </a:r>
            <a:endParaRPr lang="en-GB" sz="1800" dirty="0" smtClean="0"/>
          </a:p>
          <a:p>
            <a:pPr>
              <a:defRPr/>
            </a:pPr>
            <a:r>
              <a:rPr lang="en-GB" sz="2000" dirty="0" smtClean="0">
                <a:hlinkClick r:id="rId10" action="ppaction://hlinksldjump"/>
              </a:rPr>
              <a:t>TAXONOMY PRINCIPLES</a:t>
            </a:r>
            <a:endParaRPr lang="en-GB" sz="2000" dirty="0" smtClean="0"/>
          </a:p>
          <a:p>
            <a:pPr lvl="1">
              <a:defRPr/>
            </a:pPr>
            <a:r>
              <a:rPr lang="en-GB" sz="1600" dirty="0" smtClean="0">
                <a:hlinkClick r:id="rId11" action="ppaction://hlinksldjump"/>
              </a:rPr>
              <a:t>Classification examples</a:t>
            </a:r>
            <a:endParaRPr lang="en-GB" sz="1600" dirty="0" smtClean="0"/>
          </a:p>
          <a:p>
            <a:pPr lvl="1">
              <a:defRPr/>
            </a:pPr>
            <a:r>
              <a:rPr lang="en-GB" sz="1600" dirty="0">
                <a:hlinkClick r:id="rId12" action="ppaction://hlinksldjump"/>
              </a:rPr>
              <a:t>W</a:t>
            </a:r>
            <a:r>
              <a:rPr lang="en-GB" sz="1600" dirty="0" smtClean="0">
                <a:hlinkClick r:id="rId12" action="ppaction://hlinksldjump"/>
              </a:rPr>
              <a:t>hy classify?</a:t>
            </a:r>
            <a:endParaRPr lang="en-GB" sz="1600" dirty="0" smtClean="0"/>
          </a:p>
          <a:p>
            <a:pPr lvl="1">
              <a:defRPr/>
            </a:pPr>
            <a:r>
              <a:rPr lang="en-GB" sz="1600" dirty="0" smtClean="0">
                <a:hlinkClick r:id="rId13" action="ppaction://hlinksldjump"/>
              </a:rPr>
              <a:t>Taxonomy design principles</a:t>
            </a:r>
            <a:endParaRPr lang="en-GB" sz="1600" dirty="0" smtClean="0"/>
          </a:p>
          <a:p>
            <a:pPr>
              <a:defRPr/>
            </a:pPr>
            <a:r>
              <a:rPr lang="en-GB" sz="2000" dirty="0">
                <a:hlinkClick r:id="rId14" action="ppaction://hlinksldjump"/>
              </a:rPr>
              <a:t>12 ELEMENT TAXONOMY</a:t>
            </a:r>
            <a:endParaRPr lang="en-GB" sz="2000" dirty="0"/>
          </a:p>
          <a:p>
            <a:pPr lvl="1">
              <a:defRPr/>
            </a:pPr>
            <a:r>
              <a:rPr lang="en-GB" sz="1600" dirty="0">
                <a:hlinkClick r:id="rId15" action="ppaction://hlinksldjump"/>
              </a:rPr>
              <a:t>Circular format</a:t>
            </a:r>
            <a:endParaRPr lang="en-GB" sz="1600" dirty="0"/>
          </a:p>
          <a:p>
            <a:pPr lvl="1">
              <a:defRPr/>
            </a:pPr>
            <a:r>
              <a:rPr lang="en-GB" sz="1600" dirty="0">
                <a:hlinkClick r:id="rId16" action="ppaction://hlinksldjump"/>
              </a:rPr>
              <a:t>Linear format</a:t>
            </a:r>
            <a:endParaRPr lang="en-GB" sz="1600" dirty="0"/>
          </a:p>
          <a:p>
            <a:pPr lvl="1">
              <a:defRPr/>
            </a:pPr>
            <a:r>
              <a:rPr lang="en-GB" sz="1600" dirty="0">
                <a:hlinkClick r:id="rId17" action="ppaction://hlinksldjump"/>
              </a:rPr>
              <a:t>Synergy</a:t>
            </a:r>
            <a:endParaRPr lang="en-GB" sz="1600" dirty="0"/>
          </a:p>
          <a:p>
            <a:pPr lvl="1">
              <a:defRPr/>
            </a:pPr>
            <a:endParaRPr lang="en-GB" sz="1600" dirty="0"/>
          </a:p>
        </p:txBody>
      </p:sp>
      <p:sp>
        <p:nvSpPr>
          <p:cNvPr id="4" name="Content Placeholder 3"/>
          <p:cNvSpPr>
            <a:spLocks noGrp="1"/>
          </p:cNvSpPr>
          <p:nvPr>
            <p:ph sz="half" idx="2"/>
          </p:nvPr>
        </p:nvSpPr>
        <p:spPr>
          <a:xfrm>
            <a:off x="4211638" y="1346200"/>
            <a:ext cx="4681537" cy="4891088"/>
          </a:xfrm>
        </p:spPr>
        <p:txBody>
          <a:bodyPr/>
          <a:lstStyle/>
          <a:p>
            <a:pPr>
              <a:defRPr/>
            </a:pPr>
            <a:r>
              <a:rPr lang="en-GB" sz="2000" dirty="0" smtClean="0">
                <a:hlinkClick r:id="rId18" action="ppaction://hlinksldjump"/>
              </a:rPr>
              <a:t>APPLICATION TO MANAGEMENT SYSTEMS</a:t>
            </a:r>
            <a:endParaRPr lang="en-GB" sz="2000" dirty="0" smtClean="0"/>
          </a:p>
          <a:p>
            <a:pPr lvl="1">
              <a:defRPr/>
            </a:pPr>
            <a:r>
              <a:rPr lang="en-GB" sz="1600" dirty="0">
                <a:hlinkClick r:id="rId19" action="ppaction://hlinksldjump"/>
              </a:rPr>
              <a:t>Applicability potential</a:t>
            </a:r>
            <a:endParaRPr lang="en-GB" sz="1600" dirty="0"/>
          </a:p>
          <a:p>
            <a:pPr lvl="1">
              <a:defRPr/>
            </a:pPr>
            <a:r>
              <a:rPr lang="en-GB" sz="1600" dirty="0" smtClean="0">
                <a:hlinkClick r:id="rId19" action="ppaction://hlinksldjump"/>
              </a:rPr>
              <a:t>Stakeholder specific requirements</a:t>
            </a:r>
            <a:endParaRPr lang="en-GB" sz="1600" dirty="0" smtClean="0"/>
          </a:p>
          <a:p>
            <a:pPr lvl="1">
              <a:defRPr/>
            </a:pPr>
            <a:r>
              <a:rPr lang="en-GB" sz="1600" dirty="0" smtClean="0">
                <a:hlinkClick r:id="rId20" action="ppaction://hlinksldjump"/>
              </a:rPr>
              <a:t>Overt and covert processes</a:t>
            </a:r>
            <a:endParaRPr lang="en-GB" sz="1600" dirty="0" smtClean="0"/>
          </a:p>
          <a:p>
            <a:pPr lvl="1">
              <a:defRPr/>
            </a:pPr>
            <a:r>
              <a:rPr lang="en-GB" sz="1600" dirty="0" smtClean="0">
                <a:hlinkClick r:id="rId21" action="ppaction://hlinksldjump"/>
              </a:rPr>
              <a:t>Standards and regulations mapping</a:t>
            </a:r>
            <a:endParaRPr lang="en-GB" sz="1600" dirty="0" smtClean="0"/>
          </a:p>
          <a:p>
            <a:pPr lvl="1">
              <a:defRPr/>
            </a:pPr>
            <a:r>
              <a:rPr lang="en-GB" sz="1600" dirty="0" smtClean="0">
                <a:hlinkClick r:id="rId22" action="ppaction://hlinksldjump"/>
              </a:rPr>
              <a:t>Variation in elements application</a:t>
            </a:r>
            <a:endParaRPr lang="en-GB" sz="1600" dirty="0" smtClean="0"/>
          </a:p>
          <a:p>
            <a:pPr>
              <a:defRPr/>
            </a:pPr>
            <a:r>
              <a:rPr lang="en-GB" sz="2000" dirty="0" smtClean="0">
                <a:hlinkClick r:id="rId23" action="ppaction://hlinksldjump"/>
              </a:rPr>
              <a:t>GENERAL APPLICATION</a:t>
            </a:r>
            <a:endParaRPr lang="en-GB" sz="2000" dirty="0" smtClean="0"/>
          </a:p>
          <a:p>
            <a:pPr lvl="1">
              <a:defRPr/>
            </a:pPr>
            <a:r>
              <a:rPr lang="en-GB" sz="1600" dirty="0" smtClean="0">
                <a:hlinkClick r:id="rId24" action="ppaction://hlinksldjump"/>
              </a:rPr>
              <a:t>Potential universality across management instruments</a:t>
            </a:r>
            <a:endParaRPr lang="en-GB" sz="1600" dirty="0" smtClean="0"/>
          </a:p>
          <a:p>
            <a:pPr marL="457200" lvl="1" indent="0">
              <a:buFontTx/>
              <a:buNone/>
              <a:defRPr/>
            </a:pPr>
            <a:r>
              <a:rPr lang="en-GB" sz="2000" dirty="0" smtClean="0">
                <a:ea typeface="+mn-ea"/>
                <a:cs typeface="+mn-cs"/>
                <a:hlinkClick r:id="rId25" action="ppaction://hlinksldjump"/>
              </a:rPr>
              <a:t>SUMMARY </a:t>
            </a:r>
            <a:r>
              <a:rPr lang="en-GB" sz="2000" dirty="0">
                <a:ea typeface="+mn-ea"/>
                <a:cs typeface="+mn-cs"/>
                <a:hlinkClick r:id="rId25" action="ppaction://hlinksldjump"/>
              </a:rPr>
              <a:t>AND </a:t>
            </a:r>
            <a:r>
              <a:rPr lang="en-GB" sz="2000" dirty="0" smtClean="0">
                <a:ea typeface="+mn-ea"/>
                <a:cs typeface="+mn-cs"/>
                <a:hlinkClick r:id="rId25" action="ppaction://hlinksldjump"/>
              </a:rPr>
              <a:t>CONCLUSIONS</a:t>
            </a:r>
            <a:endParaRPr lang="en-GB" sz="2000" dirty="0" smtClean="0">
              <a:ea typeface="+mn-ea"/>
              <a:cs typeface="+mn-cs"/>
            </a:endParaRPr>
          </a:p>
          <a:p>
            <a:pPr marL="457200" lvl="1" indent="0">
              <a:buFontTx/>
              <a:buNone/>
              <a:defRPr/>
            </a:pPr>
            <a:endParaRPr lang="en-GB" sz="2000" dirty="0" smtClean="0">
              <a:ea typeface="+mn-ea"/>
              <a:cs typeface="+mn-cs"/>
            </a:endParaRPr>
          </a:p>
          <a:p>
            <a:pPr marL="457200" lvl="1" indent="0">
              <a:buFontTx/>
              <a:buNone/>
              <a:defRPr/>
            </a:pPr>
            <a:r>
              <a:rPr lang="en-GB" sz="2000" dirty="0" smtClean="0">
                <a:ea typeface="+mn-ea"/>
                <a:cs typeface="+mn-cs"/>
                <a:hlinkClick r:id="rId26" action="ppaction://hlinksldjump"/>
              </a:rPr>
              <a:t>ADDITIONAL SLIDES</a:t>
            </a:r>
            <a:endParaRPr lang="en-GB" sz="2000" dirty="0" smtClean="0">
              <a:ea typeface="+mn-ea"/>
              <a:cs typeface="+mn-cs"/>
            </a:endParaRPr>
          </a:p>
          <a:p>
            <a:pPr lvl="1">
              <a:defRPr/>
            </a:pPr>
            <a:r>
              <a:rPr lang="en-GB" sz="1600" dirty="0" smtClean="0">
                <a:ea typeface="+mn-ea"/>
                <a:cs typeface="+mn-cs"/>
                <a:hlinkClick r:id="rId27" action="ppaction://hlinksldjump"/>
              </a:rPr>
              <a:t>Organisation Universal Model</a:t>
            </a:r>
            <a:endParaRPr lang="en-GB" sz="1600" dirty="0" smtClean="0">
              <a:ea typeface="+mn-ea"/>
              <a:cs typeface="+mn-cs"/>
            </a:endParaRPr>
          </a:p>
          <a:p>
            <a:pPr lvl="1">
              <a:defRPr/>
            </a:pPr>
            <a:r>
              <a:rPr lang="en-GB" sz="1600" dirty="0" smtClean="0">
                <a:ea typeface="+mn-ea"/>
                <a:cs typeface="+mn-cs"/>
                <a:hlinkClick r:id="rId28" action="ppaction://hlinksldjump"/>
              </a:rPr>
              <a:t>Overall Process Types</a:t>
            </a:r>
            <a:endParaRPr lang="en-GB" sz="1600" dirty="0">
              <a:ea typeface="+mn-ea"/>
              <a:cs typeface="+mn-cs"/>
            </a:endParaRPr>
          </a:p>
        </p:txBody>
      </p:sp>
      <p:sp>
        <p:nvSpPr>
          <p:cNvPr id="5" name="Date Placeholder 4"/>
          <p:cNvSpPr>
            <a:spLocks noGrp="1"/>
          </p:cNvSpPr>
          <p:nvPr>
            <p:ph type="dt" sz="quarter" idx="10"/>
          </p:nvPr>
        </p:nvSpPr>
        <p:spPr/>
        <p:txBody>
          <a:bodyPr/>
          <a:lstStyle/>
          <a:p>
            <a:pPr>
              <a:defRPr/>
            </a:pPr>
            <a:r>
              <a:rPr lang="en-GB" smtClean="0"/>
              <a:t>June 2011</a:t>
            </a:r>
            <a:endParaRPr lang="en-GB"/>
          </a:p>
        </p:txBody>
      </p:sp>
      <p:sp>
        <p:nvSpPr>
          <p:cNvPr id="6" name="Footer Placeholder 5"/>
          <p:cNvSpPr>
            <a:spLocks noGrp="1"/>
          </p:cNvSpPr>
          <p:nvPr>
            <p:ph type="ftr" sz="quarter" idx="11"/>
          </p:nvPr>
        </p:nvSpPr>
        <p:spPr/>
        <p:txBody>
          <a:bodyPr/>
          <a:lstStyle/>
          <a:p>
            <a:pPr>
              <a:defRPr/>
            </a:pPr>
            <a:r>
              <a:rPr lang="en-US" dirty="0" smtClean="0"/>
              <a:t>©2011 Unified Management Solutions</a:t>
            </a:r>
            <a:endParaRPr lang="en-GB" dirty="0"/>
          </a:p>
        </p:txBody>
      </p:sp>
      <p:sp>
        <p:nvSpPr>
          <p:cNvPr id="17415" name="AutoShape 26">
            <a:hlinkClick r:id="rId29"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6" name="AutoShape 27">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7" name="AutoShape 28">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8" name="AutoShape 29">
            <a:hlinkClick r:id="rId25"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7874000" y="-11113"/>
            <a:ext cx="1377950" cy="271463"/>
          </a:xfrm>
        </p:spPr>
        <p:txBody>
          <a:bodyPr/>
          <a:lstStyle/>
          <a:p>
            <a:r>
              <a:rPr lang="en-GB" sz="800" smtClean="0">
                <a:effectLst/>
              </a:rPr>
              <a:t>10 Reactive Monitoring</a:t>
            </a:r>
          </a:p>
        </p:txBody>
      </p:sp>
      <p:sp>
        <p:nvSpPr>
          <p:cNvPr id="47107"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47108"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47109"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47110"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47111"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47112"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47113"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47114"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47115"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47116"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47117"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47118" name="Rectangle 16">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47119" name="Rectangle 17">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47120" name="Rectangle 18">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47121" name="Rectangle 19">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47122"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rgbClr val="FFFF99"/>
          </a:solidFill>
          <a:ln w="9525">
            <a:solidFill>
              <a:schemeClr val="tx1"/>
            </a:solidFill>
            <a:miter lim="800000"/>
            <a:headEnd/>
            <a:tailEnd/>
          </a:ln>
        </p:spPr>
        <p:txBody>
          <a:bodyPr wrap="none" anchor="ctr"/>
          <a:lstStyle/>
          <a:p>
            <a:r>
              <a:rPr lang="en-GB">
                <a:solidFill>
                  <a:srgbClr val="002060"/>
                </a:solidFill>
                <a:latin typeface="Arial" charset="0"/>
              </a:rPr>
              <a:t>10. Reactive</a:t>
            </a:r>
          </a:p>
          <a:p>
            <a:r>
              <a:rPr lang="en-GB">
                <a:solidFill>
                  <a:srgbClr val="002060"/>
                </a:solidFill>
                <a:latin typeface="Arial" charset="0"/>
              </a:rPr>
              <a:t>Monitoring</a:t>
            </a:r>
          </a:p>
        </p:txBody>
      </p:sp>
      <p:sp>
        <p:nvSpPr>
          <p:cNvPr id="47123" name="TextBox 25"/>
          <p:cNvSpPr txBox="1">
            <a:spLocks noChangeArrowheads="1"/>
          </p:cNvSpPr>
          <p:nvPr/>
        </p:nvSpPr>
        <p:spPr bwMode="auto">
          <a:xfrm>
            <a:off x="2481263" y="3090863"/>
            <a:ext cx="1152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Evidence</a:t>
            </a:r>
          </a:p>
        </p:txBody>
      </p:sp>
      <p:cxnSp>
        <p:nvCxnSpPr>
          <p:cNvPr id="47124" name="Elbow Connector 33"/>
          <p:cNvCxnSpPr>
            <a:cxnSpLocks noChangeShapeType="1"/>
            <a:stCxn id="47122" idx="3"/>
            <a:endCxn id="47123" idx="1"/>
          </p:cNvCxnSpPr>
          <p:nvPr/>
        </p:nvCxnSpPr>
        <p:spPr bwMode="auto">
          <a:xfrm flipV="1">
            <a:off x="2195513" y="3259138"/>
            <a:ext cx="285750" cy="21653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7125" name="TextBox 25"/>
          <p:cNvSpPr txBox="1">
            <a:spLocks noChangeArrowheads="1"/>
          </p:cNvSpPr>
          <p:nvPr/>
        </p:nvSpPr>
        <p:spPr bwMode="auto">
          <a:xfrm>
            <a:off x="2481263" y="3870325"/>
            <a:ext cx="11525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Immediate Causes</a:t>
            </a:r>
          </a:p>
        </p:txBody>
      </p:sp>
      <p:cxnSp>
        <p:nvCxnSpPr>
          <p:cNvPr id="47126" name="Elbow Connector 33"/>
          <p:cNvCxnSpPr>
            <a:cxnSpLocks noChangeShapeType="1"/>
            <a:stCxn id="47122" idx="3"/>
            <a:endCxn id="47125" idx="1"/>
          </p:cNvCxnSpPr>
          <p:nvPr/>
        </p:nvCxnSpPr>
        <p:spPr bwMode="auto">
          <a:xfrm flipV="1">
            <a:off x="2195513" y="4162425"/>
            <a:ext cx="285750" cy="126206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7127" name="TextBox 25"/>
          <p:cNvSpPr txBox="1">
            <a:spLocks noChangeArrowheads="1"/>
          </p:cNvSpPr>
          <p:nvPr/>
        </p:nvSpPr>
        <p:spPr bwMode="auto">
          <a:xfrm>
            <a:off x="2482850" y="4891088"/>
            <a:ext cx="11525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Root Causes</a:t>
            </a:r>
          </a:p>
        </p:txBody>
      </p:sp>
      <p:cxnSp>
        <p:nvCxnSpPr>
          <p:cNvPr id="47128" name="Elbow Connector 33"/>
          <p:cNvCxnSpPr>
            <a:cxnSpLocks noChangeShapeType="1"/>
            <a:stCxn id="47122" idx="3"/>
            <a:endCxn id="47127" idx="1"/>
          </p:cNvCxnSpPr>
          <p:nvPr/>
        </p:nvCxnSpPr>
        <p:spPr bwMode="auto">
          <a:xfrm flipV="1">
            <a:off x="2195513" y="5059363"/>
            <a:ext cx="287337" cy="3651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7129" name="TextBox 25"/>
          <p:cNvSpPr txBox="1">
            <a:spLocks noChangeArrowheads="1"/>
          </p:cNvSpPr>
          <p:nvPr/>
        </p:nvSpPr>
        <p:spPr bwMode="auto">
          <a:xfrm>
            <a:off x="2482850" y="5683250"/>
            <a:ext cx="35258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Lagging Key Performance Indicators (KPI’s)</a:t>
            </a:r>
          </a:p>
        </p:txBody>
      </p:sp>
      <p:cxnSp>
        <p:nvCxnSpPr>
          <p:cNvPr id="47130" name="Elbow Connector 33"/>
          <p:cNvCxnSpPr>
            <a:cxnSpLocks noChangeShapeType="1"/>
            <a:stCxn id="47122" idx="3"/>
            <a:endCxn id="47129" idx="1"/>
          </p:cNvCxnSpPr>
          <p:nvPr/>
        </p:nvCxnSpPr>
        <p:spPr bwMode="auto">
          <a:xfrm>
            <a:off x="2195513" y="5424488"/>
            <a:ext cx="287337" cy="42703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7131" name="AutoShape 36">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2" name="AutoShape 37">
            <a:hlinkClick r:id="rId16"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3" name="AutoShape 38">
            <a:hlinkClick r:id="rId17" action="ppaction://hlinksldjump"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4" name="AutoShape 39">
            <a:hlinkClick r:id="rId18"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35" name="TextBox 25">
            <a:hlinkClick r:id="rId12" action="ppaction://hlinksldjump"/>
          </p:cNvPr>
          <p:cNvSpPr txBox="1">
            <a:spLocks noChangeArrowheads="1"/>
          </p:cNvSpPr>
          <p:nvPr/>
        </p:nvSpPr>
        <p:spPr bwMode="auto">
          <a:xfrm>
            <a:off x="6875463" y="4027488"/>
            <a:ext cx="1295400" cy="107632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GB" sz="1600">
                <a:solidFill>
                  <a:srgbClr val="002060"/>
                </a:solidFill>
                <a:latin typeface="Arial Narrow" pitchFamily="34" charset="0"/>
                <a:ea typeface="ＭＳ Ｐゴシック" pitchFamily="34" charset="-128"/>
              </a:rPr>
              <a:t>12. Management Review and Action</a:t>
            </a:r>
          </a:p>
        </p:txBody>
      </p:sp>
      <p:cxnSp>
        <p:nvCxnSpPr>
          <p:cNvPr id="47136" name="Elbow Connector 33"/>
          <p:cNvCxnSpPr>
            <a:cxnSpLocks noChangeShapeType="1"/>
            <a:stCxn id="47125" idx="3"/>
            <a:endCxn id="47135" idx="1"/>
          </p:cNvCxnSpPr>
          <p:nvPr/>
        </p:nvCxnSpPr>
        <p:spPr bwMode="auto">
          <a:xfrm>
            <a:off x="3633788" y="4162425"/>
            <a:ext cx="3241675" cy="403225"/>
          </a:xfrm>
          <a:prstGeom prst="bentConnector3">
            <a:avLst>
              <a:gd name="adj1" fmla="val 6407"/>
            </a:avLst>
          </a:prstGeom>
          <a:noFill/>
          <a:ln w="19050" algn="ctr">
            <a:solidFill>
              <a:srgbClr val="FFFF99"/>
            </a:solidFill>
            <a:prstDash val="dash"/>
            <a:miter lim="800000"/>
            <a:headEnd/>
            <a:tailEnd type="triangle" w="med" len="med"/>
          </a:ln>
          <a:extLst>
            <a:ext uri="{909E8E84-426E-40DD-AFC4-6F175D3DCCD1}">
              <a14:hiddenFill xmlns:a14="http://schemas.microsoft.com/office/drawing/2010/main">
                <a:noFill/>
              </a14:hiddenFill>
            </a:ext>
          </a:extLst>
        </p:spPr>
      </p:cxnSp>
      <p:sp>
        <p:nvSpPr>
          <p:cNvPr id="47137" name="TextBox 25">
            <a:hlinkClick r:id="rId10" action="ppaction://hlinksldjump"/>
          </p:cNvPr>
          <p:cNvSpPr txBox="1">
            <a:spLocks noChangeArrowheads="1"/>
          </p:cNvSpPr>
          <p:nvPr/>
        </p:nvSpPr>
        <p:spPr bwMode="auto">
          <a:xfrm>
            <a:off x="6875463" y="3090863"/>
            <a:ext cx="1295400" cy="58578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GB" sz="1600">
                <a:solidFill>
                  <a:srgbClr val="002060"/>
                </a:solidFill>
                <a:latin typeface="Arial Narrow" pitchFamily="34" charset="0"/>
                <a:ea typeface="ＭＳ Ｐゴシック" pitchFamily="34" charset="-128"/>
              </a:rPr>
              <a:t>9. </a:t>
            </a:r>
          </a:p>
          <a:p>
            <a:pPr algn="ctr" eaLnBrk="1" hangingPunct="1"/>
            <a:r>
              <a:rPr lang="en-GB" sz="1600">
                <a:solidFill>
                  <a:srgbClr val="002060"/>
                </a:solidFill>
                <a:latin typeface="Arial Narrow" pitchFamily="34" charset="0"/>
                <a:ea typeface="ＭＳ Ｐゴシック" pitchFamily="34" charset="-128"/>
              </a:rPr>
              <a:t>Change</a:t>
            </a:r>
          </a:p>
        </p:txBody>
      </p:sp>
      <p:cxnSp>
        <p:nvCxnSpPr>
          <p:cNvPr id="47138" name="Elbow Connector 33"/>
          <p:cNvCxnSpPr>
            <a:cxnSpLocks noChangeShapeType="1"/>
            <a:stCxn id="47135" idx="0"/>
            <a:endCxn id="47137" idx="2"/>
          </p:cNvCxnSpPr>
          <p:nvPr/>
        </p:nvCxnSpPr>
        <p:spPr bwMode="auto">
          <a:xfrm rot="5400000" flipH="1" flipV="1">
            <a:off x="7347744" y="3852069"/>
            <a:ext cx="350838" cy="12700"/>
          </a:xfrm>
          <a:prstGeom prst="bentConnector3">
            <a:avLst>
              <a:gd name="adj1" fmla="val 50000"/>
            </a:avLst>
          </a:prstGeom>
          <a:noFill/>
          <a:ln w="19050" algn="ctr">
            <a:solidFill>
              <a:srgbClr val="FFFF99"/>
            </a:solidFill>
            <a:prstDash val="dash"/>
            <a:miter lim="800000"/>
            <a:headEnd/>
            <a:tailEnd type="triangle" w="med" len="med"/>
          </a:ln>
          <a:extLst>
            <a:ext uri="{909E8E84-426E-40DD-AFC4-6F175D3DCCD1}">
              <a14:hiddenFill xmlns:a14="http://schemas.microsoft.com/office/drawing/2010/main">
                <a:noFill/>
              </a14:hiddenFill>
            </a:ext>
          </a:extLst>
        </p:spPr>
      </p:cxnSp>
      <p:cxnSp>
        <p:nvCxnSpPr>
          <p:cNvPr id="47139" name="Elbow Connector 33"/>
          <p:cNvCxnSpPr>
            <a:cxnSpLocks noChangeShapeType="1"/>
            <a:stCxn id="47127" idx="3"/>
            <a:endCxn id="47135" idx="1"/>
          </p:cNvCxnSpPr>
          <p:nvPr/>
        </p:nvCxnSpPr>
        <p:spPr bwMode="auto">
          <a:xfrm flipV="1">
            <a:off x="3635375" y="4565650"/>
            <a:ext cx="3240088" cy="493713"/>
          </a:xfrm>
          <a:prstGeom prst="bentConnector3">
            <a:avLst>
              <a:gd name="adj1" fmla="val 6815"/>
            </a:avLst>
          </a:prstGeom>
          <a:noFill/>
          <a:ln w="19050" algn="ctr">
            <a:solidFill>
              <a:srgbClr val="FFFF99"/>
            </a:solidFill>
            <a:prstDash val="dash"/>
            <a:miter lim="800000"/>
            <a:headEnd/>
            <a:tailEnd type="triangle" w="med" len="med"/>
          </a:ln>
          <a:extLst>
            <a:ext uri="{909E8E84-426E-40DD-AFC4-6F175D3DCCD1}">
              <a14:hiddenFill xmlns:a14="http://schemas.microsoft.com/office/drawing/2010/main">
                <a:noFill/>
              </a14:hiddenFill>
            </a:ext>
          </a:extLst>
        </p:spPr>
      </p:cxnSp>
      <p:cxnSp>
        <p:nvCxnSpPr>
          <p:cNvPr id="47140" name="Elbow Connector 33"/>
          <p:cNvCxnSpPr>
            <a:cxnSpLocks noChangeShapeType="1"/>
            <a:stCxn id="47129" idx="3"/>
            <a:endCxn id="47135" idx="2"/>
          </p:cNvCxnSpPr>
          <p:nvPr/>
        </p:nvCxnSpPr>
        <p:spPr bwMode="auto">
          <a:xfrm flipV="1">
            <a:off x="6008688" y="5103813"/>
            <a:ext cx="1514475" cy="747712"/>
          </a:xfrm>
          <a:prstGeom prst="bentConnector2">
            <a:avLst/>
          </a:prstGeom>
          <a:noFill/>
          <a:ln w="19050" algn="ctr">
            <a:solidFill>
              <a:srgbClr val="FFFF99"/>
            </a:solidFill>
            <a:prstDash val="dash"/>
            <a:miter lim="800000"/>
            <a:headEnd/>
            <a:tailEnd type="triangle" w="med" len="med"/>
          </a:ln>
          <a:extLst>
            <a:ext uri="{909E8E84-426E-40DD-AFC4-6F175D3DCCD1}">
              <a14:hiddenFill xmlns:a14="http://schemas.microsoft.com/office/drawing/2010/main">
                <a:noFill/>
              </a14:hiddenFill>
            </a:ext>
          </a:extLst>
        </p:spPr>
      </p:cxnSp>
      <p:cxnSp>
        <p:nvCxnSpPr>
          <p:cNvPr id="47141" name="Elbow Connector 33"/>
          <p:cNvCxnSpPr>
            <a:cxnSpLocks noChangeShapeType="1"/>
            <a:stCxn id="47137" idx="3"/>
            <a:endCxn id="47135" idx="3"/>
          </p:cNvCxnSpPr>
          <p:nvPr/>
        </p:nvCxnSpPr>
        <p:spPr bwMode="auto">
          <a:xfrm>
            <a:off x="8170863" y="3382963"/>
            <a:ext cx="12700" cy="1182687"/>
          </a:xfrm>
          <a:prstGeom prst="bentConnector3">
            <a:avLst>
              <a:gd name="adj1" fmla="val 1800000"/>
            </a:avLst>
          </a:prstGeom>
          <a:noFill/>
          <a:ln w="19050" algn="ctr">
            <a:solidFill>
              <a:srgbClr val="FFFF99"/>
            </a:solidFill>
            <a:prstDash val="dash"/>
            <a:miter lim="800000"/>
            <a:headEnd/>
            <a:tailEnd type="triangle" w="med" len="med"/>
          </a:ln>
          <a:extLst>
            <a:ext uri="{909E8E84-426E-40DD-AFC4-6F175D3DCCD1}">
              <a14:hiddenFill xmlns:a14="http://schemas.microsoft.com/office/drawing/2010/main">
                <a:noFill/>
              </a14:hiddenFill>
            </a:ext>
          </a:extLst>
        </p:spPr>
      </p:cxnSp>
      <p:grpSp>
        <p:nvGrpSpPr>
          <p:cNvPr id="39" name="Group 38"/>
          <p:cNvGrpSpPr/>
          <p:nvPr/>
        </p:nvGrpSpPr>
        <p:grpSpPr>
          <a:xfrm>
            <a:off x="5288704" y="379808"/>
            <a:ext cx="1155504" cy="3625256"/>
            <a:chOff x="3240583" y="125412"/>
            <a:chExt cx="2195513" cy="6888163"/>
          </a:xfrm>
          <a:solidFill>
            <a:srgbClr val="FFFF99"/>
          </a:solidFill>
        </p:grpSpPr>
        <p:sp>
          <p:nvSpPr>
            <p:cNvPr id="40"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564433" y="6435725"/>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900">
                  <a:solidFill>
                    <a:srgbClr val="002060"/>
                  </a:solidFill>
                  <a:latin typeface="Arial" charset="0"/>
                  <a:cs typeface="+mn-cs"/>
                </a:rPr>
                <a:t>12. Review</a:t>
              </a:r>
            </a:p>
            <a:p>
              <a:pPr>
                <a:defRPr/>
              </a:pPr>
              <a:r>
                <a:rPr lang="en-GB" sz="900">
                  <a:solidFill>
                    <a:srgbClr val="002060"/>
                  </a:solidFill>
                  <a:latin typeface="Arial" charset="0"/>
                  <a:cs typeface="+mn-cs"/>
                </a:rPr>
                <a:t>and Action</a:t>
              </a:r>
            </a:p>
          </p:txBody>
        </p:sp>
        <p:sp>
          <p:nvSpPr>
            <p:cNvPr id="41"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561258" y="125412"/>
              <a:ext cx="1871663" cy="574676"/>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900">
                  <a:solidFill>
                    <a:srgbClr val="002060"/>
                  </a:solidFill>
                  <a:latin typeface="Arial" charset="0"/>
                  <a:cs typeface="+mn-cs"/>
                </a:rPr>
                <a:t>1. Assessment</a:t>
              </a:r>
            </a:p>
            <a:p>
              <a:pPr>
                <a:defRPr/>
              </a:pPr>
              <a:r>
                <a:rPr lang="en-GB" sz="900">
                  <a:solidFill>
                    <a:srgbClr val="002060"/>
                  </a:solidFill>
                  <a:latin typeface="Arial" charset="0"/>
                  <a:cs typeface="+mn-cs"/>
                </a:rPr>
                <a:t>and Controls</a:t>
              </a:r>
            </a:p>
          </p:txBody>
        </p:sp>
        <p:sp>
          <p:nvSpPr>
            <p:cNvPr id="42"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562846" y="700088"/>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900">
                  <a:solidFill>
                    <a:srgbClr val="002060"/>
                  </a:solidFill>
                  <a:latin typeface="Arial" charset="0"/>
                  <a:cs typeface="+mn-cs"/>
                </a:rPr>
                <a:t>2. Personnel</a:t>
              </a:r>
            </a:p>
          </p:txBody>
        </p:sp>
        <p:sp>
          <p:nvSpPr>
            <p:cNvPr id="43"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562846" y="1271588"/>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900">
                  <a:solidFill>
                    <a:srgbClr val="002060"/>
                  </a:solidFill>
                  <a:latin typeface="Arial" charset="0"/>
                  <a:cs typeface="+mn-cs"/>
                </a:rPr>
                <a:t>3. Commerce</a:t>
              </a:r>
            </a:p>
          </p:txBody>
        </p:sp>
        <p:sp>
          <p:nvSpPr>
            <p:cNvPr id="44"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562846" y="1846263"/>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900">
                  <a:solidFill>
                    <a:srgbClr val="002060"/>
                  </a:solidFill>
                  <a:latin typeface="Arial" charset="0"/>
                  <a:cs typeface="+mn-cs"/>
                </a:rPr>
                <a:t>4. Data</a:t>
              </a:r>
            </a:p>
          </p:txBody>
        </p:sp>
        <p:sp>
          <p:nvSpPr>
            <p:cNvPr id="45"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562846" y="2420938"/>
              <a:ext cx="1871662" cy="573087"/>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900" dirty="0">
                  <a:solidFill>
                    <a:srgbClr val="002060"/>
                  </a:solidFill>
                  <a:latin typeface="Arial" charset="0"/>
                  <a:cs typeface="+mn-cs"/>
                </a:rPr>
                <a:t>5. Matter and</a:t>
              </a:r>
            </a:p>
            <a:p>
              <a:pPr>
                <a:defRPr/>
              </a:pPr>
              <a:r>
                <a:rPr lang="en-GB" sz="900" dirty="0">
                  <a:solidFill>
                    <a:srgbClr val="002060"/>
                  </a:solidFill>
                  <a:latin typeface="Arial" charset="0"/>
                  <a:cs typeface="+mn-cs"/>
                </a:rPr>
                <a:t>Energy</a:t>
              </a:r>
            </a:p>
          </p:txBody>
        </p:sp>
        <p:sp>
          <p:nvSpPr>
            <p:cNvPr id="46"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564433" y="2994025"/>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900">
                  <a:solidFill>
                    <a:srgbClr val="002060"/>
                  </a:solidFill>
                  <a:latin typeface="Arial" charset="0"/>
                  <a:cs typeface="+mn-cs"/>
                </a:rPr>
                <a:t>6. Suppliers</a:t>
              </a:r>
            </a:p>
          </p:txBody>
        </p:sp>
        <p:sp>
          <p:nvSpPr>
            <p:cNvPr id="47"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564433" y="3567113"/>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900">
                  <a:solidFill>
                    <a:srgbClr val="002060"/>
                  </a:solidFill>
                  <a:latin typeface="Arial" charset="0"/>
                  <a:cs typeface="+mn-cs"/>
                </a:rPr>
                <a:t>7. Service and</a:t>
              </a:r>
            </a:p>
            <a:p>
              <a:pPr>
                <a:defRPr/>
              </a:pPr>
              <a:r>
                <a:rPr lang="en-GB" sz="900">
                  <a:solidFill>
                    <a:srgbClr val="002060"/>
                  </a:solidFill>
                  <a:latin typeface="Arial" charset="0"/>
                  <a:cs typeface="+mn-cs"/>
                </a:rPr>
                <a:t>Product Delivery</a:t>
              </a:r>
            </a:p>
          </p:txBody>
        </p:sp>
        <p:sp>
          <p:nvSpPr>
            <p:cNvPr id="48"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564433" y="4141788"/>
              <a:ext cx="1871663" cy="573087"/>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900">
                  <a:solidFill>
                    <a:srgbClr val="002060"/>
                  </a:solidFill>
                  <a:latin typeface="Arial" charset="0"/>
                  <a:cs typeface="+mn-cs"/>
                </a:rPr>
                <a:t>8. Contingencies</a:t>
              </a:r>
            </a:p>
          </p:txBody>
        </p:sp>
        <p:sp>
          <p:nvSpPr>
            <p:cNvPr id="49"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562846" y="4714875"/>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900">
                  <a:solidFill>
                    <a:srgbClr val="002060"/>
                  </a:solidFill>
                  <a:latin typeface="Arial" charset="0"/>
                  <a:cs typeface="+mn-cs"/>
                </a:rPr>
                <a:t>9. Change</a:t>
              </a:r>
            </a:p>
          </p:txBody>
        </p:sp>
        <p:sp>
          <p:nvSpPr>
            <p:cNvPr id="50" name="Rectangle 1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564433" y="5289550"/>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900" dirty="0">
                  <a:solidFill>
                    <a:srgbClr val="002060"/>
                  </a:solidFill>
                  <a:latin typeface="Arial" charset="0"/>
                  <a:cs typeface="+mn-cs"/>
                </a:rPr>
                <a:t>10. Reactive</a:t>
              </a:r>
            </a:p>
            <a:p>
              <a:pPr>
                <a:defRPr/>
              </a:pPr>
              <a:r>
                <a:rPr lang="en-GB" sz="900" dirty="0">
                  <a:solidFill>
                    <a:srgbClr val="002060"/>
                  </a:solidFill>
                  <a:latin typeface="Arial" charset="0"/>
                  <a:cs typeface="+mn-cs"/>
                </a:rPr>
                <a:t>Monitoring</a:t>
              </a:r>
            </a:p>
          </p:txBody>
        </p:sp>
        <p:sp>
          <p:nvSpPr>
            <p:cNvPr id="51"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564433" y="5861050"/>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900">
                  <a:solidFill>
                    <a:srgbClr val="002060"/>
                  </a:solidFill>
                  <a:latin typeface="Arial" charset="0"/>
                  <a:cs typeface="+mn-cs"/>
                </a:rPr>
                <a:t>11. Proactive</a:t>
              </a:r>
            </a:p>
            <a:p>
              <a:pPr>
                <a:defRPr/>
              </a:pPr>
              <a:r>
                <a:rPr lang="en-GB" sz="900">
                  <a:solidFill>
                    <a:srgbClr val="002060"/>
                  </a:solidFill>
                  <a:latin typeface="Arial" charset="0"/>
                  <a:cs typeface="+mn-cs"/>
                </a:rPr>
                <a:t>Monitoring</a:t>
              </a:r>
            </a:p>
          </p:txBody>
        </p:sp>
        <p:sp>
          <p:nvSpPr>
            <p:cNvPr id="52" name="Rectangle 17">
              <a:hlinkClick r:id="rId13" action="ppaction://hlinksldjump" tooltip="PLAN element of PLAN-DO-CHECK-ACT management cycle."/>
            </p:cNvPr>
            <p:cNvSpPr>
              <a:spLocks noChangeArrowheads="1"/>
            </p:cNvSpPr>
            <p:nvPr/>
          </p:nvSpPr>
          <p:spPr bwMode="auto">
            <a:xfrm rot="16200000">
              <a:off x="3114376" y="251619"/>
              <a:ext cx="576263"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900" dirty="0">
                  <a:solidFill>
                    <a:srgbClr val="002060"/>
                  </a:solidFill>
                  <a:latin typeface="Arial Narrow" pitchFamily="34" charset="0"/>
                  <a:cs typeface="+mn-cs"/>
                </a:rPr>
                <a:t>PLAN</a:t>
              </a:r>
            </a:p>
          </p:txBody>
        </p:sp>
        <p:sp>
          <p:nvSpPr>
            <p:cNvPr id="53" name="Rectangle 21">
              <a:hlinkClick r:id="rId13" action="ppaction://hlinksldjump" tooltip="DO element of PLAN-DO-CHECK-ACT management cycle."/>
            </p:cNvPr>
            <p:cNvSpPr>
              <a:spLocks noChangeArrowheads="1"/>
            </p:cNvSpPr>
            <p:nvPr/>
          </p:nvSpPr>
          <p:spPr bwMode="auto">
            <a:xfrm rot="16200000">
              <a:off x="1098251" y="2844007"/>
              <a:ext cx="4608513"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900">
                  <a:solidFill>
                    <a:srgbClr val="002060"/>
                  </a:solidFill>
                  <a:latin typeface="Arial Narrow" pitchFamily="34" charset="0"/>
                  <a:cs typeface="+mn-cs"/>
                </a:rPr>
                <a:t>DO</a:t>
              </a:r>
            </a:p>
          </p:txBody>
        </p:sp>
        <p:sp>
          <p:nvSpPr>
            <p:cNvPr id="54" name="Rectangle 20">
              <a:hlinkClick r:id="rId13" action="ppaction://hlinksldjump" tooltip="CHECK element of PLAN-DO-CHECK-ACT management cycle."/>
            </p:cNvPr>
            <p:cNvSpPr>
              <a:spLocks noChangeArrowheads="1"/>
            </p:cNvSpPr>
            <p:nvPr/>
          </p:nvSpPr>
          <p:spPr bwMode="auto">
            <a:xfrm rot="16200000">
              <a:off x="2827039" y="5709444"/>
              <a:ext cx="1150938"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900">
                  <a:solidFill>
                    <a:srgbClr val="002060"/>
                  </a:solidFill>
                  <a:latin typeface="Arial Narrow" pitchFamily="34" charset="0"/>
                  <a:cs typeface="+mn-cs"/>
                </a:rPr>
                <a:t>CHECK</a:t>
              </a:r>
            </a:p>
          </p:txBody>
        </p:sp>
        <p:sp>
          <p:nvSpPr>
            <p:cNvPr id="55" name="Rectangle 19">
              <a:hlinkClick r:id="rId13" action="ppaction://hlinksldjump" tooltip="ACT element of PLAN-DO-CHECK-ACT management cycle."/>
            </p:cNvPr>
            <p:cNvSpPr>
              <a:spLocks noChangeArrowheads="1"/>
            </p:cNvSpPr>
            <p:nvPr/>
          </p:nvSpPr>
          <p:spPr bwMode="auto">
            <a:xfrm rot="16200000">
              <a:off x="3114377" y="6563519"/>
              <a:ext cx="576262"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900" dirty="0">
                  <a:solidFill>
                    <a:srgbClr val="002060"/>
                  </a:solidFill>
                  <a:latin typeface="Arial Narrow" pitchFamily="34" charset="0"/>
                  <a:cs typeface="+mn-cs"/>
                </a:rPr>
                <a:t>ACT</a:t>
              </a:r>
            </a:p>
          </p:txBody>
        </p:sp>
      </p:grpSp>
      <p:cxnSp>
        <p:nvCxnSpPr>
          <p:cNvPr id="47143" name="Elbow Connector 33"/>
          <p:cNvCxnSpPr>
            <a:cxnSpLocks noChangeShapeType="1"/>
          </p:cNvCxnSpPr>
          <p:nvPr/>
        </p:nvCxnSpPr>
        <p:spPr bwMode="auto">
          <a:xfrm flipV="1">
            <a:off x="3635375" y="1895475"/>
            <a:ext cx="1509713" cy="3163888"/>
          </a:xfrm>
          <a:prstGeom prst="bentConnector3">
            <a:avLst>
              <a:gd name="adj1" fmla="val 50000"/>
            </a:avLst>
          </a:prstGeom>
          <a:noFill/>
          <a:ln w="19050" algn="ctr">
            <a:solidFill>
              <a:schemeClr val="tx1"/>
            </a:solidFill>
            <a:prstDash val="dash"/>
            <a:miter lim="800000"/>
            <a:headEnd/>
            <a:tailEnd type="triangle" w="med" len="med"/>
          </a:ln>
          <a:extLst>
            <a:ext uri="{909E8E84-426E-40DD-AFC4-6F175D3DCCD1}">
              <a14:hiddenFill xmlns:a14="http://schemas.microsoft.com/office/drawing/2010/main">
                <a:noFill/>
              </a14:hiddenFill>
            </a:ext>
          </a:extLst>
        </p:spPr>
      </p:cxnSp>
    </p:spTree>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7812088" y="-26988"/>
            <a:ext cx="1450975" cy="271463"/>
          </a:xfrm>
        </p:spPr>
        <p:txBody>
          <a:bodyPr/>
          <a:lstStyle/>
          <a:p>
            <a:r>
              <a:rPr lang="en-GB" sz="800" smtClean="0">
                <a:effectLst/>
              </a:rPr>
              <a:t>11 Proactive Monitoring</a:t>
            </a:r>
          </a:p>
        </p:txBody>
      </p:sp>
      <p:sp>
        <p:nvSpPr>
          <p:cNvPr id="48131"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48132"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48133"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48134"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48135"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48136"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48137"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48138"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48139"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48140"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rgbClr val="FFFF99"/>
          </a:solidFill>
          <a:ln w="9525">
            <a:solidFill>
              <a:schemeClr val="tx1"/>
            </a:solidFill>
            <a:miter lim="800000"/>
            <a:headEnd/>
            <a:tailEnd/>
          </a:ln>
        </p:spPr>
        <p:txBody>
          <a:bodyPr wrap="none" anchor="ctr"/>
          <a:lstStyle/>
          <a:p>
            <a:r>
              <a:rPr lang="en-GB">
                <a:solidFill>
                  <a:srgbClr val="002060"/>
                </a:solidFill>
                <a:latin typeface="Arial" charset="0"/>
              </a:rPr>
              <a:t>11. Proactive</a:t>
            </a:r>
          </a:p>
          <a:p>
            <a:r>
              <a:rPr lang="en-GB">
                <a:solidFill>
                  <a:srgbClr val="002060"/>
                </a:solidFill>
                <a:latin typeface="Arial" charset="0"/>
              </a:rPr>
              <a:t>Monitoring</a:t>
            </a:r>
          </a:p>
        </p:txBody>
      </p:sp>
      <p:sp>
        <p:nvSpPr>
          <p:cNvPr id="48141"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48142" name="Rectangle 16">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48143" name="Rectangle 17">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48144" name="Rectangle 18">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48145" name="Rectangle 19">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48146"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48147" name="TextBox 25"/>
          <p:cNvSpPr txBox="1">
            <a:spLocks noChangeArrowheads="1"/>
          </p:cNvSpPr>
          <p:nvPr/>
        </p:nvSpPr>
        <p:spPr bwMode="auto">
          <a:xfrm>
            <a:off x="2479675" y="2514600"/>
            <a:ext cx="8334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Planning and Control</a:t>
            </a:r>
          </a:p>
        </p:txBody>
      </p:sp>
      <p:cxnSp>
        <p:nvCxnSpPr>
          <p:cNvPr id="48148" name="Elbow Connector 33"/>
          <p:cNvCxnSpPr>
            <a:cxnSpLocks noChangeShapeType="1"/>
            <a:stCxn id="48140" idx="3"/>
            <a:endCxn id="48147" idx="1"/>
          </p:cNvCxnSpPr>
          <p:nvPr/>
        </p:nvCxnSpPr>
        <p:spPr bwMode="auto">
          <a:xfrm flipV="1">
            <a:off x="2195513" y="2930525"/>
            <a:ext cx="284162" cy="306546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8149" name="TextBox 25"/>
          <p:cNvSpPr txBox="1">
            <a:spLocks noChangeArrowheads="1"/>
          </p:cNvSpPr>
          <p:nvPr/>
        </p:nvSpPr>
        <p:spPr bwMode="auto">
          <a:xfrm>
            <a:off x="2481263" y="4530725"/>
            <a:ext cx="3530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Leading Key Performance Indicators (KPI’s)</a:t>
            </a:r>
          </a:p>
        </p:txBody>
      </p:sp>
      <p:cxnSp>
        <p:nvCxnSpPr>
          <p:cNvPr id="48150" name="Elbow Connector 33"/>
          <p:cNvCxnSpPr>
            <a:cxnSpLocks noChangeShapeType="1"/>
            <a:stCxn id="48140" idx="3"/>
            <a:endCxn id="48149" idx="1"/>
          </p:cNvCxnSpPr>
          <p:nvPr/>
        </p:nvCxnSpPr>
        <p:spPr bwMode="auto">
          <a:xfrm flipV="1">
            <a:off x="2195513" y="4700588"/>
            <a:ext cx="285750" cy="12954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8151" name="TextBox 25"/>
          <p:cNvSpPr txBox="1">
            <a:spLocks noChangeArrowheads="1"/>
          </p:cNvSpPr>
          <p:nvPr/>
        </p:nvSpPr>
        <p:spPr bwMode="auto">
          <a:xfrm>
            <a:off x="3567113" y="1916113"/>
            <a:ext cx="7889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Audits</a:t>
            </a:r>
          </a:p>
        </p:txBody>
      </p:sp>
      <p:cxnSp>
        <p:nvCxnSpPr>
          <p:cNvPr id="48152" name="Elbow Connector 33"/>
          <p:cNvCxnSpPr>
            <a:cxnSpLocks noChangeShapeType="1"/>
            <a:stCxn id="48147" idx="3"/>
            <a:endCxn id="48151" idx="1"/>
          </p:cNvCxnSpPr>
          <p:nvPr/>
        </p:nvCxnSpPr>
        <p:spPr bwMode="auto">
          <a:xfrm flipV="1">
            <a:off x="3313113" y="2084388"/>
            <a:ext cx="254000" cy="84613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8153" name="TextBox 25"/>
          <p:cNvSpPr txBox="1">
            <a:spLocks noChangeArrowheads="1"/>
          </p:cNvSpPr>
          <p:nvPr/>
        </p:nvSpPr>
        <p:spPr bwMode="auto">
          <a:xfrm>
            <a:off x="3562350" y="2781300"/>
            <a:ext cx="14430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Benchmarking</a:t>
            </a:r>
          </a:p>
        </p:txBody>
      </p:sp>
      <p:cxnSp>
        <p:nvCxnSpPr>
          <p:cNvPr id="48154" name="Elbow Connector 33"/>
          <p:cNvCxnSpPr>
            <a:cxnSpLocks noChangeShapeType="1"/>
            <a:stCxn id="48147" idx="3"/>
            <a:endCxn id="48153" idx="1"/>
          </p:cNvCxnSpPr>
          <p:nvPr/>
        </p:nvCxnSpPr>
        <p:spPr bwMode="auto">
          <a:xfrm>
            <a:off x="3313113" y="2930525"/>
            <a:ext cx="249237" cy="2063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8155" name="TextBox 25"/>
          <p:cNvSpPr txBox="1">
            <a:spLocks noChangeArrowheads="1"/>
          </p:cNvSpPr>
          <p:nvPr/>
        </p:nvSpPr>
        <p:spPr bwMode="auto">
          <a:xfrm>
            <a:off x="3563938" y="3213100"/>
            <a:ext cx="1152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Inspections</a:t>
            </a:r>
          </a:p>
        </p:txBody>
      </p:sp>
      <p:cxnSp>
        <p:nvCxnSpPr>
          <p:cNvPr id="48156" name="Elbow Connector 33"/>
          <p:cNvCxnSpPr>
            <a:cxnSpLocks noChangeShapeType="1"/>
            <a:stCxn id="48147" idx="3"/>
            <a:endCxn id="48155" idx="1"/>
          </p:cNvCxnSpPr>
          <p:nvPr/>
        </p:nvCxnSpPr>
        <p:spPr bwMode="auto">
          <a:xfrm>
            <a:off x="3313113" y="2930525"/>
            <a:ext cx="250825" cy="45243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8157" name="TextBox 25"/>
          <p:cNvSpPr txBox="1">
            <a:spLocks noChangeArrowheads="1"/>
          </p:cNvSpPr>
          <p:nvPr/>
        </p:nvSpPr>
        <p:spPr bwMode="auto">
          <a:xfrm>
            <a:off x="3565525" y="3644900"/>
            <a:ext cx="15113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Self Monitoring</a:t>
            </a:r>
          </a:p>
        </p:txBody>
      </p:sp>
      <p:cxnSp>
        <p:nvCxnSpPr>
          <p:cNvPr id="48158" name="Elbow Connector 33"/>
          <p:cNvCxnSpPr>
            <a:cxnSpLocks noChangeShapeType="1"/>
            <a:stCxn id="48147" idx="3"/>
            <a:endCxn id="48157" idx="1"/>
          </p:cNvCxnSpPr>
          <p:nvPr/>
        </p:nvCxnSpPr>
        <p:spPr bwMode="auto">
          <a:xfrm>
            <a:off x="3313113" y="2930525"/>
            <a:ext cx="252412" cy="88423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8159" name="AutoShape 36">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60" name="AutoShape 37">
            <a:hlinkClick r:id="rId16"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61" name="AutoShape 38">
            <a:hlinkClick r:id="rId17" action="ppaction://hlinksldjump"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62" name="AutoShape 39">
            <a:hlinkClick r:id="rId18"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63" name="TextBox 25"/>
          <p:cNvSpPr txBox="1">
            <a:spLocks noChangeArrowheads="1"/>
          </p:cNvSpPr>
          <p:nvPr/>
        </p:nvSpPr>
        <p:spPr bwMode="auto">
          <a:xfrm>
            <a:off x="3567113" y="2349500"/>
            <a:ext cx="933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Surveys</a:t>
            </a:r>
          </a:p>
        </p:txBody>
      </p:sp>
      <p:cxnSp>
        <p:nvCxnSpPr>
          <p:cNvPr id="48164" name="Elbow Connector 33"/>
          <p:cNvCxnSpPr>
            <a:cxnSpLocks noChangeShapeType="1"/>
            <a:stCxn id="48147" idx="3"/>
            <a:endCxn id="48163" idx="1"/>
          </p:cNvCxnSpPr>
          <p:nvPr/>
        </p:nvCxnSpPr>
        <p:spPr bwMode="auto">
          <a:xfrm flipV="1">
            <a:off x="3313113" y="2519363"/>
            <a:ext cx="254000" cy="41116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grpSp>
        <p:nvGrpSpPr>
          <p:cNvPr id="52" name="Group 51"/>
          <p:cNvGrpSpPr/>
          <p:nvPr/>
        </p:nvGrpSpPr>
        <p:grpSpPr>
          <a:xfrm>
            <a:off x="6804248" y="573682"/>
            <a:ext cx="1828161" cy="5735638"/>
            <a:chOff x="3240583" y="125412"/>
            <a:chExt cx="2195513" cy="6888163"/>
          </a:xfrm>
          <a:solidFill>
            <a:srgbClr val="FFFF99"/>
          </a:solidFill>
        </p:grpSpPr>
        <p:sp>
          <p:nvSpPr>
            <p:cNvPr id="53"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564433" y="6435725"/>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12. Review</a:t>
              </a:r>
            </a:p>
            <a:p>
              <a:pPr>
                <a:defRPr/>
              </a:pPr>
              <a:r>
                <a:rPr lang="en-GB" sz="1400">
                  <a:solidFill>
                    <a:srgbClr val="002060"/>
                  </a:solidFill>
                  <a:latin typeface="Arial" charset="0"/>
                  <a:cs typeface="+mn-cs"/>
                </a:rPr>
                <a:t>and Action</a:t>
              </a:r>
            </a:p>
          </p:txBody>
        </p:sp>
        <p:sp>
          <p:nvSpPr>
            <p:cNvPr id="54"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561258" y="125412"/>
              <a:ext cx="1871663" cy="574676"/>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1. Assessment</a:t>
              </a:r>
            </a:p>
            <a:p>
              <a:pPr>
                <a:defRPr/>
              </a:pPr>
              <a:r>
                <a:rPr lang="en-GB" sz="1400">
                  <a:solidFill>
                    <a:srgbClr val="002060"/>
                  </a:solidFill>
                  <a:latin typeface="Arial" charset="0"/>
                  <a:cs typeface="+mn-cs"/>
                </a:rPr>
                <a:t>and Controls</a:t>
              </a:r>
            </a:p>
          </p:txBody>
        </p:sp>
        <p:sp>
          <p:nvSpPr>
            <p:cNvPr id="55"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562846" y="700088"/>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2. Personnel</a:t>
              </a:r>
            </a:p>
          </p:txBody>
        </p:sp>
        <p:sp>
          <p:nvSpPr>
            <p:cNvPr id="56"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562846" y="1271588"/>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3. Commerce</a:t>
              </a:r>
            </a:p>
          </p:txBody>
        </p:sp>
        <p:sp>
          <p:nvSpPr>
            <p:cNvPr id="57"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562846" y="1846263"/>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4. Data</a:t>
              </a:r>
            </a:p>
          </p:txBody>
        </p:sp>
        <p:sp>
          <p:nvSpPr>
            <p:cNvPr id="58"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562846" y="2420938"/>
              <a:ext cx="1871662" cy="573087"/>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dirty="0">
                  <a:solidFill>
                    <a:srgbClr val="002060"/>
                  </a:solidFill>
                  <a:latin typeface="Arial" charset="0"/>
                  <a:cs typeface="+mn-cs"/>
                </a:rPr>
                <a:t>5. Matter and</a:t>
              </a:r>
            </a:p>
            <a:p>
              <a:pPr>
                <a:defRPr/>
              </a:pPr>
              <a:r>
                <a:rPr lang="en-GB" sz="1400" dirty="0">
                  <a:solidFill>
                    <a:srgbClr val="002060"/>
                  </a:solidFill>
                  <a:latin typeface="Arial" charset="0"/>
                  <a:cs typeface="+mn-cs"/>
                </a:rPr>
                <a:t>Energy</a:t>
              </a:r>
            </a:p>
          </p:txBody>
        </p:sp>
        <p:sp>
          <p:nvSpPr>
            <p:cNvPr id="59"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564433" y="2994025"/>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6. Suppliers</a:t>
              </a:r>
            </a:p>
          </p:txBody>
        </p:sp>
        <p:sp>
          <p:nvSpPr>
            <p:cNvPr id="60"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564433" y="3567113"/>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7. Service and</a:t>
              </a:r>
            </a:p>
            <a:p>
              <a:pPr>
                <a:defRPr/>
              </a:pPr>
              <a:r>
                <a:rPr lang="en-GB" sz="1400">
                  <a:solidFill>
                    <a:srgbClr val="002060"/>
                  </a:solidFill>
                  <a:latin typeface="Arial" charset="0"/>
                  <a:cs typeface="+mn-cs"/>
                </a:rPr>
                <a:t>Product Delivery</a:t>
              </a:r>
            </a:p>
          </p:txBody>
        </p:sp>
        <p:sp>
          <p:nvSpPr>
            <p:cNvPr id="61"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564433" y="4141788"/>
              <a:ext cx="1871663" cy="573087"/>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8. Contingencies</a:t>
              </a:r>
            </a:p>
          </p:txBody>
        </p:sp>
        <p:sp>
          <p:nvSpPr>
            <p:cNvPr id="62"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562846" y="4714875"/>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9. Change</a:t>
              </a:r>
            </a:p>
          </p:txBody>
        </p:sp>
        <p:sp>
          <p:nvSpPr>
            <p:cNvPr id="63" name="Rectangle 1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564433" y="5289550"/>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dirty="0">
                  <a:solidFill>
                    <a:srgbClr val="002060"/>
                  </a:solidFill>
                  <a:latin typeface="Arial" charset="0"/>
                  <a:cs typeface="+mn-cs"/>
                </a:rPr>
                <a:t>10. Reactive</a:t>
              </a:r>
            </a:p>
            <a:p>
              <a:pPr>
                <a:defRPr/>
              </a:pPr>
              <a:r>
                <a:rPr lang="en-GB" sz="1400" dirty="0">
                  <a:solidFill>
                    <a:srgbClr val="002060"/>
                  </a:solidFill>
                  <a:latin typeface="Arial" charset="0"/>
                  <a:cs typeface="+mn-cs"/>
                </a:rPr>
                <a:t>Monitoring</a:t>
              </a:r>
            </a:p>
          </p:txBody>
        </p:sp>
        <p:sp>
          <p:nvSpPr>
            <p:cNvPr id="64"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564433" y="5861050"/>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11. Proactive</a:t>
              </a:r>
            </a:p>
            <a:p>
              <a:pPr>
                <a:defRPr/>
              </a:pPr>
              <a:r>
                <a:rPr lang="en-GB" sz="1400">
                  <a:solidFill>
                    <a:srgbClr val="002060"/>
                  </a:solidFill>
                  <a:latin typeface="Arial" charset="0"/>
                  <a:cs typeface="+mn-cs"/>
                </a:rPr>
                <a:t>Monitoring</a:t>
              </a:r>
            </a:p>
          </p:txBody>
        </p:sp>
        <p:sp>
          <p:nvSpPr>
            <p:cNvPr id="65" name="Rectangle 17">
              <a:hlinkClick r:id="rId13" action="ppaction://hlinksldjump" tooltip="PLAN element of PLAN-DO-CHECK-ACT management cycle."/>
            </p:cNvPr>
            <p:cNvSpPr>
              <a:spLocks noChangeArrowheads="1"/>
            </p:cNvSpPr>
            <p:nvPr/>
          </p:nvSpPr>
          <p:spPr bwMode="auto">
            <a:xfrm rot="16200000">
              <a:off x="3114376" y="251619"/>
              <a:ext cx="576263"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200" dirty="0">
                  <a:solidFill>
                    <a:srgbClr val="002060"/>
                  </a:solidFill>
                  <a:latin typeface="Arial Narrow" pitchFamily="34" charset="0"/>
                  <a:cs typeface="+mn-cs"/>
                </a:rPr>
                <a:t>PLAN</a:t>
              </a:r>
            </a:p>
          </p:txBody>
        </p:sp>
        <p:sp>
          <p:nvSpPr>
            <p:cNvPr id="66" name="Rectangle 21">
              <a:hlinkClick r:id="rId13" action="ppaction://hlinksldjump" tooltip="DO element of PLAN-DO-CHECK-ACT management cycle."/>
            </p:cNvPr>
            <p:cNvSpPr>
              <a:spLocks noChangeArrowheads="1"/>
            </p:cNvSpPr>
            <p:nvPr/>
          </p:nvSpPr>
          <p:spPr bwMode="auto">
            <a:xfrm rot="16200000">
              <a:off x="1098251" y="2844007"/>
              <a:ext cx="4608513"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200">
                  <a:solidFill>
                    <a:srgbClr val="002060"/>
                  </a:solidFill>
                  <a:latin typeface="Arial Narrow" pitchFamily="34" charset="0"/>
                  <a:cs typeface="+mn-cs"/>
                </a:rPr>
                <a:t>DO</a:t>
              </a:r>
            </a:p>
          </p:txBody>
        </p:sp>
        <p:sp>
          <p:nvSpPr>
            <p:cNvPr id="67" name="Rectangle 20">
              <a:hlinkClick r:id="rId13" action="ppaction://hlinksldjump" tooltip="CHECK element of PLAN-DO-CHECK-ACT management cycle."/>
            </p:cNvPr>
            <p:cNvSpPr>
              <a:spLocks noChangeArrowheads="1"/>
            </p:cNvSpPr>
            <p:nvPr/>
          </p:nvSpPr>
          <p:spPr bwMode="auto">
            <a:xfrm rot="16200000">
              <a:off x="2827039" y="5709444"/>
              <a:ext cx="1150938"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200">
                  <a:solidFill>
                    <a:srgbClr val="002060"/>
                  </a:solidFill>
                  <a:latin typeface="Arial Narrow" pitchFamily="34" charset="0"/>
                  <a:cs typeface="+mn-cs"/>
                </a:rPr>
                <a:t>CHECK</a:t>
              </a:r>
            </a:p>
          </p:txBody>
        </p:sp>
        <p:sp>
          <p:nvSpPr>
            <p:cNvPr id="68" name="Rectangle 19">
              <a:hlinkClick r:id="rId13" action="ppaction://hlinksldjump" tooltip="ACT element of PLAN-DO-CHECK-ACT management cycle."/>
            </p:cNvPr>
            <p:cNvSpPr>
              <a:spLocks noChangeArrowheads="1"/>
            </p:cNvSpPr>
            <p:nvPr/>
          </p:nvSpPr>
          <p:spPr bwMode="auto">
            <a:xfrm rot="16200000">
              <a:off x="3114377" y="6563519"/>
              <a:ext cx="576262"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200" dirty="0">
                  <a:solidFill>
                    <a:srgbClr val="002060"/>
                  </a:solidFill>
                  <a:latin typeface="Arial Narrow" pitchFamily="34" charset="0"/>
                  <a:cs typeface="+mn-cs"/>
                </a:rPr>
                <a:t>ACT</a:t>
              </a:r>
            </a:p>
          </p:txBody>
        </p:sp>
      </p:grpSp>
      <p:cxnSp>
        <p:nvCxnSpPr>
          <p:cNvPr id="69" name="Straight Arrow Connector 68"/>
          <p:cNvCxnSpPr/>
          <p:nvPr/>
        </p:nvCxnSpPr>
        <p:spPr>
          <a:xfrm>
            <a:off x="4211638" y="2133600"/>
            <a:ext cx="2447925" cy="0"/>
          </a:xfrm>
          <a:prstGeom prst="straightConnector1">
            <a:avLst/>
          </a:prstGeom>
          <a:ln w="19050">
            <a:solidFill>
              <a:srgbClr val="FFFF99"/>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4787900" y="2976563"/>
            <a:ext cx="1871663" cy="0"/>
          </a:xfrm>
          <a:prstGeom prst="straightConnector1">
            <a:avLst/>
          </a:prstGeom>
          <a:ln w="19050">
            <a:solidFill>
              <a:srgbClr val="FFFF99"/>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V="1">
            <a:off x="4643438" y="3413125"/>
            <a:ext cx="2016125" cy="0"/>
          </a:xfrm>
          <a:prstGeom prst="straightConnector1">
            <a:avLst/>
          </a:prstGeom>
          <a:ln w="19050">
            <a:solidFill>
              <a:srgbClr val="FFFF99"/>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4427538" y="2565400"/>
            <a:ext cx="2232025" cy="0"/>
          </a:xfrm>
          <a:prstGeom prst="straightConnector1">
            <a:avLst/>
          </a:prstGeom>
          <a:ln w="19050">
            <a:solidFill>
              <a:srgbClr val="FFFF99"/>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a:off x="6011863" y="4724400"/>
            <a:ext cx="647700" cy="0"/>
          </a:xfrm>
          <a:prstGeom prst="straightConnector1">
            <a:avLst/>
          </a:prstGeom>
          <a:ln w="19050">
            <a:solidFill>
              <a:srgbClr val="FFFF99"/>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7" name="Action Button: Information 96">
            <a:hlinkClick r:id="rId19" action="ppaction://hlinksldjump" highlightClick="1"/>
          </p:cNvPr>
          <p:cNvSpPr/>
          <p:nvPr/>
        </p:nvSpPr>
        <p:spPr>
          <a:xfrm>
            <a:off x="2663825" y="3429000"/>
            <a:ext cx="323850" cy="325438"/>
          </a:xfrm>
          <a:prstGeom prst="actionButtonInformati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7812088" y="-26988"/>
            <a:ext cx="1450975" cy="271463"/>
          </a:xfrm>
        </p:spPr>
        <p:txBody>
          <a:bodyPr/>
          <a:lstStyle/>
          <a:p>
            <a:r>
              <a:rPr lang="en-GB" sz="800" smtClean="0">
                <a:effectLst/>
              </a:rPr>
              <a:t>11 Proactive Monitoring+</a:t>
            </a:r>
          </a:p>
        </p:txBody>
      </p:sp>
      <p:sp>
        <p:nvSpPr>
          <p:cNvPr id="49155"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49156"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49157"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49158"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49159"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49160"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49161"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49162"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49163"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49164"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rgbClr val="FFFF99"/>
          </a:solidFill>
          <a:ln w="9525">
            <a:solidFill>
              <a:schemeClr val="tx1"/>
            </a:solidFill>
            <a:miter lim="800000"/>
            <a:headEnd/>
            <a:tailEnd/>
          </a:ln>
        </p:spPr>
        <p:txBody>
          <a:bodyPr wrap="none" anchor="ctr"/>
          <a:lstStyle/>
          <a:p>
            <a:r>
              <a:rPr lang="en-GB">
                <a:solidFill>
                  <a:srgbClr val="002060"/>
                </a:solidFill>
                <a:latin typeface="Arial" charset="0"/>
              </a:rPr>
              <a:t>11. Proactive</a:t>
            </a:r>
          </a:p>
          <a:p>
            <a:r>
              <a:rPr lang="en-GB">
                <a:solidFill>
                  <a:srgbClr val="002060"/>
                </a:solidFill>
                <a:latin typeface="Arial" charset="0"/>
              </a:rPr>
              <a:t>Monitoring</a:t>
            </a:r>
          </a:p>
        </p:txBody>
      </p:sp>
      <p:sp>
        <p:nvSpPr>
          <p:cNvPr id="49165"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49166" name="Rectangle 16">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49167" name="Rectangle 17">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49168" name="Rectangle 18">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49169" name="Rectangle 19">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49170"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49171" name="TextBox 25"/>
          <p:cNvSpPr txBox="1">
            <a:spLocks noChangeArrowheads="1"/>
          </p:cNvSpPr>
          <p:nvPr/>
        </p:nvSpPr>
        <p:spPr bwMode="auto">
          <a:xfrm>
            <a:off x="2479675" y="2514600"/>
            <a:ext cx="6524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Types</a:t>
            </a:r>
          </a:p>
        </p:txBody>
      </p:sp>
      <p:cxnSp>
        <p:nvCxnSpPr>
          <p:cNvPr id="49172" name="Elbow Connector 33"/>
          <p:cNvCxnSpPr>
            <a:cxnSpLocks noChangeShapeType="1"/>
            <a:stCxn id="49164" idx="3"/>
            <a:endCxn id="49171" idx="1"/>
          </p:cNvCxnSpPr>
          <p:nvPr/>
        </p:nvCxnSpPr>
        <p:spPr bwMode="auto">
          <a:xfrm flipV="1">
            <a:off x="2195513" y="2684463"/>
            <a:ext cx="284162" cy="33115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9173" name="TextBox 25"/>
          <p:cNvSpPr txBox="1">
            <a:spLocks noChangeArrowheads="1"/>
          </p:cNvSpPr>
          <p:nvPr/>
        </p:nvSpPr>
        <p:spPr bwMode="auto">
          <a:xfrm>
            <a:off x="2481263" y="4530725"/>
            <a:ext cx="3530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Leading Key Performance Indicators (KPI’s)</a:t>
            </a:r>
          </a:p>
        </p:txBody>
      </p:sp>
      <p:cxnSp>
        <p:nvCxnSpPr>
          <p:cNvPr id="49174" name="Elbow Connector 33"/>
          <p:cNvCxnSpPr>
            <a:cxnSpLocks noChangeShapeType="1"/>
            <a:stCxn id="49164" idx="3"/>
            <a:endCxn id="49173" idx="1"/>
          </p:cNvCxnSpPr>
          <p:nvPr/>
        </p:nvCxnSpPr>
        <p:spPr bwMode="auto">
          <a:xfrm flipV="1">
            <a:off x="2195513" y="4700588"/>
            <a:ext cx="285750" cy="12954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9175" name="TextBox 25"/>
          <p:cNvSpPr txBox="1">
            <a:spLocks noChangeArrowheads="1"/>
          </p:cNvSpPr>
          <p:nvPr/>
        </p:nvSpPr>
        <p:spPr bwMode="auto">
          <a:xfrm>
            <a:off x="3497263" y="1916113"/>
            <a:ext cx="7889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Audits</a:t>
            </a:r>
          </a:p>
        </p:txBody>
      </p:sp>
      <p:cxnSp>
        <p:nvCxnSpPr>
          <p:cNvPr id="49176" name="Elbow Connector 33"/>
          <p:cNvCxnSpPr>
            <a:cxnSpLocks noChangeShapeType="1"/>
            <a:stCxn id="49171" idx="3"/>
            <a:endCxn id="49175" idx="1"/>
          </p:cNvCxnSpPr>
          <p:nvPr/>
        </p:nvCxnSpPr>
        <p:spPr bwMode="auto">
          <a:xfrm flipV="1">
            <a:off x="3132138" y="2084388"/>
            <a:ext cx="365125" cy="6000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9177" name="TextBox 25"/>
          <p:cNvSpPr txBox="1">
            <a:spLocks noChangeArrowheads="1"/>
          </p:cNvSpPr>
          <p:nvPr/>
        </p:nvSpPr>
        <p:spPr bwMode="auto">
          <a:xfrm>
            <a:off x="3492500" y="2781300"/>
            <a:ext cx="14430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Benchmarking</a:t>
            </a:r>
          </a:p>
        </p:txBody>
      </p:sp>
      <p:cxnSp>
        <p:nvCxnSpPr>
          <p:cNvPr id="49178" name="Elbow Connector 33"/>
          <p:cNvCxnSpPr>
            <a:cxnSpLocks noChangeShapeType="1"/>
            <a:stCxn id="49171" idx="3"/>
            <a:endCxn id="49177" idx="1"/>
          </p:cNvCxnSpPr>
          <p:nvPr/>
        </p:nvCxnSpPr>
        <p:spPr bwMode="auto">
          <a:xfrm>
            <a:off x="3132138" y="2684463"/>
            <a:ext cx="360362" cy="26511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9179" name="TextBox 25"/>
          <p:cNvSpPr txBox="1">
            <a:spLocks noChangeArrowheads="1"/>
          </p:cNvSpPr>
          <p:nvPr/>
        </p:nvSpPr>
        <p:spPr bwMode="auto">
          <a:xfrm>
            <a:off x="3494088" y="3213100"/>
            <a:ext cx="1152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Inspections</a:t>
            </a:r>
          </a:p>
        </p:txBody>
      </p:sp>
      <p:cxnSp>
        <p:nvCxnSpPr>
          <p:cNvPr id="49180" name="Elbow Connector 33"/>
          <p:cNvCxnSpPr>
            <a:cxnSpLocks noChangeShapeType="1"/>
            <a:stCxn id="49171" idx="3"/>
            <a:endCxn id="49179" idx="1"/>
          </p:cNvCxnSpPr>
          <p:nvPr/>
        </p:nvCxnSpPr>
        <p:spPr bwMode="auto">
          <a:xfrm>
            <a:off x="3132138" y="2684463"/>
            <a:ext cx="361950" cy="69691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9181" name="TextBox 25"/>
          <p:cNvSpPr txBox="1">
            <a:spLocks noChangeArrowheads="1"/>
          </p:cNvSpPr>
          <p:nvPr/>
        </p:nvSpPr>
        <p:spPr bwMode="auto">
          <a:xfrm>
            <a:off x="3495675" y="3644900"/>
            <a:ext cx="15113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Self Monitoring</a:t>
            </a:r>
          </a:p>
        </p:txBody>
      </p:sp>
      <p:cxnSp>
        <p:nvCxnSpPr>
          <p:cNvPr id="49182" name="Elbow Connector 33"/>
          <p:cNvCxnSpPr>
            <a:cxnSpLocks noChangeShapeType="1"/>
            <a:stCxn id="49171" idx="3"/>
            <a:endCxn id="49181" idx="1"/>
          </p:cNvCxnSpPr>
          <p:nvPr/>
        </p:nvCxnSpPr>
        <p:spPr bwMode="auto">
          <a:xfrm>
            <a:off x="3132138" y="2684463"/>
            <a:ext cx="363537" cy="11303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49183" name="AutoShape 36">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84" name="AutoShape 37">
            <a:hlinkClick r:id="rId16"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85" name="AutoShape 38">
            <a:hlinkClick r:id="rId17" action="ppaction://hlinksldjump"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86" name="AutoShape 39">
            <a:hlinkClick r:id="rId18"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87" name="TextBox 25"/>
          <p:cNvSpPr txBox="1">
            <a:spLocks noChangeArrowheads="1"/>
          </p:cNvSpPr>
          <p:nvPr/>
        </p:nvSpPr>
        <p:spPr bwMode="auto">
          <a:xfrm>
            <a:off x="3497263" y="2349500"/>
            <a:ext cx="933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Surveys</a:t>
            </a:r>
          </a:p>
        </p:txBody>
      </p:sp>
      <p:cxnSp>
        <p:nvCxnSpPr>
          <p:cNvPr id="49188" name="Elbow Connector 33"/>
          <p:cNvCxnSpPr>
            <a:cxnSpLocks noChangeShapeType="1"/>
            <a:stCxn id="49171" idx="3"/>
            <a:endCxn id="49187" idx="1"/>
          </p:cNvCxnSpPr>
          <p:nvPr/>
        </p:nvCxnSpPr>
        <p:spPr bwMode="auto">
          <a:xfrm flipV="1">
            <a:off x="3132138" y="2517775"/>
            <a:ext cx="365125" cy="16668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grpSp>
        <p:nvGrpSpPr>
          <p:cNvPr id="52" name="Group 51"/>
          <p:cNvGrpSpPr/>
          <p:nvPr/>
        </p:nvGrpSpPr>
        <p:grpSpPr>
          <a:xfrm>
            <a:off x="6804248" y="573682"/>
            <a:ext cx="1828161" cy="5735638"/>
            <a:chOff x="3240583" y="125412"/>
            <a:chExt cx="2195513" cy="6888163"/>
          </a:xfrm>
          <a:solidFill>
            <a:srgbClr val="FFFF99"/>
          </a:solidFill>
        </p:grpSpPr>
        <p:sp>
          <p:nvSpPr>
            <p:cNvPr id="53"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564433" y="6435725"/>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12. Review</a:t>
              </a:r>
            </a:p>
            <a:p>
              <a:pPr>
                <a:defRPr/>
              </a:pPr>
              <a:r>
                <a:rPr lang="en-GB" sz="1400">
                  <a:solidFill>
                    <a:srgbClr val="002060"/>
                  </a:solidFill>
                  <a:latin typeface="Arial" charset="0"/>
                  <a:cs typeface="+mn-cs"/>
                </a:rPr>
                <a:t>and Action</a:t>
              </a:r>
            </a:p>
          </p:txBody>
        </p:sp>
        <p:sp>
          <p:nvSpPr>
            <p:cNvPr id="54"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561258" y="125412"/>
              <a:ext cx="1871663" cy="574676"/>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1. Assessment</a:t>
              </a:r>
            </a:p>
            <a:p>
              <a:pPr>
                <a:defRPr/>
              </a:pPr>
              <a:r>
                <a:rPr lang="en-GB" sz="1400">
                  <a:solidFill>
                    <a:srgbClr val="002060"/>
                  </a:solidFill>
                  <a:latin typeface="Arial" charset="0"/>
                  <a:cs typeface="+mn-cs"/>
                </a:rPr>
                <a:t>and Controls</a:t>
              </a:r>
            </a:p>
          </p:txBody>
        </p:sp>
        <p:sp>
          <p:nvSpPr>
            <p:cNvPr id="55"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562846" y="700088"/>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2. Personnel</a:t>
              </a:r>
            </a:p>
          </p:txBody>
        </p:sp>
        <p:sp>
          <p:nvSpPr>
            <p:cNvPr id="56"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562846" y="1271588"/>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3. Commerce</a:t>
              </a:r>
            </a:p>
          </p:txBody>
        </p:sp>
        <p:sp>
          <p:nvSpPr>
            <p:cNvPr id="57"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562846" y="1846263"/>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4. Data</a:t>
              </a:r>
            </a:p>
          </p:txBody>
        </p:sp>
        <p:sp>
          <p:nvSpPr>
            <p:cNvPr id="58"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562846" y="2420938"/>
              <a:ext cx="1871662" cy="573087"/>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dirty="0">
                  <a:solidFill>
                    <a:srgbClr val="002060"/>
                  </a:solidFill>
                  <a:latin typeface="Arial" charset="0"/>
                  <a:cs typeface="+mn-cs"/>
                </a:rPr>
                <a:t>5. Matter and</a:t>
              </a:r>
            </a:p>
            <a:p>
              <a:pPr>
                <a:defRPr/>
              </a:pPr>
              <a:r>
                <a:rPr lang="en-GB" sz="1400" dirty="0">
                  <a:solidFill>
                    <a:srgbClr val="002060"/>
                  </a:solidFill>
                  <a:latin typeface="Arial" charset="0"/>
                  <a:cs typeface="+mn-cs"/>
                </a:rPr>
                <a:t>Energy</a:t>
              </a:r>
            </a:p>
          </p:txBody>
        </p:sp>
        <p:sp>
          <p:nvSpPr>
            <p:cNvPr id="59"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564433" y="2994025"/>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6. Suppliers</a:t>
              </a:r>
            </a:p>
          </p:txBody>
        </p:sp>
        <p:sp>
          <p:nvSpPr>
            <p:cNvPr id="60"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564433" y="3567113"/>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7. Service and</a:t>
              </a:r>
            </a:p>
            <a:p>
              <a:pPr>
                <a:defRPr/>
              </a:pPr>
              <a:r>
                <a:rPr lang="en-GB" sz="1400">
                  <a:solidFill>
                    <a:srgbClr val="002060"/>
                  </a:solidFill>
                  <a:latin typeface="Arial" charset="0"/>
                  <a:cs typeface="+mn-cs"/>
                </a:rPr>
                <a:t>Product Delivery</a:t>
              </a:r>
            </a:p>
          </p:txBody>
        </p:sp>
        <p:sp>
          <p:nvSpPr>
            <p:cNvPr id="61"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564433" y="4141788"/>
              <a:ext cx="1871663" cy="573087"/>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8. Contingencies</a:t>
              </a:r>
            </a:p>
          </p:txBody>
        </p:sp>
        <p:sp>
          <p:nvSpPr>
            <p:cNvPr id="62"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562846" y="4714875"/>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9. Change</a:t>
              </a:r>
            </a:p>
          </p:txBody>
        </p:sp>
        <p:sp>
          <p:nvSpPr>
            <p:cNvPr id="63" name="Rectangle 1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564433" y="5289550"/>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10. Reactive</a:t>
              </a:r>
            </a:p>
            <a:p>
              <a:pPr>
                <a:defRPr/>
              </a:pPr>
              <a:r>
                <a:rPr lang="en-GB" sz="1400">
                  <a:solidFill>
                    <a:srgbClr val="002060"/>
                  </a:solidFill>
                  <a:latin typeface="Arial" charset="0"/>
                  <a:cs typeface="+mn-cs"/>
                </a:rPr>
                <a:t>Monitoring</a:t>
              </a:r>
            </a:p>
          </p:txBody>
        </p:sp>
        <p:sp>
          <p:nvSpPr>
            <p:cNvPr id="64"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564433" y="5861050"/>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400">
                  <a:solidFill>
                    <a:srgbClr val="002060"/>
                  </a:solidFill>
                  <a:latin typeface="Arial" charset="0"/>
                  <a:cs typeface="+mn-cs"/>
                </a:rPr>
                <a:t>11. Proactive</a:t>
              </a:r>
            </a:p>
            <a:p>
              <a:pPr>
                <a:defRPr/>
              </a:pPr>
              <a:r>
                <a:rPr lang="en-GB" sz="1400">
                  <a:solidFill>
                    <a:srgbClr val="002060"/>
                  </a:solidFill>
                  <a:latin typeface="Arial" charset="0"/>
                  <a:cs typeface="+mn-cs"/>
                </a:rPr>
                <a:t>Monitoring</a:t>
              </a:r>
            </a:p>
          </p:txBody>
        </p:sp>
        <p:sp>
          <p:nvSpPr>
            <p:cNvPr id="65" name="Rectangle 17">
              <a:hlinkClick r:id="rId13" action="ppaction://hlinksldjump" tooltip="PLAN element of PLAN-DO-CHECK-ACT management cycle."/>
            </p:cNvPr>
            <p:cNvSpPr>
              <a:spLocks noChangeArrowheads="1"/>
            </p:cNvSpPr>
            <p:nvPr/>
          </p:nvSpPr>
          <p:spPr bwMode="auto">
            <a:xfrm rot="16200000">
              <a:off x="3114376" y="251619"/>
              <a:ext cx="576263"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200" dirty="0">
                  <a:solidFill>
                    <a:srgbClr val="002060"/>
                  </a:solidFill>
                  <a:latin typeface="Arial Narrow" pitchFamily="34" charset="0"/>
                  <a:cs typeface="+mn-cs"/>
                </a:rPr>
                <a:t>PLAN</a:t>
              </a:r>
            </a:p>
          </p:txBody>
        </p:sp>
        <p:sp>
          <p:nvSpPr>
            <p:cNvPr id="66" name="Rectangle 21">
              <a:hlinkClick r:id="rId13" action="ppaction://hlinksldjump" tooltip="DO element of PLAN-DO-CHECK-ACT management cycle."/>
            </p:cNvPr>
            <p:cNvSpPr>
              <a:spLocks noChangeArrowheads="1"/>
            </p:cNvSpPr>
            <p:nvPr/>
          </p:nvSpPr>
          <p:spPr bwMode="auto">
            <a:xfrm rot="16200000">
              <a:off x="1098251" y="2844007"/>
              <a:ext cx="4608513"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200">
                  <a:solidFill>
                    <a:srgbClr val="002060"/>
                  </a:solidFill>
                  <a:latin typeface="Arial Narrow" pitchFamily="34" charset="0"/>
                  <a:cs typeface="+mn-cs"/>
                </a:rPr>
                <a:t>DO</a:t>
              </a:r>
            </a:p>
          </p:txBody>
        </p:sp>
        <p:sp>
          <p:nvSpPr>
            <p:cNvPr id="67" name="Rectangle 20">
              <a:hlinkClick r:id="rId13" action="ppaction://hlinksldjump" tooltip="CHECK element of PLAN-DO-CHECK-ACT management cycle."/>
            </p:cNvPr>
            <p:cNvSpPr>
              <a:spLocks noChangeArrowheads="1"/>
            </p:cNvSpPr>
            <p:nvPr/>
          </p:nvSpPr>
          <p:spPr bwMode="auto">
            <a:xfrm rot="16200000">
              <a:off x="2827039" y="5709444"/>
              <a:ext cx="1150938"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200">
                  <a:solidFill>
                    <a:srgbClr val="002060"/>
                  </a:solidFill>
                  <a:latin typeface="Arial Narrow" pitchFamily="34" charset="0"/>
                  <a:cs typeface="+mn-cs"/>
                </a:rPr>
                <a:t>CHECK</a:t>
              </a:r>
            </a:p>
          </p:txBody>
        </p:sp>
        <p:sp>
          <p:nvSpPr>
            <p:cNvPr id="68" name="Rectangle 19">
              <a:hlinkClick r:id="rId13" action="ppaction://hlinksldjump" tooltip="ACT element of PLAN-DO-CHECK-ACT management cycle."/>
            </p:cNvPr>
            <p:cNvSpPr>
              <a:spLocks noChangeArrowheads="1"/>
            </p:cNvSpPr>
            <p:nvPr/>
          </p:nvSpPr>
          <p:spPr bwMode="auto">
            <a:xfrm rot="16200000">
              <a:off x="3114377" y="6563519"/>
              <a:ext cx="576262"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200" dirty="0">
                  <a:solidFill>
                    <a:srgbClr val="002060"/>
                  </a:solidFill>
                  <a:latin typeface="Arial Narrow" pitchFamily="34" charset="0"/>
                  <a:cs typeface="+mn-cs"/>
                </a:rPr>
                <a:t>ACT</a:t>
              </a:r>
            </a:p>
          </p:txBody>
        </p:sp>
      </p:grpSp>
      <p:cxnSp>
        <p:nvCxnSpPr>
          <p:cNvPr id="69" name="Straight Arrow Connector 68"/>
          <p:cNvCxnSpPr/>
          <p:nvPr/>
        </p:nvCxnSpPr>
        <p:spPr>
          <a:xfrm>
            <a:off x="4211638" y="2133600"/>
            <a:ext cx="2447925" cy="0"/>
          </a:xfrm>
          <a:prstGeom prst="straightConnector1">
            <a:avLst/>
          </a:prstGeom>
          <a:ln w="19050">
            <a:solidFill>
              <a:srgbClr val="FFFF99"/>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4787900" y="2976563"/>
            <a:ext cx="1871663" cy="0"/>
          </a:xfrm>
          <a:prstGeom prst="straightConnector1">
            <a:avLst/>
          </a:prstGeom>
          <a:ln w="19050">
            <a:solidFill>
              <a:srgbClr val="FFFF99"/>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V="1">
            <a:off x="4643438" y="3413125"/>
            <a:ext cx="2016125" cy="0"/>
          </a:xfrm>
          <a:prstGeom prst="straightConnector1">
            <a:avLst/>
          </a:prstGeom>
          <a:ln w="19050">
            <a:solidFill>
              <a:srgbClr val="FFFF99"/>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4427538" y="2565400"/>
            <a:ext cx="2232025" cy="0"/>
          </a:xfrm>
          <a:prstGeom prst="straightConnector1">
            <a:avLst/>
          </a:prstGeom>
          <a:ln w="19050">
            <a:solidFill>
              <a:srgbClr val="FFFF99"/>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a:off x="6011863" y="4724400"/>
            <a:ext cx="647700" cy="0"/>
          </a:xfrm>
          <a:prstGeom prst="straightConnector1">
            <a:avLst/>
          </a:prstGeom>
          <a:ln w="19050">
            <a:solidFill>
              <a:srgbClr val="FFFF99"/>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3" name="Rounded Rectangle 72">
            <a:hlinkClick r:id="rId11" action="ppaction://hlinksldjump"/>
          </p:cNvPr>
          <p:cNvSpPr/>
          <p:nvPr/>
        </p:nvSpPr>
        <p:spPr>
          <a:xfrm>
            <a:off x="1763713" y="260350"/>
            <a:ext cx="7056437" cy="6337300"/>
          </a:xfrm>
          <a:prstGeom prst="roundRect">
            <a:avLst>
              <a:gd name="adj" fmla="val 11494"/>
            </a:avLst>
          </a:prstGeom>
          <a:solidFill>
            <a:schemeClr val="tx1"/>
          </a:solid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74" name="Date Placeholder 3"/>
          <p:cNvSpPr>
            <a:spLocks noGrp="1"/>
          </p:cNvSpPr>
          <p:nvPr>
            <p:ph type="dt" sz="quarter" idx="10"/>
          </p:nvPr>
        </p:nvSpPr>
        <p:spPr>
          <a:xfrm>
            <a:off x="457200" y="6524625"/>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eaLnBrk="1" hangingPunct="1">
              <a:defRPr/>
            </a:pPr>
            <a:r>
              <a:rPr lang="en-GB" smtClean="0">
                <a:solidFill>
                  <a:srgbClr val="002060"/>
                </a:solidFill>
                <a:latin typeface="Calibri" pitchFamily="34" charset="0"/>
              </a:rPr>
              <a:t>April 2011</a:t>
            </a:r>
          </a:p>
        </p:txBody>
      </p:sp>
      <p:sp>
        <p:nvSpPr>
          <p:cNvPr id="75" name="Footer Placeholder 4"/>
          <p:cNvSpPr>
            <a:spLocks noGrp="1"/>
          </p:cNvSpPr>
          <p:nvPr>
            <p:ph type="ftr" sz="quarter" idx="11"/>
          </p:nvPr>
        </p:nvSpPr>
        <p:spPr>
          <a:xfrm>
            <a:off x="3124200" y="6524625"/>
            <a:ext cx="2895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eaLnBrk="1" hangingPunct="1">
              <a:defRPr/>
            </a:pPr>
            <a:r>
              <a:rPr lang="en-US" smtClean="0">
                <a:solidFill>
                  <a:srgbClr val="002060"/>
                </a:solidFill>
                <a:latin typeface="Calibri" pitchFamily="34" charset="0"/>
              </a:rPr>
              <a:t>©2011 Unified Management Solutions</a:t>
            </a:r>
            <a:endParaRPr lang="en-GB" smtClean="0">
              <a:solidFill>
                <a:srgbClr val="002060"/>
              </a:solidFill>
              <a:latin typeface="Calibri" pitchFamily="34" charset="0"/>
            </a:endParaRPr>
          </a:p>
        </p:txBody>
      </p:sp>
      <p:grpSp>
        <p:nvGrpSpPr>
          <p:cNvPr id="2" name="Group 1"/>
          <p:cNvGrpSpPr>
            <a:grpSpLocks/>
          </p:cNvGrpSpPr>
          <p:nvPr/>
        </p:nvGrpSpPr>
        <p:grpSpPr bwMode="auto">
          <a:xfrm>
            <a:off x="2474913" y="476250"/>
            <a:ext cx="5486400" cy="5862638"/>
            <a:chOff x="2475086" y="476672"/>
            <a:chExt cx="5486400" cy="5862220"/>
          </a:xfrm>
        </p:grpSpPr>
        <p:sp>
          <p:nvSpPr>
            <p:cNvPr id="76" name="AutoShape 3">
              <a:hlinkClick r:id="rId11" action="ppaction://hlinksldjump"/>
            </p:cNvPr>
            <p:cNvSpPr>
              <a:spLocks noChangeArrowheads="1"/>
            </p:cNvSpPr>
            <p:nvPr/>
          </p:nvSpPr>
          <p:spPr bwMode="auto">
            <a:xfrm>
              <a:off x="2475086" y="476672"/>
              <a:ext cx="5486400" cy="5862220"/>
            </a:xfrm>
            <a:prstGeom prst="triangle">
              <a:avLst>
                <a:gd name="adj" fmla="val 50000"/>
              </a:avLst>
            </a:prstGeom>
            <a:solidFill>
              <a:srgbClr val="FFFF99"/>
            </a:solidFill>
            <a:ln w="9525">
              <a:solidFill>
                <a:srgbClr val="003399"/>
              </a:solidFill>
              <a:miter lim="800000"/>
              <a:headEnd/>
              <a:tailEnd/>
            </a:ln>
          </p:spPr>
          <p:txBody>
            <a:bodyPr wrap="none" anchor="ctr"/>
            <a:lstStyle/>
            <a:p>
              <a:pPr fontAlgn="auto">
                <a:spcBef>
                  <a:spcPts val="0"/>
                </a:spcBef>
                <a:spcAft>
                  <a:spcPts val="0"/>
                </a:spcAft>
                <a:defRPr/>
              </a:pPr>
              <a:endParaRPr lang="en-GB" kern="0">
                <a:solidFill>
                  <a:srgbClr val="002060"/>
                </a:solidFill>
                <a:cs typeface="+mn-cs"/>
              </a:endParaRPr>
            </a:p>
          </p:txBody>
        </p:sp>
        <p:sp>
          <p:nvSpPr>
            <p:cNvPr id="77" name="Line 4"/>
            <p:cNvSpPr>
              <a:spLocks noChangeShapeType="1"/>
            </p:cNvSpPr>
            <p:nvPr/>
          </p:nvSpPr>
          <p:spPr bwMode="auto">
            <a:xfrm>
              <a:off x="5218286" y="1197346"/>
              <a:ext cx="0" cy="761946"/>
            </a:xfrm>
            <a:prstGeom prst="line">
              <a:avLst/>
            </a:prstGeom>
            <a:noFill/>
            <a:ln w="7620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pPr fontAlgn="auto">
                <a:spcBef>
                  <a:spcPts val="0"/>
                </a:spcBef>
                <a:spcAft>
                  <a:spcPts val="0"/>
                </a:spcAft>
                <a:defRPr/>
              </a:pPr>
              <a:endParaRPr lang="en-GB" kern="0">
                <a:solidFill>
                  <a:sysClr val="windowText" lastClr="000000"/>
                </a:solidFill>
                <a:cs typeface="+mn-cs"/>
              </a:endParaRPr>
            </a:p>
          </p:txBody>
        </p:sp>
        <p:sp>
          <p:nvSpPr>
            <p:cNvPr id="78" name="Line 5"/>
            <p:cNvSpPr>
              <a:spLocks noChangeShapeType="1"/>
            </p:cNvSpPr>
            <p:nvPr/>
          </p:nvSpPr>
          <p:spPr bwMode="auto">
            <a:xfrm>
              <a:off x="5218286" y="2132317"/>
              <a:ext cx="0" cy="761946"/>
            </a:xfrm>
            <a:prstGeom prst="line">
              <a:avLst/>
            </a:prstGeom>
            <a:noFill/>
            <a:ln w="7620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pPr fontAlgn="auto">
                <a:spcBef>
                  <a:spcPts val="0"/>
                </a:spcBef>
                <a:spcAft>
                  <a:spcPts val="0"/>
                </a:spcAft>
                <a:defRPr/>
              </a:pPr>
              <a:endParaRPr lang="en-GB" kern="0">
                <a:solidFill>
                  <a:sysClr val="windowText" lastClr="000000"/>
                </a:solidFill>
                <a:cs typeface="+mn-cs"/>
              </a:endParaRPr>
            </a:p>
          </p:txBody>
        </p:sp>
        <p:sp>
          <p:nvSpPr>
            <p:cNvPr id="79" name="Line 6"/>
            <p:cNvSpPr>
              <a:spLocks noChangeShapeType="1"/>
            </p:cNvSpPr>
            <p:nvPr/>
          </p:nvSpPr>
          <p:spPr bwMode="auto">
            <a:xfrm>
              <a:off x="5218286" y="3194278"/>
              <a:ext cx="0" cy="761946"/>
            </a:xfrm>
            <a:prstGeom prst="line">
              <a:avLst/>
            </a:prstGeom>
            <a:noFill/>
            <a:ln w="7620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pPr fontAlgn="auto">
                <a:spcBef>
                  <a:spcPts val="0"/>
                </a:spcBef>
                <a:spcAft>
                  <a:spcPts val="0"/>
                </a:spcAft>
                <a:defRPr/>
              </a:pPr>
              <a:endParaRPr lang="en-GB" kern="0">
                <a:solidFill>
                  <a:sysClr val="windowText" lastClr="000000"/>
                </a:solidFill>
                <a:cs typeface="+mn-cs"/>
              </a:endParaRPr>
            </a:p>
          </p:txBody>
        </p:sp>
        <p:sp>
          <p:nvSpPr>
            <p:cNvPr id="80" name="Line 7"/>
            <p:cNvSpPr>
              <a:spLocks noChangeShapeType="1"/>
            </p:cNvSpPr>
            <p:nvPr/>
          </p:nvSpPr>
          <p:spPr bwMode="auto">
            <a:xfrm>
              <a:off x="5218286" y="4251478"/>
              <a:ext cx="0" cy="761946"/>
            </a:xfrm>
            <a:prstGeom prst="line">
              <a:avLst/>
            </a:prstGeom>
            <a:noFill/>
            <a:ln w="7620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pPr fontAlgn="auto">
                <a:spcBef>
                  <a:spcPts val="0"/>
                </a:spcBef>
                <a:spcAft>
                  <a:spcPts val="0"/>
                </a:spcAft>
                <a:defRPr/>
              </a:pPr>
              <a:endParaRPr lang="en-GB" kern="0">
                <a:solidFill>
                  <a:sysClr val="windowText" lastClr="000000"/>
                </a:solidFill>
                <a:cs typeface="+mn-cs"/>
              </a:endParaRPr>
            </a:p>
          </p:txBody>
        </p:sp>
        <p:sp>
          <p:nvSpPr>
            <p:cNvPr id="81" name="Line 8"/>
            <p:cNvSpPr>
              <a:spLocks noChangeShapeType="1"/>
            </p:cNvSpPr>
            <p:nvPr/>
          </p:nvSpPr>
          <p:spPr bwMode="auto">
            <a:xfrm>
              <a:off x="5218286" y="5330901"/>
              <a:ext cx="0" cy="761946"/>
            </a:xfrm>
            <a:prstGeom prst="line">
              <a:avLst/>
            </a:prstGeom>
            <a:noFill/>
            <a:ln w="7620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pPr fontAlgn="auto">
                <a:spcBef>
                  <a:spcPts val="0"/>
                </a:spcBef>
                <a:spcAft>
                  <a:spcPts val="0"/>
                </a:spcAft>
                <a:defRPr/>
              </a:pPr>
              <a:endParaRPr lang="en-GB" kern="0">
                <a:solidFill>
                  <a:sysClr val="windowText" lastClr="000000"/>
                </a:solidFill>
                <a:cs typeface="+mn-cs"/>
              </a:endParaRPr>
            </a:p>
          </p:txBody>
        </p:sp>
        <p:grpSp>
          <p:nvGrpSpPr>
            <p:cNvPr id="98" name="Group 24"/>
            <p:cNvGrpSpPr>
              <a:grpSpLocks/>
            </p:cNvGrpSpPr>
            <p:nvPr/>
          </p:nvGrpSpPr>
          <p:grpSpPr bwMode="auto">
            <a:xfrm>
              <a:off x="4355976" y="2257638"/>
              <a:ext cx="654297" cy="3976664"/>
              <a:chOff x="2108" y="1661"/>
              <a:chExt cx="318" cy="1905"/>
            </a:xfrm>
            <a:solidFill>
              <a:srgbClr val="66FF33"/>
            </a:solidFill>
          </p:grpSpPr>
          <p:sp>
            <p:nvSpPr>
              <p:cNvPr id="99" name="AutoShape 25">
                <a:hlinkClick r:id="rId11" action="ppaction://hlinksldjump"/>
              </p:cNvPr>
              <p:cNvSpPr>
                <a:spLocks noChangeArrowheads="1"/>
              </p:cNvSpPr>
              <p:nvPr/>
            </p:nvSpPr>
            <p:spPr bwMode="auto">
              <a:xfrm rot="-5400000">
                <a:off x="1314" y="2455"/>
                <a:ext cx="1905" cy="318"/>
              </a:xfrm>
              <a:prstGeom prst="rightArrow">
                <a:avLst>
                  <a:gd name="adj1" fmla="val 71074"/>
                  <a:gd name="adj2" fmla="val 80207"/>
                </a:avLst>
              </a:prstGeom>
              <a:grp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auto">
                  <a:spcBef>
                    <a:spcPts val="0"/>
                  </a:spcBef>
                  <a:spcAft>
                    <a:spcPts val="0"/>
                  </a:spcAft>
                  <a:defRPr/>
                </a:pPr>
                <a:r>
                  <a:rPr lang="en-GB" sz="1600" kern="0" dirty="0">
                    <a:solidFill>
                      <a:srgbClr val="002060"/>
                    </a:solidFill>
                    <a:latin typeface="Arial Black" pitchFamily="34" charset="0"/>
                    <a:cs typeface="+mn-cs"/>
                  </a:rPr>
                  <a:t>increasing formality</a:t>
                </a:r>
              </a:p>
            </p:txBody>
          </p:sp>
          <p:sp>
            <p:nvSpPr>
              <p:cNvPr id="100" name="Line 26"/>
              <p:cNvSpPr>
                <a:spLocks noChangeShapeType="1"/>
              </p:cNvSpPr>
              <p:nvPr/>
            </p:nvSpPr>
            <p:spPr bwMode="auto">
              <a:xfrm flipV="1">
                <a:off x="2426" y="2115"/>
                <a:ext cx="0" cy="1224"/>
              </a:xfrm>
              <a:prstGeom prst="line">
                <a:avLst/>
              </a:prstGeom>
              <a:grpFill/>
              <a:ln w="9525">
                <a:solidFill>
                  <a:srgbClr val="EEECE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auto">
                  <a:spcBef>
                    <a:spcPts val="0"/>
                  </a:spcBef>
                  <a:spcAft>
                    <a:spcPts val="0"/>
                  </a:spcAft>
                  <a:defRPr/>
                </a:pPr>
                <a:endParaRPr lang="en-GB" sz="1600" kern="0">
                  <a:solidFill>
                    <a:sysClr val="windowText" lastClr="000000"/>
                  </a:solidFill>
                  <a:latin typeface="Arial Black" pitchFamily="34" charset="0"/>
                  <a:cs typeface="+mn-cs"/>
                </a:endParaRPr>
              </a:p>
            </p:txBody>
          </p:sp>
        </p:grpSp>
        <p:sp>
          <p:nvSpPr>
            <p:cNvPr id="101" name="AutoShape 28">
              <a:hlinkClick r:id="rId11" action="ppaction://hlinksldjump"/>
            </p:cNvPr>
            <p:cNvSpPr>
              <a:spLocks noChangeArrowheads="1"/>
            </p:cNvSpPr>
            <p:nvPr/>
          </p:nvSpPr>
          <p:spPr bwMode="auto">
            <a:xfrm rot="5400000" flipV="1">
              <a:off x="3695221" y="3914136"/>
              <a:ext cx="3992278" cy="654050"/>
            </a:xfrm>
            <a:prstGeom prst="rightArrow">
              <a:avLst>
                <a:gd name="adj1" fmla="val 71074"/>
                <a:gd name="adj2" fmla="val 80221"/>
              </a:avLst>
            </a:prstGeom>
            <a:solidFill>
              <a:srgbClr val="66FF33"/>
            </a:solidFill>
            <a:ln w="9525">
              <a:solidFill>
                <a:sysClr val="windowText" lastClr="000000"/>
              </a:solidFill>
              <a:miter lim="800000"/>
              <a:headEnd/>
              <a:tailEnd/>
            </a:ln>
            <a:effectLst/>
          </p:spPr>
          <p:txBody>
            <a:bodyPr wrap="none" anchor="ctr"/>
            <a:lstStyle/>
            <a:p>
              <a:pPr algn="ctr" fontAlgn="auto">
                <a:spcBef>
                  <a:spcPts val="0"/>
                </a:spcBef>
                <a:spcAft>
                  <a:spcPts val="0"/>
                </a:spcAft>
                <a:defRPr/>
              </a:pPr>
              <a:r>
                <a:rPr lang="en-GB" sz="1600" kern="0" dirty="0">
                  <a:solidFill>
                    <a:srgbClr val="002060"/>
                  </a:solidFill>
                  <a:latin typeface="Arial Black" pitchFamily="34" charset="0"/>
                  <a:cs typeface="+mn-cs"/>
                </a:rPr>
                <a:t>increasing frequency and detail</a:t>
              </a:r>
            </a:p>
          </p:txBody>
        </p:sp>
      </p:grpSp>
      <p:grpSp>
        <p:nvGrpSpPr>
          <p:cNvPr id="4" name="Group 3"/>
          <p:cNvGrpSpPr>
            <a:grpSpLocks/>
          </p:cNvGrpSpPr>
          <p:nvPr/>
        </p:nvGrpSpPr>
        <p:grpSpPr bwMode="auto">
          <a:xfrm>
            <a:off x="1111250" y="528638"/>
            <a:ext cx="7924800" cy="5637212"/>
            <a:chOff x="1110567" y="528861"/>
            <a:chExt cx="7925490" cy="5636993"/>
          </a:xfrm>
        </p:grpSpPr>
        <p:grpSp>
          <p:nvGrpSpPr>
            <p:cNvPr id="49200" name="Group 2"/>
            <p:cNvGrpSpPr>
              <a:grpSpLocks/>
            </p:cNvGrpSpPr>
            <p:nvPr/>
          </p:nvGrpSpPr>
          <p:grpSpPr bwMode="auto">
            <a:xfrm>
              <a:off x="1110567" y="1085503"/>
              <a:ext cx="7925490" cy="5080351"/>
              <a:chOff x="1110567" y="1085503"/>
              <a:chExt cx="7925490" cy="5080351"/>
            </a:xfrm>
          </p:grpSpPr>
          <p:grpSp>
            <p:nvGrpSpPr>
              <p:cNvPr id="49203" name="Group 9"/>
              <p:cNvGrpSpPr>
                <a:grpSpLocks/>
              </p:cNvGrpSpPr>
              <p:nvPr/>
            </p:nvGrpSpPr>
            <p:grpSpPr bwMode="auto">
              <a:xfrm>
                <a:off x="1586092" y="4004916"/>
                <a:ext cx="7264406" cy="1152525"/>
                <a:chOff x="409" y="2568"/>
                <a:chExt cx="4576" cy="726"/>
              </a:xfrm>
            </p:grpSpPr>
            <p:sp>
              <p:nvSpPr>
                <p:cNvPr id="83" name="Text Box 10"/>
                <p:cNvSpPr txBox="1">
                  <a:spLocks noChangeArrowheads="1"/>
                </p:cNvSpPr>
                <p:nvPr/>
              </p:nvSpPr>
              <p:spPr bwMode="auto">
                <a:xfrm>
                  <a:off x="4025" y="3042"/>
                  <a:ext cx="960" cy="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spcBef>
                      <a:spcPct val="50000"/>
                    </a:spcBef>
                    <a:defRPr/>
                  </a:pPr>
                  <a:r>
                    <a:rPr lang="en-GB" sz="2000" dirty="0" smtClean="0">
                      <a:solidFill>
                        <a:srgbClr val="002060"/>
                      </a:solidFill>
                      <a:latin typeface="+mj-lt"/>
                      <a:cs typeface="+mn-cs"/>
                    </a:rPr>
                    <a:t>Each Shift</a:t>
                  </a:r>
                </a:p>
              </p:txBody>
            </p:sp>
            <p:sp>
              <p:nvSpPr>
                <p:cNvPr id="84" name="Text Box 11"/>
                <p:cNvSpPr txBox="1">
                  <a:spLocks noChangeArrowheads="1"/>
                </p:cNvSpPr>
                <p:nvPr/>
              </p:nvSpPr>
              <p:spPr bwMode="auto">
                <a:xfrm>
                  <a:off x="3815" y="2568"/>
                  <a:ext cx="624" cy="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spcBef>
                      <a:spcPct val="50000"/>
                    </a:spcBef>
                    <a:defRPr/>
                  </a:pPr>
                  <a:r>
                    <a:rPr lang="en-GB" sz="2000" dirty="0" smtClean="0">
                      <a:solidFill>
                        <a:srgbClr val="002060"/>
                      </a:solidFill>
                      <a:latin typeface="+mj-lt"/>
                      <a:cs typeface="+mn-cs"/>
                    </a:rPr>
                    <a:t>Daily</a:t>
                  </a:r>
                </a:p>
              </p:txBody>
            </p:sp>
            <p:sp>
              <p:nvSpPr>
                <p:cNvPr id="85" name="Text Box 12"/>
                <p:cNvSpPr txBox="1">
                  <a:spLocks noChangeArrowheads="1"/>
                </p:cNvSpPr>
                <p:nvPr/>
              </p:nvSpPr>
              <p:spPr bwMode="auto">
                <a:xfrm>
                  <a:off x="409" y="2667"/>
                  <a:ext cx="1056" cy="5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lgn="r">
                    <a:spcBef>
                      <a:spcPct val="50000"/>
                    </a:spcBef>
                    <a:defRPr/>
                  </a:pPr>
                  <a:r>
                    <a:rPr lang="en-GB" sz="2000" dirty="0" smtClean="0">
                      <a:solidFill>
                        <a:srgbClr val="002060"/>
                      </a:solidFill>
                      <a:latin typeface="+mj-lt"/>
                      <a:cs typeface="+mn-cs"/>
                    </a:rPr>
                    <a:t>Supervisor Inspections</a:t>
                  </a:r>
                </a:p>
              </p:txBody>
            </p:sp>
          </p:grpSp>
          <p:grpSp>
            <p:nvGrpSpPr>
              <p:cNvPr id="49204" name="Group 13"/>
              <p:cNvGrpSpPr>
                <a:grpSpLocks/>
              </p:cNvGrpSpPr>
              <p:nvPr/>
            </p:nvGrpSpPr>
            <p:grpSpPr bwMode="auto">
              <a:xfrm>
                <a:off x="1110567" y="3270251"/>
                <a:ext cx="6978341" cy="722313"/>
                <a:chOff x="65" y="1911"/>
                <a:chExt cx="4130" cy="455"/>
              </a:xfrm>
            </p:grpSpPr>
            <p:sp>
              <p:nvSpPr>
                <p:cNvPr id="87" name="Text Box 14"/>
                <p:cNvSpPr txBox="1">
                  <a:spLocks noChangeArrowheads="1"/>
                </p:cNvSpPr>
                <p:nvPr/>
              </p:nvSpPr>
              <p:spPr bwMode="auto">
                <a:xfrm>
                  <a:off x="3331" y="1911"/>
                  <a:ext cx="864" cy="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spcBef>
                      <a:spcPct val="50000"/>
                    </a:spcBef>
                    <a:defRPr/>
                  </a:pPr>
                  <a:r>
                    <a:rPr lang="en-GB" dirty="0" smtClean="0">
                      <a:solidFill>
                        <a:srgbClr val="002060"/>
                      </a:solidFill>
                      <a:latin typeface="+mj-lt"/>
                      <a:cs typeface="+mn-cs"/>
                    </a:rPr>
                    <a:t>Weekly</a:t>
                  </a:r>
                </a:p>
              </p:txBody>
            </p:sp>
            <p:sp>
              <p:nvSpPr>
                <p:cNvPr id="88" name="Text Box 15"/>
                <p:cNvSpPr txBox="1">
                  <a:spLocks noChangeArrowheads="1"/>
                </p:cNvSpPr>
                <p:nvPr/>
              </p:nvSpPr>
              <p:spPr bwMode="auto">
                <a:xfrm>
                  <a:off x="65" y="1920"/>
                  <a:ext cx="1496" cy="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lgn="r">
                    <a:spcBef>
                      <a:spcPct val="50000"/>
                    </a:spcBef>
                    <a:defRPr/>
                  </a:pPr>
                  <a:r>
                    <a:rPr lang="en-GB" sz="2000" dirty="0" smtClean="0">
                      <a:solidFill>
                        <a:srgbClr val="002060"/>
                      </a:solidFill>
                      <a:latin typeface="+mj-lt"/>
                      <a:cs typeface="+mn-cs"/>
                    </a:rPr>
                    <a:t>Manager Inspections</a:t>
                  </a:r>
                </a:p>
              </p:txBody>
            </p:sp>
          </p:grpSp>
          <p:grpSp>
            <p:nvGrpSpPr>
              <p:cNvPr id="49205" name="Group 16"/>
              <p:cNvGrpSpPr>
                <a:grpSpLocks/>
              </p:cNvGrpSpPr>
              <p:nvPr/>
            </p:nvGrpSpPr>
            <p:grpSpPr bwMode="auto">
              <a:xfrm>
                <a:off x="1763887" y="1085503"/>
                <a:ext cx="5106987" cy="1158875"/>
                <a:chOff x="521" y="729"/>
                <a:chExt cx="3217" cy="730"/>
              </a:xfrm>
            </p:grpSpPr>
            <p:sp>
              <p:nvSpPr>
                <p:cNvPr id="90" name="Text Box 17"/>
                <p:cNvSpPr txBox="1">
                  <a:spLocks noChangeArrowheads="1"/>
                </p:cNvSpPr>
                <p:nvPr/>
              </p:nvSpPr>
              <p:spPr bwMode="auto">
                <a:xfrm>
                  <a:off x="2970" y="759"/>
                  <a:ext cx="768" cy="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spcBef>
                      <a:spcPct val="50000"/>
                    </a:spcBef>
                    <a:defRPr/>
                  </a:pPr>
                  <a:r>
                    <a:rPr lang="en-GB" sz="2000" dirty="0" smtClean="0">
                      <a:solidFill>
                        <a:srgbClr val="002060"/>
                      </a:solidFill>
                      <a:latin typeface="+mj-lt"/>
                      <a:cs typeface="+mn-cs"/>
                    </a:rPr>
                    <a:t>Yearly</a:t>
                  </a:r>
                </a:p>
              </p:txBody>
            </p:sp>
            <p:sp>
              <p:nvSpPr>
                <p:cNvPr id="91" name="Text Box 18"/>
                <p:cNvSpPr txBox="1">
                  <a:spLocks noChangeArrowheads="1"/>
                </p:cNvSpPr>
                <p:nvPr/>
              </p:nvSpPr>
              <p:spPr bwMode="auto">
                <a:xfrm>
                  <a:off x="521" y="729"/>
                  <a:ext cx="1908" cy="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lgn="r">
                    <a:spcBef>
                      <a:spcPct val="50000"/>
                    </a:spcBef>
                    <a:defRPr/>
                  </a:pPr>
                  <a:r>
                    <a:rPr lang="en-GB" sz="2000" dirty="0" smtClean="0">
                      <a:solidFill>
                        <a:srgbClr val="002060"/>
                      </a:solidFill>
                      <a:latin typeface="+mj-lt"/>
                      <a:cs typeface="+mn-cs"/>
                    </a:rPr>
                    <a:t>3</a:t>
                  </a:r>
                  <a:r>
                    <a:rPr lang="en-GB" sz="2000" baseline="30000" dirty="0" smtClean="0">
                      <a:solidFill>
                        <a:srgbClr val="002060"/>
                      </a:solidFill>
                      <a:latin typeface="+mj-lt"/>
                      <a:cs typeface="+mn-cs"/>
                    </a:rPr>
                    <a:t>rd</a:t>
                  </a:r>
                  <a:r>
                    <a:rPr lang="en-GB" sz="2000" dirty="0" smtClean="0">
                      <a:solidFill>
                        <a:srgbClr val="002060"/>
                      </a:solidFill>
                      <a:latin typeface="+mj-lt"/>
                      <a:cs typeface="+mn-cs"/>
                    </a:rPr>
                    <a:t> Party Audits</a:t>
                  </a:r>
                </a:p>
              </p:txBody>
            </p:sp>
            <p:sp>
              <p:nvSpPr>
                <p:cNvPr id="92" name="Text Box 19"/>
                <p:cNvSpPr txBox="1">
                  <a:spLocks noChangeArrowheads="1"/>
                </p:cNvSpPr>
                <p:nvPr/>
              </p:nvSpPr>
              <p:spPr bwMode="auto">
                <a:xfrm>
                  <a:off x="948" y="953"/>
                  <a:ext cx="1396" cy="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lgn="r">
                    <a:spcBef>
                      <a:spcPct val="50000"/>
                    </a:spcBef>
                    <a:defRPr/>
                  </a:pPr>
                  <a:r>
                    <a:rPr lang="en-GB" sz="2000" dirty="0" smtClean="0">
                      <a:solidFill>
                        <a:srgbClr val="002060"/>
                      </a:solidFill>
                      <a:latin typeface="+mj-lt"/>
                      <a:cs typeface="+mn-cs"/>
                    </a:rPr>
                    <a:t>Supplier Audits</a:t>
                  </a:r>
                </a:p>
              </p:txBody>
            </p:sp>
            <p:sp>
              <p:nvSpPr>
                <p:cNvPr id="94" name="Text Box 20"/>
                <p:cNvSpPr txBox="1">
                  <a:spLocks noChangeArrowheads="1"/>
                </p:cNvSpPr>
                <p:nvPr/>
              </p:nvSpPr>
              <p:spPr bwMode="auto">
                <a:xfrm>
                  <a:off x="697" y="1207"/>
                  <a:ext cx="1524" cy="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lgn="r">
                    <a:spcBef>
                      <a:spcPct val="50000"/>
                    </a:spcBef>
                    <a:defRPr/>
                  </a:pPr>
                  <a:r>
                    <a:rPr lang="en-GB" sz="2000" dirty="0" smtClean="0">
                      <a:solidFill>
                        <a:srgbClr val="002060"/>
                      </a:solidFill>
                      <a:latin typeface="+mj-lt"/>
                      <a:cs typeface="+mn-cs"/>
                    </a:rPr>
                    <a:t>Internal Audits</a:t>
                  </a:r>
                </a:p>
              </p:txBody>
            </p:sp>
          </p:grpSp>
          <p:grpSp>
            <p:nvGrpSpPr>
              <p:cNvPr id="49206" name="Group 21"/>
              <p:cNvGrpSpPr>
                <a:grpSpLocks/>
              </p:cNvGrpSpPr>
              <p:nvPr/>
            </p:nvGrpSpPr>
            <p:grpSpPr bwMode="auto">
              <a:xfrm>
                <a:off x="1763716" y="5457829"/>
                <a:ext cx="7272341" cy="708025"/>
                <a:chOff x="974" y="3289"/>
                <a:chExt cx="4581" cy="446"/>
              </a:xfrm>
            </p:grpSpPr>
            <p:sp>
              <p:nvSpPr>
                <p:cNvPr id="96" name="Text Box 22"/>
                <p:cNvSpPr txBox="1">
                  <a:spLocks noChangeArrowheads="1"/>
                </p:cNvSpPr>
                <p:nvPr/>
              </p:nvSpPr>
              <p:spPr bwMode="auto">
                <a:xfrm>
                  <a:off x="974" y="3289"/>
                  <a:ext cx="1043" cy="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lgn="ctr">
                    <a:spcBef>
                      <a:spcPct val="50000"/>
                    </a:spcBef>
                    <a:defRPr/>
                  </a:pPr>
                  <a:r>
                    <a:rPr lang="en-GB" sz="2000" dirty="0" smtClean="0">
                      <a:solidFill>
                        <a:srgbClr val="002060"/>
                      </a:solidFill>
                      <a:latin typeface="+mj-lt"/>
                      <a:cs typeface="+mn-cs"/>
                    </a:rPr>
                    <a:t>Self Monitoring</a:t>
                  </a:r>
                </a:p>
              </p:txBody>
            </p:sp>
            <p:sp>
              <p:nvSpPr>
                <p:cNvPr id="97" name="Text Box 23"/>
                <p:cNvSpPr txBox="1">
                  <a:spLocks noChangeArrowheads="1"/>
                </p:cNvSpPr>
                <p:nvPr/>
              </p:nvSpPr>
              <p:spPr bwMode="auto">
                <a:xfrm>
                  <a:off x="4595" y="3372"/>
                  <a:ext cx="960" cy="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spcBef>
                      <a:spcPct val="50000"/>
                    </a:spcBef>
                    <a:defRPr/>
                  </a:pPr>
                  <a:r>
                    <a:rPr lang="en-GB" sz="2000" dirty="0" smtClean="0">
                      <a:solidFill>
                        <a:srgbClr val="002060"/>
                      </a:solidFill>
                      <a:latin typeface="+mj-lt"/>
                      <a:cs typeface="+mn-cs"/>
                    </a:rPr>
                    <a:t>Continual</a:t>
                  </a:r>
                </a:p>
              </p:txBody>
            </p:sp>
          </p:grpSp>
          <p:grpSp>
            <p:nvGrpSpPr>
              <p:cNvPr id="49207" name="Group 30"/>
              <p:cNvGrpSpPr>
                <a:grpSpLocks/>
              </p:cNvGrpSpPr>
              <p:nvPr/>
            </p:nvGrpSpPr>
            <p:grpSpPr bwMode="auto">
              <a:xfrm>
                <a:off x="2224410" y="2047528"/>
                <a:ext cx="5443871" cy="1165225"/>
                <a:chOff x="812" y="1335"/>
                <a:chExt cx="3601" cy="734"/>
              </a:xfrm>
            </p:grpSpPr>
            <p:sp>
              <p:nvSpPr>
                <p:cNvPr id="103" name="Text Box 31"/>
                <p:cNvSpPr txBox="1">
                  <a:spLocks noChangeArrowheads="1"/>
                </p:cNvSpPr>
                <p:nvPr/>
              </p:nvSpPr>
              <p:spPr bwMode="auto">
                <a:xfrm>
                  <a:off x="3368" y="1335"/>
                  <a:ext cx="1045" cy="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spcBef>
                      <a:spcPct val="50000"/>
                    </a:spcBef>
                    <a:defRPr/>
                  </a:pPr>
                  <a:r>
                    <a:rPr lang="en-GB" sz="2000" dirty="0" smtClean="0">
                      <a:solidFill>
                        <a:srgbClr val="002060"/>
                      </a:solidFill>
                      <a:latin typeface="+mj-lt"/>
                      <a:cs typeface="+mn-cs"/>
                    </a:rPr>
                    <a:t>Monthly</a:t>
                  </a:r>
                </a:p>
              </p:txBody>
            </p:sp>
            <p:sp>
              <p:nvSpPr>
                <p:cNvPr id="104" name="Text Box 32"/>
                <p:cNvSpPr txBox="1">
                  <a:spLocks noChangeArrowheads="1"/>
                </p:cNvSpPr>
                <p:nvPr/>
              </p:nvSpPr>
              <p:spPr bwMode="auto">
                <a:xfrm>
                  <a:off x="1180" y="1817"/>
                  <a:ext cx="810" cy="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lgn="r">
                    <a:spcBef>
                      <a:spcPct val="50000"/>
                    </a:spcBef>
                    <a:defRPr/>
                  </a:pPr>
                  <a:r>
                    <a:rPr lang="en-GB" sz="2000" dirty="0" smtClean="0">
                      <a:solidFill>
                        <a:srgbClr val="002060"/>
                      </a:solidFill>
                      <a:latin typeface="+mj-lt"/>
                      <a:cs typeface="+mn-cs"/>
                    </a:rPr>
                    <a:t>Surveys</a:t>
                  </a:r>
                </a:p>
              </p:txBody>
            </p:sp>
            <p:sp>
              <p:nvSpPr>
                <p:cNvPr id="105" name="Text Box 33"/>
                <p:cNvSpPr txBox="1">
                  <a:spLocks noChangeArrowheads="1"/>
                </p:cNvSpPr>
                <p:nvPr/>
              </p:nvSpPr>
              <p:spPr bwMode="auto">
                <a:xfrm>
                  <a:off x="812" y="1500"/>
                  <a:ext cx="1315" cy="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algn="r">
                    <a:spcBef>
                      <a:spcPct val="50000"/>
                    </a:spcBef>
                    <a:defRPr/>
                  </a:pPr>
                  <a:r>
                    <a:rPr lang="en-GB" sz="2000" dirty="0" smtClean="0">
                      <a:solidFill>
                        <a:srgbClr val="002060"/>
                      </a:solidFill>
                      <a:latin typeface="+mj-lt"/>
                      <a:cs typeface="+mn-cs"/>
                    </a:rPr>
                    <a:t>Benchmarking</a:t>
                  </a:r>
                </a:p>
              </p:txBody>
            </p:sp>
          </p:grpSp>
        </p:grpSp>
        <p:sp>
          <p:nvSpPr>
            <p:cNvPr id="106" name="TextBox 1"/>
            <p:cNvSpPr txBox="1">
              <a:spLocks noChangeArrowheads="1"/>
            </p:cNvSpPr>
            <p:nvPr/>
          </p:nvSpPr>
          <p:spPr bwMode="auto">
            <a:xfrm>
              <a:off x="2452122" y="547910"/>
              <a:ext cx="1400297" cy="523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2800" kern="0" dirty="0" smtClean="0">
                  <a:solidFill>
                    <a:srgbClr val="C00000"/>
                  </a:solidFill>
                  <a:latin typeface="Arial Black" pitchFamily="34" charset="0"/>
                  <a:cs typeface="+mn-cs"/>
                </a:rPr>
                <a:t>What?</a:t>
              </a:r>
            </a:p>
          </p:txBody>
        </p:sp>
        <p:sp>
          <p:nvSpPr>
            <p:cNvPr id="107" name="TextBox 36"/>
            <p:cNvSpPr txBox="1">
              <a:spLocks noChangeArrowheads="1"/>
            </p:cNvSpPr>
            <p:nvPr/>
          </p:nvSpPr>
          <p:spPr bwMode="auto">
            <a:xfrm>
              <a:off x="6803838" y="528861"/>
              <a:ext cx="1479679" cy="523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65" charset="-128"/>
                </a:defRPr>
              </a:lvl1pPr>
              <a:lvl2pPr marL="742950" indent="-285750" eaLnBrk="0" hangingPunct="0">
                <a:defRPr>
                  <a:solidFill>
                    <a:schemeClr val="tx1"/>
                  </a:solidFill>
                  <a:latin typeface="Arial" charset="0"/>
                  <a:ea typeface="ＭＳ Ｐゴシック" pitchFamily="-65" charset="-128"/>
                </a:defRPr>
              </a:lvl2pPr>
              <a:lvl3pPr marL="1143000" indent="-228600" eaLnBrk="0" hangingPunct="0">
                <a:defRPr>
                  <a:solidFill>
                    <a:schemeClr val="tx1"/>
                  </a:solidFill>
                  <a:latin typeface="Arial" charset="0"/>
                  <a:ea typeface="ＭＳ Ｐゴシック" pitchFamily="-65" charset="-128"/>
                </a:defRPr>
              </a:lvl3pPr>
              <a:lvl4pPr marL="1600200" indent="-228600" eaLnBrk="0" hangingPunct="0">
                <a:defRPr>
                  <a:solidFill>
                    <a:schemeClr val="tx1"/>
                  </a:solidFill>
                  <a:latin typeface="Arial" charset="0"/>
                  <a:ea typeface="ＭＳ Ｐゴシック" pitchFamily="-65" charset="-128"/>
                </a:defRPr>
              </a:lvl4pPr>
              <a:lvl5pPr marL="2057400" indent="-228600" eaLnBrk="0" hangingPunct="0">
                <a:defRPr>
                  <a:solidFill>
                    <a:schemeClr val="tx1"/>
                  </a:solidFill>
                  <a:latin typeface="Arial" charset="0"/>
                  <a:ea typeface="ＭＳ Ｐゴシック" pitchFamily="-65"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65"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65"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65"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65" charset="-128"/>
                </a:defRPr>
              </a:lvl9pPr>
            </a:lstStyle>
            <a:p>
              <a:pPr eaLnBrk="1" fontAlgn="auto" hangingPunct="1">
                <a:spcBef>
                  <a:spcPts val="0"/>
                </a:spcBef>
                <a:spcAft>
                  <a:spcPts val="0"/>
                </a:spcAft>
                <a:defRPr/>
              </a:pPr>
              <a:r>
                <a:rPr lang="en-GB" sz="2800" kern="0" dirty="0" smtClean="0">
                  <a:solidFill>
                    <a:srgbClr val="C00000"/>
                  </a:solidFill>
                  <a:latin typeface="Arial Black" pitchFamily="34" charset="0"/>
                  <a:cs typeface="+mn-cs"/>
                </a:rPr>
                <a:t>When?</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1" fill="hold" grpId="0" nodeType="with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heel(1)">
                                      <p:cBhvr>
                                        <p:cTn id="7" dur="2000"/>
                                        <p:tgtEl>
                                          <p:spTgt spid="73"/>
                                        </p:tgtEl>
                                      </p:cBhvr>
                                    </p:animEffect>
                                  </p:childTnLst>
                                </p:cTn>
                              </p:par>
                              <p:par>
                                <p:cTn id="8" presetID="21"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heel(1)">
                                      <p:cBhvr>
                                        <p:cTn id="10" dur="2000"/>
                                        <p:tgtEl>
                                          <p:spTgt spid="2"/>
                                        </p:tgtEl>
                                      </p:cBhvr>
                                    </p:animEffect>
                                  </p:childTnLst>
                                </p:cTn>
                              </p:par>
                            </p:childTnLst>
                          </p:cTn>
                        </p:par>
                        <p:par>
                          <p:cTn id="11" fill="hold" nodeType="afterGroup">
                            <p:stCondLst>
                              <p:cond delay="2000"/>
                            </p:stCondLst>
                            <p:childTnLst>
                              <p:par>
                                <p:cTn id="12" presetID="22" presetClass="entr" presetSubtype="1"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up)">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7874000" y="-11113"/>
            <a:ext cx="1306513" cy="271463"/>
          </a:xfrm>
        </p:spPr>
        <p:txBody>
          <a:bodyPr/>
          <a:lstStyle/>
          <a:p>
            <a:r>
              <a:rPr lang="en-GB" sz="800" smtClean="0">
                <a:effectLst/>
              </a:rPr>
              <a:t>12 Review and Action</a:t>
            </a:r>
          </a:p>
        </p:txBody>
      </p:sp>
      <p:sp>
        <p:nvSpPr>
          <p:cNvPr id="50179"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50180"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50181"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50182"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50183"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50184"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50185"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50186"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50187"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50188"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50189"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rgbClr val="FFFF99"/>
          </a:solidFill>
          <a:ln w="9525">
            <a:solidFill>
              <a:schemeClr val="tx1"/>
            </a:solidFill>
            <a:miter lim="800000"/>
            <a:headEnd/>
            <a:tailEnd/>
          </a:ln>
        </p:spPr>
        <p:txBody>
          <a:bodyPr wrap="none" anchor="ctr"/>
          <a:lstStyle/>
          <a:p>
            <a:r>
              <a:rPr lang="en-GB">
                <a:solidFill>
                  <a:srgbClr val="002060"/>
                </a:solidFill>
                <a:latin typeface="Arial" charset="0"/>
              </a:rPr>
              <a:t>12. Review</a:t>
            </a:r>
          </a:p>
          <a:p>
            <a:r>
              <a:rPr lang="en-GB">
                <a:solidFill>
                  <a:srgbClr val="002060"/>
                </a:solidFill>
                <a:latin typeface="Arial" charset="0"/>
              </a:rPr>
              <a:t>and Action</a:t>
            </a:r>
          </a:p>
        </p:txBody>
      </p:sp>
      <p:sp>
        <p:nvSpPr>
          <p:cNvPr id="50190" name="Rectangle 16">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50191" name="Rectangle 17">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50192" name="Rectangle 18">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50193" name="Rectangle 19">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50194"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50195" name="TextBox 25"/>
          <p:cNvSpPr txBox="1">
            <a:spLocks noChangeArrowheads="1"/>
          </p:cNvSpPr>
          <p:nvPr/>
        </p:nvSpPr>
        <p:spPr bwMode="auto">
          <a:xfrm>
            <a:off x="2479675" y="981075"/>
            <a:ext cx="9175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Planning</a:t>
            </a:r>
          </a:p>
        </p:txBody>
      </p:sp>
      <p:cxnSp>
        <p:nvCxnSpPr>
          <p:cNvPr id="50196" name="Elbow Connector 33"/>
          <p:cNvCxnSpPr>
            <a:cxnSpLocks noChangeShapeType="1"/>
            <a:stCxn id="50189" idx="3"/>
            <a:endCxn id="50195" idx="1"/>
          </p:cNvCxnSpPr>
          <p:nvPr/>
        </p:nvCxnSpPr>
        <p:spPr bwMode="auto">
          <a:xfrm flipV="1">
            <a:off x="2195513" y="1149350"/>
            <a:ext cx="284162" cy="542131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50197" name="TextBox 25"/>
          <p:cNvSpPr txBox="1">
            <a:spLocks noChangeArrowheads="1"/>
          </p:cNvSpPr>
          <p:nvPr/>
        </p:nvSpPr>
        <p:spPr bwMode="auto">
          <a:xfrm>
            <a:off x="2481263" y="2946400"/>
            <a:ext cx="7953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Review</a:t>
            </a:r>
          </a:p>
        </p:txBody>
      </p:sp>
      <p:cxnSp>
        <p:nvCxnSpPr>
          <p:cNvPr id="50198" name="Elbow Connector 33"/>
          <p:cNvCxnSpPr>
            <a:cxnSpLocks noChangeShapeType="1"/>
            <a:stCxn id="50189" idx="3"/>
            <a:endCxn id="50197" idx="1"/>
          </p:cNvCxnSpPr>
          <p:nvPr/>
        </p:nvCxnSpPr>
        <p:spPr bwMode="auto">
          <a:xfrm flipV="1">
            <a:off x="2195513" y="3116263"/>
            <a:ext cx="285750" cy="34544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50199" name="TextBox 25"/>
          <p:cNvSpPr txBox="1">
            <a:spLocks noChangeArrowheads="1"/>
          </p:cNvSpPr>
          <p:nvPr/>
        </p:nvSpPr>
        <p:spPr bwMode="auto">
          <a:xfrm>
            <a:off x="2486025" y="5037138"/>
            <a:ext cx="790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Outputs</a:t>
            </a:r>
          </a:p>
        </p:txBody>
      </p:sp>
      <p:cxnSp>
        <p:nvCxnSpPr>
          <p:cNvPr id="50200" name="Elbow Connector 33"/>
          <p:cNvCxnSpPr>
            <a:cxnSpLocks noChangeShapeType="1"/>
            <a:stCxn id="50189" idx="3"/>
            <a:endCxn id="50199" idx="1"/>
          </p:cNvCxnSpPr>
          <p:nvPr/>
        </p:nvCxnSpPr>
        <p:spPr bwMode="auto">
          <a:xfrm flipV="1">
            <a:off x="2195513" y="5205413"/>
            <a:ext cx="290512" cy="13652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50201" name="TextBox 25"/>
          <p:cNvSpPr txBox="1">
            <a:spLocks noChangeArrowheads="1"/>
          </p:cNvSpPr>
          <p:nvPr/>
        </p:nvSpPr>
        <p:spPr bwMode="auto">
          <a:xfrm>
            <a:off x="3563938" y="2276475"/>
            <a:ext cx="9366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Agenda</a:t>
            </a:r>
          </a:p>
        </p:txBody>
      </p:sp>
      <p:cxnSp>
        <p:nvCxnSpPr>
          <p:cNvPr id="50202" name="Elbow Connector 33"/>
          <p:cNvCxnSpPr>
            <a:cxnSpLocks noChangeShapeType="1"/>
            <a:stCxn id="50197" idx="3"/>
            <a:endCxn id="50201" idx="1"/>
          </p:cNvCxnSpPr>
          <p:nvPr/>
        </p:nvCxnSpPr>
        <p:spPr bwMode="auto">
          <a:xfrm flipV="1">
            <a:off x="3276600" y="2446338"/>
            <a:ext cx="287338" cy="6699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50203" name="TextBox 25"/>
          <p:cNvSpPr txBox="1">
            <a:spLocks noChangeArrowheads="1"/>
          </p:cNvSpPr>
          <p:nvPr/>
        </p:nvSpPr>
        <p:spPr bwMode="auto">
          <a:xfrm>
            <a:off x="3563938" y="4025900"/>
            <a:ext cx="8366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Actions</a:t>
            </a:r>
          </a:p>
        </p:txBody>
      </p:sp>
      <p:cxnSp>
        <p:nvCxnSpPr>
          <p:cNvPr id="50204" name="Elbow Connector 33"/>
          <p:cNvCxnSpPr>
            <a:cxnSpLocks noChangeShapeType="1"/>
            <a:stCxn id="50197" idx="3"/>
            <a:endCxn id="50203" idx="1"/>
          </p:cNvCxnSpPr>
          <p:nvPr/>
        </p:nvCxnSpPr>
        <p:spPr bwMode="auto">
          <a:xfrm>
            <a:off x="3276600" y="3116263"/>
            <a:ext cx="287338" cy="10795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2797" name="TextBox 25"/>
          <p:cNvSpPr txBox="1">
            <a:spLocks noChangeArrowheads="1"/>
          </p:cNvSpPr>
          <p:nvPr/>
        </p:nvSpPr>
        <p:spPr bwMode="auto">
          <a:xfrm>
            <a:off x="5005388" y="3213100"/>
            <a:ext cx="26892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ea typeface="ＭＳ Ｐゴシック" pitchFamily="-65" charset="-128"/>
                <a:cs typeface="+mn-cs"/>
              </a:rPr>
              <a:t>Product/service delivery</a:t>
            </a:r>
          </a:p>
        </p:txBody>
      </p:sp>
      <p:cxnSp>
        <p:nvCxnSpPr>
          <p:cNvPr id="50206" name="Elbow Connector 33"/>
          <p:cNvCxnSpPr>
            <a:cxnSpLocks noChangeShapeType="1"/>
            <a:stCxn id="50201" idx="3"/>
            <a:endCxn id="32797" idx="1"/>
          </p:cNvCxnSpPr>
          <p:nvPr/>
        </p:nvCxnSpPr>
        <p:spPr bwMode="auto">
          <a:xfrm>
            <a:off x="4500563" y="2446338"/>
            <a:ext cx="504825" cy="9366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50207" name="AutoShape 36">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8" name="AutoShape 37">
            <a:hlinkClick r:id="rId16"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09" name="AutoShape 38">
            <a:hlinkClick r:id="rId17" action="ppaction://hlinksldjump"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210" name="AutoShape 39">
            <a:hlinkClick r:id="rId18"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3" name="TextBox 25"/>
          <p:cNvSpPr txBox="1">
            <a:spLocks noChangeArrowheads="1"/>
          </p:cNvSpPr>
          <p:nvPr/>
        </p:nvSpPr>
        <p:spPr bwMode="auto">
          <a:xfrm>
            <a:off x="5005388" y="2268538"/>
            <a:ext cx="23923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cs typeface="+mn-cs"/>
              </a:rPr>
              <a:t>Technological options</a:t>
            </a:r>
            <a:endParaRPr lang="en-GB" sz="1600" i="1" dirty="0" smtClean="0">
              <a:latin typeface="+mj-lt"/>
              <a:ea typeface="ＭＳ Ｐゴシック" pitchFamily="-65" charset="-128"/>
              <a:cs typeface="+mn-cs"/>
            </a:endParaRPr>
          </a:p>
        </p:txBody>
      </p:sp>
      <p:cxnSp>
        <p:nvCxnSpPr>
          <p:cNvPr id="50212" name="Elbow Connector 33"/>
          <p:cNvCxnSpPr>
            <a:cxnSpLocks noChangeShapeType="1"/>
            <a:stCxn id="50201" idx="3"/>
            <a:endCxn id="32803" idx="1"/>
          </p:cNvCxnSpPr>
          <p:nvPr/>
        </p:nvCxnSpPr>
        <p:spPr bwMode="auto">
          <a:xfrm flipV="1">
            <a:off x="4500563" y="2436813"/>
            <a:ext cx="504825" cy="95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2805" name="TextBox 25"/>
          <p:cNvSpPr txBox="1">
            <a:spLocks noChangeArrowheads="1"/>
          </p:cNvSpPr>
          <p:nvPr/>
        </p:nvSpPr>
        <p:spPr bwMode="auto">
          <a:xfrm>
            <a:off x="5005388" y="5280025"/>
            <a:ext cx="23923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ea typeface="ＭＳ Ｐゴシック" pitchFamily="-65" charset="-128"/>
                <a:cs typeface="+mn-cs"/>
              </a:rPr>
              <a:t>Vision and Strategy</a:t>
            </a:r>
          </a:p>
        </p:txBody>
      </p:sp>
      <p:cxnSp>
        <p:nvCxnSpPr>
          <p:cNvPr id="50214" name="Elbow Connector 33"/>
          <p:cNvCxnSpPr>
            <a:cxnSpLocks noChangeShapeType="1"/>
            <a:stCxn id="50201" idx="3"/>
            <a:endCxn id="32805" idx="1"/>
          </p:cNvCxnSpPr>
          <p:nvPr/>
        </p:nvCxnSpPr>
        <p:spPr bwMode="auto">
          <a:xfrm>
            <a:off x="4500563" y="2446338"/>
            <a:ext cx="504825" cy="300196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2807" name="TextBox 25"/>
          <p:cNvSpPr txBox="1">
            <a:spLocks noChangeArrowheads="1"/>
          </p:cNvSpPr>
          <p:nvPr/>
        </p:nvSpPr>
        <p:spPr bwMode="auto">
          <a:xfrm>
            <a:off x="5006975" y="1949450"/>
            <a:ext cx="40290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cs typeface="+mn-cs"/>
              </a:rPr>
              <a:t>New and changed aspects and hazards</a:t>
            </a:r>
            <a:endParaRPr lang="en-GB" sz="1600" i="1" dirty="0" smtClean="0">
              <a:latin typeface="+mj-lt"/>
              <a:ea typeface="ＭＳ Ｐゴシック" pitchFamily="-65" charset="-128"/>
              <a:cs typeface="+mn-cs"/>
            </a:endParaRPr>
          </a:p>
        </p:txBody>
      </p:sp>
      <p:cxnSp>
        <p:nvCxnSpPr>
          <p:cNvPr id="50216" name="Elbow Connector 33"/>
          <p:cNvCxnSpPr>
            <a:cxnSpLocks noChangeShapeType="1"/>
            <a:stCxn id="50201" idx="3"/>
            <a:endCxn id="32807" idx="1"/>
          </p:cNvCxnSpPr>
          <p:nvPr/>
        </p:nvCxnSpPr>
        <p:spPr bwMode="auto">
          <a:xfrm flipV="1">
            <a:off x="4500563" y="2119313"/>
            <a:ext cx="506412" cy="3270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2809" name="TextBox 25"/>
          <p:cNvSpPr txBox="1">
            <a:spLocks noChangeArrowheads="1"/>
          </p:cNvSpPr>
          <p:nvPr/>
        </p:nvSpPr>
        <p:spPr bwMode="auto">
          <a:xfrm>
            <a:off x="5005388" y="301625"/>
            <a:ext cx="20161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ea typeface="ＭＳ Ｐゴシック" pitchFamily="-65" charset="-128"/>
                <a:cs typeface="+mn-cs"/>
              </a:rPr>
              <a:t>Reactive monitoring</a:t>
            </a:r>
          </a:p>
        </p:txBody>
      </p:sp>
      <p:cxnSp>
        <p:nvCxnSpPr>
          <p:cNvPr id="50218" name="Elbow Connector 33"/>
          <p:cNvCxnSpPr>
            <a:cxnSpLocks noChangeShapeType="1"/>
            <a:stCxn id="50201" idx="3"/>
            <a:endCxn id="32809" idx="1"/>
          </p:cNvCxnSpPr>
          <p:nvPr/>
        </p:nvCxnSpPr>
        <p:spPr bwMode="auto">
          <a:xfrm flipV="1">
            <a:off x="4500563" y="471488"/>
            <a:ext cx="504825" cy="19748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2811" name="TextBox 25"/>
          <p:cNvSpPr txBox="1">
            <a:spLocks noChangeArrowheads="1"/>
          </p:cNvSpPr>
          <p:nvPr/>
        </p:nvSpPr>
        <p:spPr bwMode="auto">
          <a:xfrm>
            <a:off x="5005388" y="1012825"/>
            <a:ext cx="3886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cs typeface="+mn-cs"/>
              </a:rPr>
              <a:t>Stakeholder interactions, needs and expectations </a:t>
            </a:r>
            <a:endParaRPr lang="en-GB" sz="1600" i="1" dirty="0" smtClean="0">
              <a:latin typeface="+mj-lt"/>
              <a:ea typeface="ＭＳ Ｐゴシック" pitchFamily="-65" charset="-128"/>
              <a:cs typeface="+mn-cs"/>
            </a:endParaRPr>
          </a:p>
        </p:txBody>
      </p:sp>
      <p:cxnSp>
        <p:nvCxnSpPr>
          <p:cNvPr id="50220" name="Elbow Connector 33"/>
          <p:cNvCxnSpPr>
            <a:cxnSpLocks noChangeShapeType="1"/>
            <a:stCxn id="50201" idx="3"/>
            <a:endCxn id="32811" idx="1"/>
          </p:cNvCxnSpPr>
          <p:nvPr/>
        </p:nvCxnSpPr>
        <p:spPr bwMode="auto">
          <a:xfrm flipV="1">
            <a:off x="4500563" y="1306513"/>
            <a:ext cx="504825" cy="11398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2813" name="TextBox 25"/>
          <p:cNvSpPr txBox="1">
            <a:spLocks noChangeArrowheads="1"/>
          </p:cNvSpPr>
          <p:nvPr/>
        </p:nvSpPr>
        <p:spPr bwMode="auto">
          <a:xfrm>
            <a:off x="5005388" y="661988"/>
            <a:ext cx="21605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ea typeface="ＭＳ Ｐゴシック" pitchFamily="-65" charset="-128"/>
                <a:cs typeface="+mn-cs"/>
              </a:rPr>
              <a:t>Proactive monitoring</a:t>
            </a:r>
          </a:p>
        </p:txBody>
      </p:sp>
      <p:cxnSp>
        <p:nvCxnSpPr>
          <p:cNvPr id="50222" name="Elbow Connector 33"/>
          <p:cNvCxnSpPr>
            <a:cxnSpLocks noChangeShapeType="1"/>
            <a:stCxn id="50201" idx="3"/>
            <a:endCxn id="32813" idx="1"/>
          </p:cNvCxnSpPr>
          <p:nvPr/>
        </p:nvCxnSpPr>
        <p:spPr bwMode="auto">
          <a:xfrm flipV="1">
            <a:off x="4500563" y="831850"/>
            <a:ext cx="504825" cy="1614488"/>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32815" name="TextBox 25"/>
          <p:cNvSpPr txBox="1">
            <a:spLocks noChangeArrowheads="1"/>
          </p:cNvSpPr>
          <p:nvPr/>
        </p:nvSpPr>
        <p:spPr bwMode="auto">
          <a:xfrm>
            <a:off x="5005388" y="4581525"/>
            <a:ext cx="2616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ea typeface="ＭＳ Ｐゴシック" pitchFamily="-65" charset="-128"/>
                <a:cs typeface="+mn-cs"/>
              </a:rPr>
              <a:t>Use of management tools</a:t>
            </a:r>
          </a:p>
        </p:txBody>
      </p:sp>
      <p:cxnSp>
        <p:nvCxnSpPr>
          <p:cNvPr id="50224" name="Elbow Connector 33"/>
          <p:cNvCxnSpPr>
            <a:cxnSpLocks noChangeShapeType="1"/>
            <a:stCxn id="50201" idx="3"/>
            <a:endCxn id="32815" idx="1"/>
          </p:cNvCxnSpPr>
          <p:nvPr/>
        </p:nvCxnSpPr>
        <p:spPr bwMode="auto">
          <a:xfrm>
            <a:off x="4500563" y="2446338"/>
            <a:ext cx="504825" cy="230346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grpSp>
        <p:nvGrpSpPr>
          <p:cNvPr id="49" name="Group 48"/>
          <p:cNvGrpSpPr/>
          <p:nvPr/>
        </p:nvGrpSpPr>
        <p:grpSpPr>
          <a:xfrm>
            <a:off x="7740352" y="3212976"/>
            <a:ext cx="1222226" cy="3168352"/>
            <a:chOff x="3240583" y="125412"/>
            <a:chExt cx="2195513" cy="6888163"/>
          </a:xfrm>
          <a:solidFill>
            <a:srgbClr val="FFFF99"/>
          </a:solidFill>
        </p:grpSpPr>
        <p:sp>
          <p:nvSpPr>
            <p:cNvPr id="50" name="Rectangle 15">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564433" y="6435725"/>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700">
                  <a:solidFill>
                    <a:srgbClr val="002060"/>
                  </a:solidFill>
                  <a:latin typeface="Arial" charset="0"/>
                  <a:cs typeface="+mn-cs"/>
                </a:rPr>
                <a:t>12. Review</a:t>
              </a:r>
            </a:p>
            <a:p>
              <a:pPr>
                <a:defRPr/>
              </a:pPr>
              <a:r>
                <a:rPr lang="en-GB" sz="700">
                  <a:solidFill>
                    <a:srgbClr val="002060"/>
                  </a:solidFill>
                  <a:latin typeface="Arial" charset="0"/>
                  <a:cs typeface="+mn-cs"/>
                </a:rPr>
                <a:t>and Action</a:t>
              </a:r>
            </a:p>
          </p:txBody>
        </p:sp>
        <p:sp>
          <p:nvSpPr>
            <p:cNvPr id="51"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561258" y="125412"/>
              <a:ext cx="1871663" cy="574676"/>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700">
                  <a:solidFill>
                    <a:srgbClr val="002060"/>
                  </a:solidFill>
                  <a:latin typeface="Arial" charset="0"/>
                  <a:cs typeface="+mn-cs"/>
                </a:rPr>
                <a:t>1. Assessment</a:t>
              </a:r>
            </a:p>
            <a:p>
              <a:pPr>
                <a:defRPr/>
              </a:pPr>
              <a:r>
                <a:rPr lang="en-GB" sz="700">
                  <a:solidFill>
                    <a:srgbClr val="002060"/>
                  </a:solidFill>
                  <a:latin typeface="Arial" charset="0"/>
                  <a:cs typeface="+mn-cs"/>
                </a:rPr>
                <a:t>and Controls</a:t>
              </a:r>
            </a:p>
          </p:txBody>
        </p:sp>
        <p:sp>
          <p:nvSpPr>
            <p:cNvPr id="52"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562846" y="700088"/>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700">
                  <a:solidFill>
                    <a:srgbClr val="002060"/>
                  </a:solidFill>
                  <a:latin typeface="Arial" charset="0"/>
                  <a:cs typeface="+mn-cs"/>
                </a:rPr>
                <a:t>2. Personnel</a:t>
              </a:r>
            </a:p>
          </p:txBody>
        </p:sp>
        <p:sp>
          <p:nvSpPr>
            <p:cNvPr id="53"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562846" y="1271588"/>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700">
                  <a:solidFill>
                    <a:srgbClr val="002060"/>
                  </a:solidFill>
                  <a:latin typeface="Arial" charset="0"/>
                  <a:cs typeface="+mn-cs"/>
                </a:rPr>
                <a:t>3. Commerce</a:t>
              </a:r>
            </a:p>
          </p:txBody>
        </p:sp>
        <p:sp>
          <p:nvSpPr>
            <p:cNvPr id="54"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562846" y="1846263"/>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700">
                  <a:solidFill>
                    <a:srgbClr val="002060"/>
                  </a:solidFill>
                  <a:latin typeface="Arial" charset="0"/>
                  <a:cs typeface="+mn-cs"/>
                </a:rPr>
                <a:t>4. Data</a:t>
              </a:r>
            </a:p>
          </p:txBody>
        </p:sp>
        <p:sp>
          <p:nvSpPr>
            <p:cNvPr id="55"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562846" y="2420938"/>
              <a:ext cx="1871662" cy="573087"/>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700" dirty="0">
                  <a:solidFill>
                    <a:srgbClr val="002060"/>
                  </a:solidFill>
                  <a:latin typeface="Arial" charset="0"/>
                  <a:cs typeface="+mn-cs"/>
                </a:rPr>
                <a:t>5. Matter and</a:t>
              </a:r>
            </a:p>
            <a:p>
              <a:pPr>
                <a:defRPr/>
              </a:pPr>
              <a:r>
                <a:rPr lang="en-GB" sz="700" dirty="0">
                  <a:solidFill>
                    <a:srgbClr val="002060"/>
                  </a:solidFill>
                  <a:latin typeface="Arial" charset="0"/>
                  <a:cs typeface="+mn-cs"/>
                </a:rPr>
                <a:t>Energy</a:t>
              </a:r>
            </a:p>
          </p:txBody>
        </p:sp>
        <p:sp>
          <p:nvSpPr>
            <p:cNvPr id="56"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564433" y="2994025"/>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700">
                  <a:solidFill>
                    <a:srgbClr val="002060"/>
                  </a:solidFill>
                  <a:latin typeface="Arial" charset="0"/>
                  <a:cs typeface="+mn-cs"/>
                </a:rPr>
                <a:t>6. Suppliers</a:t>
              </a:r>
            </a:p>
          </p:txBody>
        </p:sp>
        <p:sp>
          <p:nvSpPr>
            <p:cNvPr id="57"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564433" y="3567113"/>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700" dirty="0">
                  <a:solidFill>
                    <a:srgbClr val="002060"/>
                  </a:solidFill>
                  <a:latin typeface="Arial" charset="0"/>
                  <a:cs typeface="+mn-cs"/>
                </a:rPr>
                <a:t>7. Service and</a:t>
              </a:r>
            </a:p>
            <a:p>
              <a:pPr>
                <a:defRPr/>
              </a:pPr>
              <a:r>
                <a:rPr lang="en-GB" sz="700" dirty="0">
                  <a:solidFill>
                    <a:srgbClr val="002060"/>
                  </a:solidFill>
                  <a:latin typeface="Arial" charset="0"/>
                  <a:cs typeface="+mn-cs"/>
                </a:rPr>
                <a:t>Product Delivery</a:t>
              </a:r>
            </a:p>
          </p:txBody>
        </p:sp>
        <p:sp>
          <p:nvSpPr>
            <p:cNvPr id="58"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564433" y="4141788"/>
              <a:ext cx="1871663" cy="573087"/>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700" dirty="0">
                  <a:solidFill>
                    <a:srgbClr val="002060"/>
                  </a:solidFill>
                  <a:latin typeface="Arial" charset="0"/>
                  <a:cs typeface="+mn-cs"/>
                </a:rPr>
                <a:t>8. Contingencies</a:t>
              </a:r>
            </a:p>
          </p:txBody>
        </p:sp>
        <p:sp>
          <p:nvSpPr>
            <p:cNvPr id="59"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562846" y="4714875"/>
              <a:ext cx="1871662"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700">
                  <a:solidFill>
                    <a:srgbClr val="002060"/>
                  </a:solidFill>
                  <a:latin typeface="Arial" charset="0"/>
                  <a:cs typeface="+mn-cs"/>
                </a:rPr>
                <a:t>9. Change</a:t>
              </a:r>
            </a:p>
          </p:txBody>
        </p:sp>
        <p:sp>
          <p:nvSpPr>
            <p:cNvPr id="60" name="Rectangle 1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564433" y="5289550"/>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700">
                  <a:solidFill>
                    <a:srgbClr val="002060"/>
                  </a:solidFill>
                  <a:latin typeface="Arial" charset="0"/>
                  <a:cs typeface="+mn-cs"/>
                </a:rPr>
                <a:t>10. Reactive</a:t>
              </a:r>
            </a:p>
            <a:p>
              <a:pPr>
                <a:defRPr/>
              </a:pPr>
              <a:r>
                <a:rPr lang="en-GB" sz="700">
                  <a:solidFill>
                    <a:srgbClr val="002060"/>
                  </a:solidFill>
                  <a:latin typeface="Arial" charset="0"/>
                  <a:cs typeface="+mn-cs"/>
                </a:rPr>
                <a:t>Monitoring</a:t>
              </a:r>
            </a:p>
          </p:txBody>
        </p:sp>
        <p:sp>
          <p:nvSpPr>
            <p:cNvPr id="61" name="Rectangle 14">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564433" y="5861050"/>
              <a:ext cx="1871663" cy="574675"/>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700">
                  <a:solidFill>
                    <a:srgbClr val="002060"/>
                  </a:solidFill>
                  <a:latin typeface="Arial" charset="0"/>
                  <a:cs typeface="+mn-cs"/>
                </a:rPr>
                <a:t>11. Proactive</a:t>
              </a:r>
            </a:p>
            <a:p>
              <a:pPr>
                <a:defRPr/>
              </a:pPr>
              <a:r>
                <a:rPr lang="en-GB" sz="700">
                  <a:solidFill>
                    <a:srgbClr val="002060"/>
                  </a:solidFill>
                  <a:latin typeface="Arial" charset="0"/>
                  <a:cs typeface="+mn-cs"/>
                </a:rPr>
                <a:t>Monitoring</a:t>
              </a:r>
            </a:p>
          </p:txBody>
        </p:sp>
        <p:sp>
          <p:nvSpPr>
            <p:cNvPr id="62" name="Rectangle 17">
              <a:hlinkClick r:id="rId13" action="ppaction://hlinksldjump" tooltip="PLAN element of PLAN-DO-CHECK-ACT management cycle."/>
            </p:cNvPr>
            <p:cNvSpPr>
              <a:spLocks noChangeArrowheads="1"/>
            </p:cNvSpPr>
            <p:nvPr/>
          </p:nvSpPr>
          <p:spPr bwMode="auto">
            <a:xfrm rot="16200000">
              <a:off x="3114376" y="251619"/>
              <a:ext cx="576263"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700" dirty="0">
                  <a:solidFill>
                    <a:srgbClr val="002060"/>
                  </a:solidFill>
                  <a:latin typeface="Arial Narrow" pitchFamily="34" charset="0"/>
                  <a:cs typeface="+mn-cs"/>
                </a:rPr>
                <a:t>PLAN</a:t>
              </a:r>
            </a:p>
          </p:txBody>
        </p:sp>
        <p:sp>
          <p:nvSpPr>
            <p:cNvPr id="63" name="Rectangle 21">
              <a:hlinkClick r:id="rId13" action="ppaction://hlinksldjump" tooltip="DO element of PLAN-DO-CHECK-ACT management cycle."/>
            </p:cNvPr>
            <p:cNvSpPr>
              <a:spLocks noChangeArrowheads="1"/>
            </p:cNvSpPr>
            <p:nvPr/>
          </p:nvSpPr>
          <p:spPr bwMode="auto">
            <a:xfrm rot="16200000">
              <a:off x="1098251" y="2844007"/>
              <a:ext cx="4608513"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700">
                  <a:solidFill>
                    <a:srgbClr val="002060"/>
                  </a:solidFill>
                  <a:latin typeface="Arial Narrow" pitchFamily="34" charset="0"/>
                  <a:cs typeface="+mn-cs"/>
                </a:rPr>
                <a:t>DO</a:t>
              </a:r>
            </a:p>
          </p:txBody>
        </p:sp>
        <p:sp>
          <p:nvSpPr>
            <p:cNvPr id="64" name="Rectangle 20">
              <a:hlinkClick r:id="rId13" action="ppaction://hlinksldjump" tooltip="CHECK element of PLAN-DO-CHECK-ACT management cycle."/>
            </p:cNvPr>
            <p:cNvSpPr>
              <a:spLocks noChangeArrowheads="1"/>
            </p:cNvSpPr>
            <p:nvPr/>
          </p:nvSpPr>
          <p:spPr bwMode="auto">
            <a:xfrm rot="16200000">
              <a:off x="2827039" y="5709444"/>
              <a:ext cx="1150938"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700">
                  <a:solidFill>
                    <a:srgbClr val="002060"/>
                  </a:solidFill>
                  <a:latin typeface="Arial Narrow" pitchFamily="34" charset="0"/>
                  <a:cs typeface="+mn-cs"/>
                </a:rPr>
                <a:t>CHECK</a:t>
              </a:r>
            </a:p>
          </p:txBody>
        </p:sp>
        <p:sp>
          <p:nvSpPr>
            <p:cNvPr id="65" name="Rectangle 19">
              <a:hlinkClick r:id="rId13" action="ppaction://hlinksldjump" tooltip="ACT element of PLAN-DO-CHECK-ACT management cycle."/>
            </p:cNvPr>
            <p:cNvSpPr>
              <a:spLocks noChangeArrowheads="1"/>
            </p:cNvSpPr>
            <p:nvPr/>
          </p:nvSpPr>
          <p:spPr bwMode="auto">
            <a:xfrm rot="16200000">
              <a:off x="3114377" y="6563519"/>
              <a:ext cx="576262" cy="323850"/>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700" dirty="0">
                  <a:solidFill>
                    <a:srgbClr val="002060"/>
                  </a:solidFill>
                  <a:latin typeface="Arial Narrow" pitchFamily="34" charset="0"/>
                  <a:cs typeface="+mn-cs"/>
                </a:rPr>
                <a:t>ACT</a:t>
              </a:r>
            </a:p>
          </p:txBody>
        </p:sp>
      </p:grpSp>
      <p:sp>
        <p:nvSpPr>
          <p:cNvPr id="50226" name="TextBox 25"/>
          <p:cNvSpPr txBox="1">
            <a:spLocks noChangeArrowheads="1"/>
          </p:cNvSpPr>
          <p:nvPr/>
        </p:nvSpPr>
        <p:spPr bwMode="auto">
          <a:xfrm>
            <a:off x="3563938" y="5300663"/>
            <a:ext cx="11525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Action Plan</a:t>
            </a:r>
          </a:p>
        </p:txBody>
      </p:sp>
      <p:cxnSp>
        <p:nvCxnSpPr>
          <p:cNvPr id="50227" name="Elbow Connector 33"/>
          <p:cNvCxnSpPr>
            <a:cxnSpLocks noChangeShapeType="1"/>
            <a:stCxn id="50199" idx="3"/>
            <a:endCxn id="50226" idx="1"/>
          </p:cNvCxnSpPr>
          <p:nvPr/>
        </p:nvCxnSpPr>
        <p:spPr bwMode="auto">
          <a:xfrm>
            <a:off x="3276600" y="5205413"/>
            <a:ext cx="287338" cy="26511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50228" name="TextBox 25"/>
          <p:cNvSpPr txBox="1">
            <a:spLocks noChangeArrowheads="1"/>
          </p:cNvSpPr>
          <p:nvPr/>
        </p:nvSpPr>
        <p:spPr bwMode="auto">
          <a:xfrm>
            <a:off x="3563938" y="4797425"/>
            <a:ext cx="8366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Minutes</a:t>
            </a:r>
          </a:p>
        </p:txBody>
      </p:sp>
      <p:cxnSp>
        <p:nvCxnSpPr>
          <p:cNvPr id="50229" name="Elbow Connector 33"/>
          <p:cNvCxnSpPr>
            <a:cxnSpLocks noChangeShapeType="1"/>
            <a:stCxn id="50199" idx="3"/>
            <a:endCxn id="50228" idx="1"/>
          </p:cNvCxnSpPr>
          <p:nvPr/>
        </p:nvCxnSpPr>
        <p:spPr bwMode="auto">
          <a:xfrm flipV="1">
            <a:off x="3276600" y="4965700"/>
            <a:ext cx="287338" cy="239713"/>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50230" name="TextBox 25"/>
          <p:cNvSpPr txBox="1">
            <a:spLocks noChangeArrowheads="1"/>
          </p:cNvSpPr>
          <p:nvPr/>
        </p:nvSpPr>
        <p:spPr bwMode="auto">
          <a:xfrm>
            <a:off x="3644900" y="549275"/>
            <a:ext cx="12874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Meetings Schedule</a:t>
            </a:r>
          </a:p>
        </p:txBody>
      </p:sp>
      <p:cxnSp>
        <p:nvCxnSpPr>
          <p:cNvPr id="50231" name="Elbow Connector 33"/>
          <p:cNvCxnSpPr>
            <a:cxnSpLocks noChangeShapeType="1"/>
            <a:stCxn id="50195" idx="3"/>
            <a:endCxn id="50230" idx="1"/>
          </p:cNvCxnSpPr>
          <p:nvPr/>
        </p:nvCxnSpPr>
        <p:spPr bwMode="auto">
          <a:xfrm flipV="1">
            <a:off x="3397250" y="841375"/>
            <a:ext cx="247650" cy="30797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50232" name="TextBox 25"/>
          <p:cNvSpPr txBox="1">
            <a:spLocks noChangeArrowheads="1"/>
          </p:cNvSpPr>
          <p:nvPr/>
        </p:nvSpPr>
        <p:spPr bwMode="auto">
          <a:xfrm>
            <a:off x="3563938" y="2781300"/>
            <a:ext cx="1008062"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Reports, Discussion and Decisions</a:t>
            </a:r>
          </a:p>
        </p:txBody>
      </p:sp>
      <p:cxnSp>
        <p:nvCxnSpPr>
          <p:cNvPr id="50233" name="Elbow Connector 33"/>
          <p:cNvCxnSpPr>
            <a:cxnSpLocks noChangeShapeType="1"/>
            <a:stCxn id="50197" idx="3"/>
            <a:endCxn id="50232" idx="1"/>
          </p:cNvCxnSpPr>
          <p:nvPr/>
        </p:nvCxnSpPr>
        <p:spPr bwMode="auto">
          <a:xfrm>
            <a:off x="3276600" y="3116263"/>
            <a:ext cx="287338" cy="2032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50234" name="TextBox 25"/>
          <p:cNvSpPr txBox="1">
            <a:spLocks noChangeArrowheads="1"/>
          </p:cNvSpPr>
          <p:nvPr/>
        </p:nvSpPr>
        <p:spPr bwMode="auto">
          <a:xfrm>
            <a:off x="3662363" y="1362075"/>
            <a:ext cx="10541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sz="1600">
                <a:latin typeface="Arial Narrow" pitchFamily="34" charset="0"/>
                <a:ea typeface="ＭＳ Ｐゴシック" pitchFamily="34" charset="-128"/>
              </a:rPr>
              <a:t>Agenda Templates</a:t>
            </a:r>
          </a:p>
        </p:txBody>
      </p:sp>
      <p:cxnSp>
        <p:nvCxnSpPr>
          <p:cNvPr id="50235" name="Elbow Connector 33"/>
          <p:cNvCxnSpPr>
            <a:cxnSpLocks noChangeShapeType="1"/>
            <a:stCxn id="50195" idx="3"/>
            <a:endCxn id="50234" idx="1"/>
          </p:cNvCxnSpPr>
          <p:nvPr/>
        </p:nvCxnSpPr>
        <p:spPr bwMode="auto">
          <a:xfrm>
            <a:off x="3397250" y="1149350"/>
            <a:ext cx="265113" cy="5048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133" name="TextBox 25"/>
          <p:cNvSpPr txBox="1">
            <a:spLocks noChangeArrowheads="1"/>
          </p:cNvSpPr>
          <p:nvPr/>
        </p:nvSpPr>
        <p:spPr bwMode="auto">
          <a:xfrm>
            <a:off x="5005388" y="1598613"/>
            <a:ext cx="11525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ea typeface="ＭＳ Ｐゴシック" pitchFamily="-65" charset="-128"/>
                <a:cs typeface="+mn-cs"/>
              </a:rPr>
              <a:t>Legislation</a:t>
            </a:r>
          </a:p>
        </p:txBody>
      </p:sp>
      <p:cxnSp>
        <p:nvCxnSpPr>
          <p:cNvPr id="50237" name="Elbow Connector 33"/>
          <p:cNvCxnSpPr>
            <a:cxnSpLocks noChangeShapeType="1"/>
            <a:stCxn id="50201" idx="3"/>
            <a:endCxn id="133" idx="1"/>
          </p:cNvCxnSpPr>
          <p:nvPr/>
        </p:nvCxnSpPr>
        <p:spPr bwMode="auto">
          <a:xfrm flipV="1">
            <a:off x="4500563" y="1766888"/>
            <a:ext cx="504825" cy="6794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137" name="TextBox 25"/>
          <p:cNvSpPr txBox="1">
            <a:spLocks noChangeArrowheads="1"/>
          </p:cNvSpPr>
          <p:nvPr/>
        </p:nvSpPr>
        <p:spPr bwMode="auto">
          <a:xfrm>
            <a:off x="5003800" y="2586038"/>
            <a:ext cx="11525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ea typeface="ＭＳ Ｐゴシック" pitchFamily="-65" charset="-128"/>
                <a:cs typeface="+mn-cs"/>
              </a:rPr>
              <a:t>Suppliers</a:t>
            </a:r>
          </a:p>
        </p:txBody>
      </p:sp>
      <p:cxnSp>
        <p:nvCxnSpPr>
          <p:cNvPr id="50239" name="Elbow Connector 33"/>
          <p:cNvCxnSpPr>
            <a:cxnSpLocks noChangeShapeType="1"/>
            <a:stCxn id="50201" idx="3"/>
            <a:endCxn id="137" idx="1"/>
          </p:cNvCxnSpPr>
          <p:nvPr/>
        </p:nvCxnSpPr>
        <p:spPr bwMode="auto">
          <a:xfrm>
            <a:off x="4500563" y="2446338"/>
            <a:ext cx="503237" cy="30956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140" name="TextBox 25"/>
          <p:cNvSpPr txBox="1">
            <a:spLocks noChangeArrowheads="1"/>
          </p:cNvSpPr>
          <p:nvPr/>
        </p:nvSpPr>
        <p:spPr bwMode="auto">
          <a:xfrm>
            <a:off x="5005388" y="3522663"/>
            <a:ext cx="29495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ea typeface="ＭＳ Ｐゴシック" pitchFamily="-65" charset="-128"/>
                <a:cs typeface="+mn-cs"/>
              </a:rPr>
              <a:t>Internal projects and change</a:t>
            </a:r>
          </a:p>
        </p:txBody>
      </p:sp>
      <p:cxnSp>
        <p:nvCxnSpPr>
          <p:cNvPr id="50241" name="Elbow Connector 33"/>
          <p:cNvCxnSpPr>
            <a:cxnSpLocks noChangeShapeType="1"/>
            <a:stCxn id="50201" idx="3"/>
            <a:endCxn id="140" idx="1"/>
          </p:cNvCxnSpPr>
          <p:nvPr/>
        </p:nvCxnSpPr>
        <p:spPr bwMode="auto">
          <a:xfrm>
            <a:off x="4500563" y="2446338"/>
            <a:ext cx="504825" cy="1246187"/>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152" name="TextBox 25"/>
          <p:cNvSpPr txBox="1">
            <a:spLocks noChangeArrowheads="1"/>
          </p:cNvSpPr>
          <p:nvPr/>
        </p:nvSpPr>
        <p:spPr bwMode="auto">
          <a:xfrm>
            <a:off x="5003800" y="2874963"/>
            <a:ext cx="33099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ea typeface="ＭＳ Ｐゴシック" pitchFamily="-65" charset="-128"/>
                <a:cs typeface="+mn-cs"/>
              </a:rPr>
              <a:t>Sales, marketing and prospects</a:t>
            </a:r>
          </a:p>
        </p:txBody>
      </p:sp>
      <p:cxnSp>
        <p:nvCxnSpPr>
          <p:cNvPr id="50243" name="Elbow Connector 33"/>
          <p:cNvCxnSpPr>
            <a:cxnSpLocks noChangeShapeType="1"/>
            <a:stCxn id="50201" idx="3"/>
            <a:endCxn id="152" idx="1"/>
          </p:cNvCxnSpPr>
          <p:nvPr/>
        </p:nvCxnSpPr>
        <p:spPr bwMode="auto">
          <a:xfrm>
            <a:off x="4500563" y="2446338"/>
            <a:ext cx="503237" cy="59690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164" name="TextBox 25"/>
          <p:cNvSpPr txBox="1">
            <a:spLocks noChangeArrowheads="1"/>
          </p:cNvSpPr>
          <p:nvPr/>
        </p:nvSpPr>
        <p:spPr bwMode="auto">
          <a:xfrm>
            <a:off x="5003800" y="3860800"/>
            <a:ext cx="1152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ea typeface="ＭＳ Ｐゴシック" pitchFamily="-65" charset="-128"/>
                <a:cs typeface="+mn-cs"/>
              </a:rPr>
              <a:t>Personnel</a:t>
            </a:r>
          </a:p>
        </p:txBody>
      </p:sp>
      <p:cxnSp>
        <p:nvCxnSpPr>
          <p:cNvPr id="50245" name="Elbow Connector 33"/>
          <p:cNvCxnSpPr>
            <a:cxnSpLocks noChangeShapeType="1"/>
            <a:stCxn id="50201" idx="3"/>
            <a:endCxn id="164" idx="1"/>
          </p:cNvCxnSpPr>
          <p:nvPr/>
        </p:nvCxnSpPr>
        <p:spPr bwMode="auto">
          <a:xfrm>
            <a:off x="4500563" y="2446338"/>
            <a:ext cx="503237" cy="15843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169" name="TextBox 25"/>
          <p:cNvSpPr txBox="1">
            <a:spLocks noChangeArrowheads="1"/>
          </p:cNvSpPr>
          <p:nvPr/>
        </p:nvSpPr>
        <p:spPr bwMode="auto">
          <a:xfrm>
            <a:off x="5005388" y="5661025"/>
            <a:ext cx="25892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ea typeface="ＭＳ Ｐゴシック" pitchFamily="-65" charset="-128"/>
                <a:cs typeface="+mn-cs"/>
              </a:rPr>
              <a:t>Objectives</a:t>
            </a:r>
          </a:p>
        </p:txBody>
      </p:sp>
      <p:cxnSp>
        <p:nvCxnSpPr>
          <p:cNvPr id="50247" name="Elbow Connector 33"/>
          <p:cNvCxnSpPr>
            <a:cxnSpLocks noChangeShapeType="1"/>
            <a:stCxn id="50201" idx="3"/>
            <a:endCxn id="169" idx="1"/>
          </p:cNvCxnSpPr>
          <p:nvPr/>
        </p:nvCxnSpPr>
        <p:spPr bwMode="auto">
          <a:xfrm>
            <a:off x="4500563" y="2446338"/>
            <a:ext cx="504825" cy="3384550"/>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173" name="TextBox 25"/>
          <p:cNvSpPr txBox="1">
            <a:spLocks noChangeArrowheads="1"/>
          </p:cNvSpPr>
          <p:nvPr/>
        </p:nvSpPr>
        <p:spPr bwMode="auto">
          <a:xfrm>
            <a:off x="5005388" y="4198938"/>
            <a:ext cx="28781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ea typeface="ＭＳ Ｐゴシック" pitchFamily="-65" charset="-128"/>
                <a:cs typeface="+mn-cs"/>
              </a:rPr>
              <a:t>Key Performance Indicators</a:t>
            </a:r>
          </a:p>
        </p:txBody>
      </p:sp>
      <p:cxnSp>
        <p:nvCxnSpPr>
          <p:cNvPr id="50249" name="Elbow Connector 33"/>
          <p:cNvCxnSpPr>
            <a:cxnSpLocks noChangeShapeType="1"/>
            <a:stCxn id="50201" idx="3"/>
            <a:endCxn id="173" idx="1"/>
          </p:cNvCxnSpPr>
          <p:nvPr/>
        </p:nvCxnSpPr>
        <p:spPr bwMode="auto">
          <a:xfrm>
            <a:off x="4500563" y="2446338"/>
            <a:ext cx="504825" cy="1922462"/>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sp>
        <p:nvSpPr>
          <p:cNvPr id="182" name="TextBox 25"/>
          <p:cNvSpPr txBox="1">
            <a:spLocks noChangeArrowheads="1"/>
          </p:cNvSpPr>
          <p:nvPr/>
        </p:nvSpPr>
        <p:spPr bwMode="auto">
          <a:xfrm>
            <a:off x="5005388" y="4941888"/>
            <a:ext cx="21542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r>
              <a:rPr lang="en-GB" sz="1600" i="1" dirty="0" smtClean="0">
                <a:latin typeface="+mj-lt"/>
                <a:ea typeface="ＭＳ Ｐゴシック" pitchFamily="-65" charset="-128"/>
                <a:cs typeface="+mn-cs"/>
              </a:rPr>
              <a:t>Management System</a:t>
            </a:r>
          </a:p>
        </p:txBody>
      </p:sp>
      <p:cxnSp>
        <p:nvCxnSpPr>
          <p:cNvPr id="50251" name="Elbow Connector 33"/>
          <p:cNvCxnSpPr>
            <a:cxnSpLocks noChangeShapeType="1"/>
            <a:stCxn id="50201" idx="3"/>
            <a:endCxn id="182" idx="1"/>
          </p:cNvCxnSpPr>
          <p:nvPr/>
        </p:nvCxnSpPr>
        <p:spPr bwMode="auto">
          <a:xfrm>
            <a:off x="4500563" y="2446338"/>
            <a:ext cx="504825" cy="2663825"/>
          </a:xfrm>
          <a:prstGeom prst="bentConnector3">
            <a:avLst>
              <a:gd name="adj1" fmla="val 50000"/>
            </a:avLst>
          </a:prstGeom>
          <a:noFill/>
          <a:ln w="19050" algn="ctr">
            <a:solidFill>
              <a:schemeClr val="tx1"/>
            </a:solidFill>
            <a:miter lim="800000"/>
            <a:headEnd/>
            <a:tailEnd/>
          </a:ln>
          <a:extLst>
            <a:ext uri="{909E8E84-426E-40DD-AFC4-6F175D3DCCD1}">
              <a14:hiddenFill xmlns:a14="http://schemas.microsoft.com/office/drawing/2010/main">
                <a:noFill/>
              </a14:hiddenFill>
            </a:ext>
          </a:extLst>
        </p:spPr>
      </p:cxnSp>
      <p:cxnSp>
        <p:nvCxnSpPr>
          <p:cNvPr id="187" name="Straight Arrow Connector 186"/>
          <p:cNvCxnSpPr/>
          <p:nvPr/>
        </p:nvCxnSpPr>
        <p:spPr>
          <a:xfrm>
            <a:off x="7094538" y="5126038"/>
            <a:ext cx="573087" cy="0"/>
          </a:xfrm>
          <a:prstGeom prst="straightConnector1">
            <a:avLst/>
          </a:prstGeom>
          <a:ln w="19050">
            <a:solidFill>
              <a:srgbClr val="FFFF99"/>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411413" y="44450"/>
            <a:ext cx="6562725" cy="936625"/>
          </a:xfrm>
        </p:spPr>
        <p:txBody>
          <a:bodyPr/>
          <a:lstStyle/>
          <a:p>
            <a:r>
              <a:rPr lang="en-US" sz="3600" smtClean="0">
                <a:solidFill>
                  <a:schemeClr val="tx1"/>
                </a:solidFill>
                <a:effectLst/>
              </a:rPr>
              <a:t>Taxonomy Synergy</a:t>
            </a:r>
            <a:endParaRPr lang="en-US" sz="700" smtClean="0">
              <a:solidFill>
                <a:schemeClr val="tx1"/>
              </a:solidFill>
              <a:effectLst/>
            </a:endParaRPr>
          </a:p>
        </p:txBody>
      </p:sp>
      <p:sp>
        <p:nvSpPr>
          <p:cNvPr id="51203" name="Rectangle 8">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51204" name="Rectangle 9">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51205" name="Rectangle 10">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51206" name="Rectangle 11">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51207" name="Rectangle 12">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51208" name="Rectangle 13">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51209" name="Rectangle 14">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51210" name="Rectangle 15">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51211" name="Rectangle 16">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51212" name="Rectangle 17">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51213" name="Rectangle 18">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51214" name="Rectangle 19">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51215" name="Rectangle 20">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51216" name="Rectangle 21">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51217" name="Rectangle 22">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51218"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36883" name="Rectangle 76"/>
          <p:cNvSpPr>
            <a:spLocks noGrp="1" noChangeArrowheads="1"/>
          </p:cNvSpPr>
          <p:nvPr>
            <p:ph type="body" idx="1"/>
          </p:nvPr>
        </p:nvSpPr>
        <p:spPr>
          <a:xfrm>
            <a:off x="2484438" y="1123950"/>
            <a:ext cx="6264275" cy="4537075"/>
          </a:xfrm>
        </p:spPr>
        <p:txBody>
          <a:bodyPr/>
          <a:lstStyle/>
          <a:p>
            <a:pPr>
              <a:buClr>
                <a:schemeClr val="tx1"/>
              </a:buClr>
              <a:buFont typeface="Wingdings" pitchFamily="2" charset="2"/>
              <a:buChar char="q"/>
            </a:pPr>
            <a:r>
              <a:rPr lang="en-GB" sz="2400" smtClean="0">
                <a:effectLst/>
              </a:rPr>
              <a:t>Organisation failures have multiple contributing causes related to multiple taxonomy elements</a:t>
            </a:r>
          </a:p>
          <a:p>
            <a:pPr>
              <a:buClr>
                <a:schemeClr val="tx1"/>
              </a:buClr>
              <a:buFont typeface="Wingdings" pitchFamily="2" charset="2"/>
              <a:buChar char="q"/>
            </a:pPr>
            <a:r>
              <a:rPr lang="en-GB" sz="2400" smtClean="0">
                <a:effectLst/>
              </a:rPr>
              <a:t>Nearly all major loss events have an impact on total performance</a:t>
            </a:r>
          </a:p>
          <a:p>
            <a:pPr lvl="1">
              <a:buFont typeface="Wingdings" pitchFamily="2" charset="2"/>
              <a:buChar char="q"/>
            </a:pPr>
            <a:r>
              <a:rPr lang="en-GB" sz="2000" smtClean="0">
                <a:effectLst/>
              </a:rPr>
              <a:t>Quality</a:t>
            </a:r>
          </a:p>
          <a:p>
            <a:pPr lvl="1">
              <a:buFont typeface="Wingdings" pitchFamily="2" charset="2"/>
              <a:buChar char="q"/>
            </a:pPr>
            <a:r>
              <a:rPr lang="en-GB" sz="2000" smtClean="0">
                <a:effectLst/>
              </a:rPr>
              <a:t>Health and safety</a:t>
            </a:r>
          </a:p>
          <a:p>
            <a:pPr lvl="1">
              <a:buFont typeface="Wingdings" pitchFamily="2" charset="2"/>
              <a:buChar char="q"/>
            </a:pPr>
            <a:r>
              <a:rPr lang="en-GB" sz="2000" smtClean="0">
                <a:effectLst/>
              </a:rPr>
              <a:t>Environment</a:t>
            </a:r>
          </a:p>
          <a:p>
            <a:pPr lvl="1">
              <a:buFont typeface="Wingdings" pitchFamily="2" charset="2"/>
              <a:buChar char="q"/>
            </a:pPr>
            <a:r>
              <a:rPr lang="en-GB" sz="2000" smtClean="0">
                <a:effectLst/>
              </a:rPr>
              <a:t>Financial</a:t>
            </a:r>
          </a:p>
          <a:p>
            <a:pPr lvl="1">
              <a:buFont typeface="Wingdings" pitchFamily="2" charset="2"/>
              <a:buChar char="q"/>
            </a:pPr>
            <a:r>
              <a:rPr lang="en-GB" sz="2000" smtClean="0">
                <a:effectLst/>
              </a:rPr>
              <a:t>Reputation</a:t>
            </a:r>
          </a:p>
          <a:p>
            <a:pPr>
              <a:buClr>
                <a:schemeClr val="tx1"/>
              </a:buClr>
              <a:buFont typeface="Wingdings" pitchFamily="2" charset="2"/>
              <a:buChar char="q"/>
            </a:pPr>
            <a:r>
              <a:rPr lang="en-GB" sz="2400" smtClean="0">
                <a:effectLst/>
              </a:rPr>
              <a:t>Elements are like a chain</a:t>
            </a:r>
            <a:endParaRPr lang="en-US" sz="2400" smtClean="0">
              <a:effectLst/>
            </a:endParaRPr>
          </a:p>
        </p:txBody>
      </p:sp>
      <p:sp>
        <p:nvSpPr>
          <p:cNvPr id="51220" name="AutoShape 78">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21" name="AutoShape 79">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22" name="AutoShape 80">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23" name="AutoShape 81">
            <a:hlinkClick r:id="rId16"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6883">
                                            <p:txEl>
                                              <p:pRg st="0" end="0"/>
                                            </p:txEl>
                                          </p:spTgt>
                                        </p:tgtEl>
                                        <p:attrNameLst>
                                          <p:attrName>style.visibility</p:attrName>
                                        </p:attrNameLst>
                                      </p:cBhvr>
                                      <p:to>
                                        <p:strVal val="visible"/>
                                      </p:to>
                                    </p:set>
                                    <p:animEffect transition="in" filter="fade">
                                      <p:cBhvr>
                                        <p:cTn id="7" dur="1000"/>
                                        <p:tgtEl>
                                          <p:spTgt spid="36883">
                                            <p:txEl>
                                              <p:pRg st="0" end="0"/>
                                            </p:txEl>
                                          </p:spTgt>
                                        </p:tgtEl>
                                      </p:cBhvr>
                                    </p:animEffect>
                                    <p:anim calcmode="lin" valueType="num">
                                      <p:cBhvr>
                                        <p:cTn id="8" dur="1000" fill="hold"/>
                                        <p:tgtEl>
                                          <p:spTgt spid="368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68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6883">
                                            <p:txEl>
                                              <p:pRg st="1" end="1"/>
                                            </p:txEl>
                                          </p:spTgt>
                                        </p:tgtEl>
                                        <p:attrNameLst>
                                          <p:attrName>style.visibility</p:attrName>
                                        </p:attrNameLst>
                                      </p:cBhvr>
                                      <p:to>
                                        <p:strVal val="visible"/>
                                      </p:to>
                                    </p:set>
                                    <p:animEffect transition="in" filter="fade">
                                      <p:cBhvr>
                                        <p:cTn id="14" dur="1000"/>
                                        <p:tgtEl>
                                          <p:spTgt spid="36883">
                                            <p:txEl>
                                              <p:pRg st="1" end="1"/>
                                            </p:txEl>
                                          </p:spTgt>
                                        </p:tgtEl>
                                      </p:cBhvr>
                                    </p:animEffect>
                                    <p:anim calcmode="lin" valueType="num">
                                      <p:cBhvr>
                                        <p:cTn id="15" dur="1000" fill="hold"/>
                                        <p:tgtEl>
                                          <p:spTgt spid="3688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688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6883">
                                            <p:txEl>
                                              <p:pRg st="2" end="2"/>
                                            </p:txEl>
                                          </p:spTgt>
                                        </p:tgtEl>
                                        <p:attrNameLst>
                                          <p:attrName>style.visibility</p:attrName>
                                        </p:attrNameLst>
                                      </p:cBhvr>
                                      <p:to>
                                        <p:strVal val="visible"/>
                                      </p:to>
                                    </p:set>
                                    <p:animEffect transition="in" filter="fade">
                                      <p:cBhvr>
                                        <p:cTn id="19" dur="1000"/>
                                        <p:tgtEl>
                                          <p:spTgt spid="36883">
                                            <p:txEl>
                                              <p:pRg st="2" end="2"/>
                                            </p:txEl>
                                          </p:spTgt>
                                        </p:tgtEl>
                                      </p:cBhvr>
                                    </p:animEffect>
                                    <p:anim calcmode="lin" valueType="num">
                                      <p:cBhvr>
                                        <p:cTn id="20" dur="1000" fill="hold"/>
                                        <p:tgtEl>
                                          <p:spTgt spid="3688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688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6883">
                                            <p:txEl>
                                              <p:pRg st="3" end="3"/>
                                            </p:txEl>
                                          </p:spTgt>
                                        </p:tgtEl>
                                        <p:attrNameLst>
                                          <p:attrName>style.visibility</p:attrName>
                                        </p:attrNameLst>
                                      </p:cBhvr>
                                      <p:to>
                                        <p:strVal val="visible"/>
                                      </p:to>
                                    </p:set>
                                    <p:animEffect transition="in" filter="fade">
                                      <p:cBhvr>
                                        <p:cTn id="24" dur="1000"/>
                                        <p:tgtEl>
                                          <p:spTgt spid="36883">
                                            <p:txEl>
                                              <p:pRg st="3" end="3"/>
                                            </p:txEl>
                                          </p:spTgt>
                                        </p:tgtEl>
                                      </p:cBhvr>
                                    </p:animEffect>
                                    <p:anim calcmode="lin" valueType="num">
                                      <p:cBhvr>
                                        <p:cTn id="25" dur="1000" fill="hold"/>
                                        <p:tgtEl>
                                          <p:spTgt spid="3688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688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6883">
                                            <p:txEl>
                                              <p:pRg st="4" end="4"/>
                                            </p:txEl>
                                          </p:spTgt>
                                        </p:tgtEl>
                                        <p:attrNameLst>
                                          <p:attrName>style.visibility</p:attrName>
                                        </p:attrNameLst>
                                      </p:cBhvr>
                                      <p:to>
                                        <p:strVal val="visible"/>
                                      </p:to>
                                    </p:set>
                                    <p:animEffect transition="in" filter="fade">
                                      <p:cBhvr>
                                        <p:cTn id="29" dur="1000"/>
                                        <p:tgtEl>
                                          <p:spTgt spid="36883">
                                            <p:txEl>
                                              <p:pRg st="4" end="4"/>
                                            </p:txEl>
                                          </p:spTgt>
                                        </p:tgtEl>
                                      </p:cBhvr>
                                    </p:animEffect>
                                    <p:anim calcmode="lin" valueType="num">
                                      <p:cBhvr>
                                        <p:cTn id="30" dur="1000" fill="hold"/>
                                        <p:tgtEl>
                                          <p:spTgt spid="3688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688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6883">
                                            <p:txEl>
                                              <p:pRg st="5" end="5"/>
                                            </p:txEl>
                                          </p:spTgt>
                                        </p:tgtEl>
                                        <p:attrNameLst>
                                          <p:attrName>style.visibility</p:attrName>
                                        </p:attrNameLst>
                                      </p:cBhvr>
                                      <p:to>
                                        <p:strVal val="visible"/>
                                      </p:to>
                                    </p:set>
                                    <p:animEffect transition="in" filter="fade">
                                      <p:cBhvr>
                                        <p:cTn id="34" dur="1000"/>
                                        <p:tgtEl>
                                          <p:spTgt spid="36883">
                                            <p:txEl>
                                              <p:pRg st="5" end="5"/>
                                            </p:txEl>
                                          </p:spTgt>
                                        </p:tgtEl>
                                      </p:cBhvr>
                                    </p:animEffect>
                                    <p:anim calcmode="lin" valueType="num">
                                      <p:cBhvr>
                                        <p:cTn id="35" dur="1000" fill="hold"/>
                                        <p:tgtEl>
                                          <p:spTgt spid="3688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688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6883">
                                            <p:txEl>
                                              <p:pRg st="6" end="6"/>
                                            </p:txEl>
                                          </p:spTgt>
                                        </p:tgtEl>
                                        <p:attrNameLst>
                                          <p:attrName>style.visibility</p:attrName>
                                        </p:attrNameLst>
                                      </p:cBhvr>
                                      <p:to>
                                        <p:strVal val="visible"/>
                                      </p:to>
                                    </p:set>
                                    <p:animEffect transition="in" filter="fade">
                                      <p:cBhvr>
                                        <p:cTn id="39" dur="1000"/>
                                        <p:tgtEl>
                                          <p:spTgt spid="36883">
                                            <p:txEl>
                                              <p:pRg st="6" end="6"/>
                                            </p:txEl>
                                          </p:spTgt>
                                        </p:tgtEl>
                                      </p:cBhvr>
                                    </p:animEffect>
                                    <p:anim calcmode="lin" valueType="num">
                                      <p:cBhvr>
                                        <p:cTn id="40" dur="1000" fill="hold"/>
                                        <p:tgtEl>
                                          <p:spTgt spid="3688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688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6883">
                                            <p:txEl>
                                              <p:pRg st="7" end="7"/>
                                            </p:txEl>
                                          </p:spTgt>
                                        </p:tgtEl>
                                        <p:attrNameLst>
                                          <p:attrName>style.visibility</p:attrName>
                                        </p:attrNameLst>
                                      </p:cBhvr>
                                      <p:to>
                                        <p:strVal val="visible"/>
                                      </p:to>
                                    </p:set>
                                    <p:animEffect transition="in" filter="fade">
                                      <p:cBhvr>
                                        <p:cTn id="46" dur="1000"/>
                                        <p:tgtEl>
                                          <p:spTgt spid="36883">
                                            <p:txEl>
                                              <p:pRg st="7" end="7"/>
                                            </p:txEl>
                                          </p:spTgt>
                                        </p:tgtEl>
                                      </p:cBhvr>
                                    </p:animEffect>
                                    <p:anim calcmode="lin" valueType="num">
                                      <p:cBhvr>
                                        <p:cTn id="47" dur="1000" fill="hold"/>
                                        <p:tgtEl>
                                          <p:spTgt spid="3688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688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2794000"/>
            <a:ext cx="7812087" cy="1139825"/>
          </a:xfrm>
        </p:spPr>
        <p:txBody>
          <a:bodyPr/>
          <a:lstStyle/>
          <a:p>
            <a:pPr>
              <a:defRPr/>
            </a:pPr>
            <a:r>
              <a:rPr lang="en-GB" dirty="0" smtClean="0"/>
              <a:t>APPLICATION OF TAXONOMY TO MANAGEMENT SYSTEMS</a:t>
            </a:r>
            <a:endParaRPr lang="en-GB" dirty="0"/>
          </a:p>
        </p:txBody>
      </p:sp>
      <p:sp>
        <p:nvSpPr>
          <p:cNvPr id="3" name="Date Placeholder 2"/>
          <p:cNvSpPr>
            <a:spLocks noGrp="1"/>
          </p:cNvSpPr>
          <p:nvPr>
            <p:ph type="dt" sz="quarter" idx="10"/>
          </p:nvPr>
        </p:nvSpPr>
        <p:spPr/>
        <p:txBody>
          <a:bodyPr/>
          <a:lstStyle/>
          <a:p>
            <a:pPr>
              <a:defRPr/>
            </a:pPr>
            <a:r>
              <a:rPr lang="en-GB" smtClean="0"/>
              <a:t>June 2011</a:t>
            </a:r>
            <a:endParaRPr lang="en-GB"/>
          </a:p>
        </p:txBody>
      </p:sp>
      <p:sp>
        <p:nvSpPr>
          <p:cNvPr id="4" name="Footer Placeholder 3"/>
          <p:cNvSpPr>
            <a:spLocks noGrp="1"/>
          </p:cNvSpPr>
          <p:nvPr>
            <p:ph type="ftr" sz="quarter" idx="11"/>
          </p:nvPr>
        </p:nvSpPr>
        <p:spPr/>
        <p:txBody>
          <a:bodyPr/>
          <a:lstStyle/>
          <a:p>
            <a:pPr>
              <a:defRPr/>
            </a:pPr>
            <a:r>
              <a:rPr lang="en-US" smtClean="0"/>
              <a:t>©2011 Unified Management Solutions</a:t>
            </a:r>
            <a:endParaRPr lang="en-GB"/>
          </a:p>
        </p:txBody>
      </p:sp>
      <p:sp>
        <p:nvSpPr>
          <p:cNvPr id="52229" name="AutoShape 305">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30" name="AutoShape 306">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31" name="AutoShape 307">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32" name="AutoShape 308">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2411413" y="44450"/>
            <a:ext cx="6562725" cy="936625"/>
          </a:xfrm>
        </p:spPr>
        <p:txBody>
          <a:bodyPr/>
          <a:lstStyle/>
          <a:p>
            <a:r>
              <a:rPr lang="en-US" sz="3600" smtClean="0">
                <a:solidFill>
                  <a:schemeClr val="tx1"/>
                </a:solidFill>
                <a:effectLst/>
              </a:rPr>
              <a:t>IMS Taxonomy Application</a:t>
            </a:r>
            <a:endParaRPr lang="en-US" sz="700" smtClean="0">
              <a:solidFill>
                <a:schemeClr val="tx1"/>
              </a:solidFill>
              <a:effectLst/>
            </a:endParaRPr>
          </a:p>
        </p:txBody>
      </p:sp>
      <p:sp>
        <p:nvSpPr>
          <p:cNvPr id="53251" name="Rectangle 8">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53252" name="Rectangle 9">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53253" name="Rectangle 10">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53254" name="Rectangle 11">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53255" name="Rectangle 12">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53256" name="Rectangle 13">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53257" name="Rectangle 14">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53258" name="Rectangle 15">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53259" name="Rectangle 16">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53260" name="Rectangle 17">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53261" name="Rectangle 18">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53262" name="Rectangle 19">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53263" name="Rectangle 20">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53264" name="Rectangle 21">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53265" name="Rectangle 22">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53266"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36883" name="Rectangle 76"/>
          <p:cNvSpPr>
            <a:spLocks noGrp="1" noChangeArrowheads="1"/>
          </p:cNvSpPr>
          <p:nvPr>
            <p:ph type="body" idx="1"/>
          </p:nvPr>
        </p:nvSpPr>
        <p:spPr>
          <a:xfrm>
            <a:off x="2484438" y="1052513"/>
            <a:ext cx="6264275" cy="4537075"/>
          </a:xfrm>
        </p:spPr>
        <p:txBody>
          <a:bodyPr/>
          <a:lstStyle/>
          <a:p>
            <a:pPr>
              <a:buClr>
                <a:schemeClr val="tx1"/>
              </a:buClr>
              <a:buFont typeface="Wingdings" pitchFamily="2" charset="2"/>
              <a:buChar char="q"/>
            </a:pPr>
            <a:r>
              <a:rPr lang="en-GB" sz="2800" smtClean="0">
                <a:effectLst/>
              </a:rPr>
              <a:t>Applicable to any organisation, irrespective of type and size.</a:t>
            </a:r>
          </a:p>
          <a:p>
            <a:pPr>
              <a:buClr>
                <a:schemeClr val="tx1"/>
              </a:buClr>
              <a:buFont typeface="Wingdings" pitchFamily="2" charset="2"/>
              <a:buChar char="q"/>
            </a:pPr>
            <a:r>
              <a:rPr lang="en-GB" sz="2800" smtClean="0">
                <a:effectLst/>
              </a:rPr>
              <a:t>Applicable globally.</a:t>
            </a:r>
          </a:p>
          <a:p>
            <a:pPr>
              <a:buClr>
                <a:schemeClr val="tx1"/>
              </a:buClr>
              <a:buFont typeface="Wingdings" pitchFamily="2" charset="2"/>
              <a:buChar char="q"/>
            </a:pPr>
            <a:r>
              <a:rPr lang="en-GB" sz="2800" smtClean="0">
                <a:effectLst/>
              </a:rPr>
              <a:t>Enables alignment throughout supply and delivery chains.</a:t>
            </a:r>
            <a:r>
              <a:rPr lang="en-US" sz="2800" smtClean="0">
                <a:effectLst/>
              </a:rPr>
              <a:t> </a:t>
            </a:r>
          </a:p>
        </p:txBody>
      </p:sp>
      <p:sp>
        <p:nvSpPr>
          <p:cNvPr id="53268" name="AutoShape 78">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9" name="AutoShape 79">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0" name="AutoShape 80">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1" name="AutoShape 81">
            <a:hlinkClick r:id="rId16"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53272" name="Picture 17" descr="MCj04380620000[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836988" y="3629025"/>
            <a:ext cx="2895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6883">
                                            <p:txEl>
                                              <p:pRg st="0" end="0"/>
                                            </p:txEl>
                                          </p:spTgt>
                                        </p:tgtEl>
                                        <p:attrNameLst>
                                          <p:attrName>style.visibility</p:attrName>
                                        </p:attrNameLst>
                                      </p:cBhvr>
                                      <p:to>
                                        <p:strVal val="visible"/>
                                      </p:to>
                                    </p:set>
                                    <p:animEffect transition="in" filter="fade">
                                      <p:cBhvr>
                                        <p:cTn id="7" dur="1000"/>
                                        <p:tgtEl>
                                          <p:spTgt spid="36883">
                                            <p:txEl>
                                              <p:pRg st="0" end="0"/>
                                            </p:txEl>
                                          </p:spTgt>
                                        </p:tgtEl>
                                      </p:cBhvr>
                                    </p:animEffect>
                                    <p:anim calcmode="lin" valueType="num">
                                      <p:cBhvr>
                                        <p:cTn id="8" dur="1000" fill="hold"/>
                                        <p:tgtEl>
                                          <p:spTgt spid="368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68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6883">
                                            <p:txEl>
                                              <p:pRg st="1" end="1"/>
                                            </p:txEl>
                                          </p:spTgt>
                                        </p:tgtEl>
                                        <p:attrNameLst>
                                          <p:attrName>style.visibility</p:attrName>
                                        </p:attrNameLst>
                                      </p:cBhvr>
                                      <p:to>
                                        <p:strVal val="visible"/>
                                      </p:to>
                                    </p:set>
                                    <p:animEffect transition="in" filter="fade">
                                      <p:cBhvr>
                                        <p:cTn id="14" dur="1000"/>
                                        <p:tgtEl>
                                          <p:spTgt spid="36883">
                                            <p:txEl>
                                              <p:pRg st="1" end="1"/>
                                            </p:txEl>
                                          </p:spTgt>
                                        </p:tgtEl>
                                      </p:cBhvr>
                                    </p:animEffect>
                                    <p:anim calcmode="lin" valueType="num">
                                      <p:cBhvr>
                                        <p:cTn id="15" dur="1000" fill="hold"/>
                                        <p:tgtEl>
                                          <p:spTgt spid="3688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68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6883">
                                            <p:txEl>
                                              <p:pRg st="2" end="2"/>
                                            </p:txEl>
                                          </p:spTgt>
                                        </p:tgtEl>
                                        <p:attrNameLst>
                                          <p:attrName>style.visibility</p:attrName>
                                        </p:attrNameLst>
                                      </p:cBhvr>
                                      <p:to>
                                        <p:strVal val="visible"/>
                                      </p:to>
                                    </p:set>
                                    <p:animEffect transition="in" filter="fade">
                                      <p:cBhvr>
                                        <p:cTn id="21" dur="1000"/>
                                        <p:tgtEl>
                                          <p:spTgt spid="36883">
                                            <p:txEl>
                                              <p:pRg st="2" end="2"/>
                                            </p:txEl>
                                          </p:spTgt>
                                        </p:tgtEl>
                                      </p:cBhvr>
                                    </p:animEffect>
                                    <p:anim calcmode="lin" valueType="num">
                                      <p:cBhvr>
                                        <p:cTn id="22" dur="1000" fill="hold"/>
                                        <p:tgtEl>
                                          <p:spTgt spid="3688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688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7235825" y="44450"/>
            <a:ext cx="1882775" cy="198438"/>
          </a:xfrm>
        </p:spPr>
        <p:txBody>
          <a:bodyPr/>
          <a:lstStyle/>
          <a:p>
            <a:r>
              <a:rPr lang="en-GB" sz="800" smtClean="0">
                <a:effectLst/>
              </a:rPr>
              <a:t>+ Stakeholder Specific Requirements</a:t>
            </a:r>
            <a:endParaRPr lang="en-US" sz="800" smtClean="0">
              <a:effectLst/>
            </a:endParaRPr>
          </a:p>
        </p:txBody>
      </p:sp>
      <p:sp>
        <p:nvSpPr>
          <p:cNvPr id="54275" name="Rectangle 18"/>
          <p:cNvSpPr>
            <a:spLocks noChangeArrowheads="1"/>
          </p:cNvSpPr>
          <p:nvPr/>
        </p:nvSpPr>
        <p:spPr bwMode="auto">
          <a:xfrm>
            <a:off x="2411413" y="58738"/>
            <a:ext cx="6480175"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eaLnBrk="0" hangingPunct="0"/>
            <a:r>
              <a:rPr lang="en-US" sz="3600">
                <a:latin typeface="Arial" charset="0"/>
              </a:rPr>
              <a:t>Stakeholder Specific Controls</a:t>
            </a:r>
          </a:p>
        </p:txBody>
      </p:sp>
      <p:sp>
        <p:nvSpPr>
          <p:cNvPr id="54276" name="Rectangle 37">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54277" name="Rectangle 38">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54278" name="Rectangle 39">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54279" name="Rectangle 40">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54280" name="Rectangle 41">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54281" name="Rectangle 42">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54282" name="Rectangle 43">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54283" name="Rectangle 44">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54284" name="Rectangle 45">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54285" name="Rectangle 46">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54286" name="Rectangle 47">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54287" name="Rectangle 48">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54288" name="Rectangle 49">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54289" name="Rectangle 50">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54290" name="Rectangle 51">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54291" name="Rectangle 52">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34836" name="Text Box 70"/>
          <p:cNvSpPr txBox="1">
            <a:spLocks noChangeArrowheads="1"/>
          </p:cNvSpPr>
          <p:nvPr/>
        </p:nvSpPr>
        <p:spPr bwMode="auto">
          <a:xfrm>
            <a:off x="2138363" y="2665413"/>
            <a:ext cx="1368425"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spcBef>
                <a:spcPct val="50000"/>
              </a:spcBef>
            </a:pPr>
            <a:r>
              <a:rPr lang="en-US" sz="9600" b="1">
                <a:solidFill>
                  <a:schemeClr val="accent2"/>
                </a:solidFill>
                <a:latin typeface="Arial Black" pitchFamily="34" charset="0"/>
              </a:rPr>
              <a:t>+</a:t>
            </a:r>
          </a:p>
        </p:txBody>
      </p:sp>
      <p:grpSp>
        <p:nvGrpSpPr>
          <p:cNvPr id="34837" name="Group 69"/>
          <p:cNvGrpSpPr>
            <a:grpSpLocks/>
          </p:cNvGrpSpPr>
          <p:nvPr/>
        </p:nvGrpSpPr>
        <p:grpSpPr bwMode="auto">
          <a:xfrm>
            <a:off x="3419475" y="1052513"/>
            <a:ext cx="1550988" cy="4862512"/>
            <a:chOff x="1905" y="119"/>
            <a:chExt cx="1383" cy="4339"/>
          </a:xfrm>
        </p:grpSpPr>
        <p:sp>
          <p:nvSpPr>
            <p:cNvPr id="54333" name="Rectangle 53">
              <a:hlinkClick r:id="rId3" action="ppaction://hlinksldjump" tooltip="TAXONOMY ELEMENT 1: Assessment and development of management controls (the PLAN element of the PDCA management cycle)"/>
            </p:cNvPr>
            <p:cNvSpPr>
              <a:spLocks noChangeArrowheads="1"/>
            </p:cNvSpPr>
            <p:nvPr/>
          </p:nvSpPr>
          <p:spPr bwMode="auto">
            <a:xfrm>
              <a:off x="2107" y="119"/>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1. Assessment</a:t>
              </a:r>
            </a:p>
            <a:p>
              <a:r>
                <a:rPr lang="en-GB" sz="1200">
                  <a:latin typeface="Arial" charset="0"/>
                </a:rPr>
                <a:t>and Controls</a:t>
              </a:r>
            </a:p>
          </p:txBody>
        </p:sp>
        <p:sp>
          <p:nvSpPr>
            <p:cNvPr id="54334" name="Rectangle 54">
              <a:hlinkClick r:id="rId4" action="ppaction://hlinksldjump" tooltip="TAXONOMY ELEMENT 2: Personnel processes management controls and guidance (part of the DO element of the PDCA management cycle)"/>
            </p:cNvPr>
            <p:cNvSpPr>
              <a:spLocks noChangeArrowheads="1"/>
            </p:cNvSpPr>
            <p:nvPr/>
          </p:nvSpPr>
          <p:spPr bwMode="auto">
            <a:xfrm>
              <a:off x="2108" y="481"/>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2. Personnel</a:t>
              </a:r>
            </a:p>
          </p:txBody>
        </p:sp>
        <p:sp>
          <p:nvSpPr>
            <p:cNvPr id="54335" name="Rectangle 55">
              <a:hlinkClick r:id="rId4" action="ppaction://hlinksldjump" tooltip="TAXONOMY ELEMENT 3: Commercial processes management controls and guidance (part of the DO element of the PDCA management cycle)."/>
            </p:cNvPr>
            <p:cNvSpPr>
              <a:spLocks noChangeArrowheads="1"/>
            </p:cNvSpPr>
            <p:nvPr/>
          </p:nvSpPr>
          <p:spPr bwMode="auto">
            <a:xfrm>
              <a:off x="2108" y="841"/>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3. Commerce</a:t>
              </a:r>
            </a:p>
          </p:txBody>
        </p:sp>
        <p:sp>
          <p:nvSpPr>
            <p:cNvPr id="54336" name="Rectangle 56">
              <a:hlinkClick r:id="rId5" action="ppaction://hlinksldjump" tooltip="TAXONOMY ELEMENT 4: Data processes management controls and guidance (part of the DO element of the PDCA management cycle)"/>
            </p:cNvPr>
            <p:cNvSpPr>
              <a:spLocks noChangeArrowheads="1"/>
            </p:cNvSpPr>
            <p:nvPr/>
          </p:nvSpPr>
          <p:spPr bwMode="auto">
            <a:xfrm>
              <a:off x="2108" y="1203"/>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4. Data</a:t>
              </a:r>
            </a:p>
          </p:txBody>
        </p:sp>
        <p:sp>
          <p:nvSpPr>
            <p:cNvPr id="54337" name="Rectangle 57">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2108" y="1565"/>
              <a:ext cx="1179" cy="361"/>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5. Matter and</a:t>
              </a:r>
            </a:p>
            <a:p>
              <a:r>
                <a:rPr lang="en-GB" sz="1200">
                  <a:latin typeface="Arial" charset="0"/>
                </a:rPr>
                <a:t>Energy</a:t>
              </a:r>
            </a:p>
          </p:txBody>
        </p:sp>
        <p:sp>
          <p:nvSpPr>
            <p:cNvPr id="54338" name="Rectangle 58">
              <a:hlinkClick r:id="rId7" action="ppaction://hlinksldjump" tooltip="TAXONOMY ELEMENT 6: Supplier processes management controls and guidance (part of the DO element of the PDCA management cycle)."/>
            </p:cNvPr>
            <p:cNvSpPr>
              <a:spLocks noChangeArrowheads="1"/>
            </p:cNvSpPr>
            <p:nvPr/>
          </p:nvSpPr>
          <p:spPr bwMode="auto">
            <a:xfrm>
              <a:off x="2109" y="1926"/>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6. Suppliers</a:t>
              </a:r>
            </a:p>
          </p:txBody>
        </p:sp>
        <p:sp>
          <p:nvSpPr>
            <p:cNvPr id="54339" name="Rectangle 59">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2109" y="2287"/>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7. Service and</a:t>
              </a:r>
            </a:p>
            <a:p>
              <a:r>
                <a:rPr lang="en-GB" sz="1200">
                  <a:latin typeface="Arial" charset="0"/>
                </a:rPr>
                <a:t>Product Delivery</a:t>
              </a:r>
            </a:p>
          </p:txBody>
        </p:sp>
        <p:sp>
          <p:nvSpPr>
            <p:cNvPr id="54340" name="Rectangle 60">
              <a:hlinkClick r:id="rId9" action="ppaction://hlinksldjump" tooltip="TAXONOMY ELEMENT 8: Contingency processes management controls and guidance (part of the DO element of the PDCA management cycle)."/>
            </p:cNvPr>
            <p:cNvSpPr>
              <a:spLocks noChangeArrowheads="1"/>
            </p:cNvSpPr>
            <p:nvPr/>
          </p:nvSpPr>
          <p:spPr bwMode="auto">
            <a:xfrm>
              <a:off x="2109" y="2649"/>
              <a:ext cx="1179" cy="361"/>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8. Contingencies</a:t>
              </a:r>
            </a:p>
          </p:txBody>
        </p:sp>
        <p:sp>
          <p:nvSpPr>
            <p:cNvPr id="54341" name="Rectangle 61">
              <a:hlinkClick r:id="rId10" action="ppaction://hlinksldjump" tooltip="TAXONOMY ELEMENT 9: Change processes management controls and guidance (part of the DO element of the PDCA management cycle)."/>
            </p:cNvPr>
            <p:cNvSpPr>
              <a:spLocks noChangeArrowheads="1"/>
            </p:cNvSpPr>
            <p:nvPr/>
          </p:nvSpPr>
          <p:spPr bwMode="auto">
            <a:xfrm>
              <a:off x="2108" y="3010"/>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9. Change</a:t>
              </a:r>
            </a:p>
          </p:txBody>
        </p:sp>
        <p:sp>
          <p:nvSpPr>
            <p:cNvPr id="54342" name="Rectangle 62">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2109" y="3732"/>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11. Proactive</a:t>
              </a:r>
            </a:p>
            <a:p>
              <a:r>
                <a:rPr lang="en-GB" sz="1200">
                  <a:latin typeface="Arial" charset="0"/>
                </a:rPr>
                <a:t>Monitoring</a:t>
              </a:r>
            </a:p>
          </p:txBody>
        </p:sp>
        <p:sp>
          <p:nvSpPr>
            <p:cNvPr id="54343" name="Rectangle 63">
              <a:hlinkClick r:id="rId12" action="ppaction://hlinksldjump" tooltip="TAXONOMY ELEMENT 12: Review and action processes management controls and guidance (the ACT element of the PDCA management cycle)."/>
            </p:cNvPr>
            <p:cNvSpPr>
              <a:spLocks noChangeArrowheads="1"/>
            </p:cNvSpPr>
            <p:nvPr/>
          </p:nvSpPr>
          <p:spPr bwMode="auto">
            <a:xfrm>
              <a:off x="2109" y="4094"/>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12. Review</a:t>
              </a:r>
            </a:p>
            <a:p>
              <a:r>
                <a:rPr lang="en-GB" sz="1200">
                  <a:latin typeface="Arial" charset="0"/>
                </a:rPr>
                <a:t>and Action</a:t>
              </a:r>
            </a:p>
          </p:txBody>
        </p:sp>
        <p:sp>
          <p:nvSpPr>
            <p:cNvPr id="54344" name="Rectangle 64">
              <a:hlinkClick r:id="rId13" action="ppaction://hlinksldjump" tooltip="PLAN element of PLAN-DO-CHECK-ACT management cycle."/>
            </p:cNvPr>
            <p:cNvSpPr>
              <a:spLocks noChangeArrowheads="1"/>
            </p:cNvSpPr>
            <p:nvPr/>
          </p:nvSpPr>
          <p:spPr bwMode="auto">
            <a:xfrm rot="-5400000">
              <a:off x="1825" y="199"/>
              <a:ext cx="363" cy="204"/>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000">
                  <a:latin typeface="Arial Narrow" pitchFamily="34" charset="0"/>
                </a:rPr>
                <a:t>PLAN</a:t>
              </a:r>
            </a:p>
          </p:txBody>
        </p:sp>
        <p:sp>
          <p:nvSpPr>
            <p:cNvPr id="54345" name="Rectangle 65">
              <a:hlinkClick r:id="rId13" action="ppaction://hlinksldjump" tooltip="DO element of PLAN-DO-CHECK-ACT management cycle."/>
            </p:cNvPr>
            <p:cNvSpPr>
              <a:spLocks noChangeArrowheads="1"/>
            </p:cNvSpPr>
            <p:nvPr/>
          </p:nvSpPr>
          <p:spPr bwMode="auto">
            <a:xfrm rot="-5400000">
              <a:off x="555" y="1832"/>
              <a:ext cx="2903" cy="204"/>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000">
                  <a:latin typeface="Arial Narrow" pitchFamily="34" charset="0"/>
                </a:rPr>
                <a:t>DO</a:t>
              </a:r>
            </a:p>
          </p:txBody>
        </p:sp>
        <p:sp>
          <p:nvSpPr>
            <p:cNvPr id="54346" name="Rectangle 66">
              <a:hlinkClick r:id="rId13" action="ppaction://hlinksldjump" tooltip="CHECK element of PLAN-DO-CHECK-ACT management cycle."/>
            </p:cNvPr>
            <p:cNvSpPr>
              <a:spLocks noChangeArrowheads="1"/>
            </p:cNvSpPr>
            <p:nvPr/>
          </p:nvSpPr>
          <p:spPr bwMode="auto">
            <a:xfrm rot="-5400000">
              <a:off x="1644" y="3637"/>
              <a:ext cx="725" cy="204"/>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000">
                  <a:latin typeface="Arial Narrow" pitchFamily="34" charset="0"/>
                </a:rPr>
                <a:t>CHECK</a:t>
              </a:r>
            </a:p>
          </p:txBody>
        </p:sp>
        <p:sp>
          <p:nvSpPr>
            <p:cNvPr id="54347" name="Rectangle 67">
              <a:hlinkClick r:id="rId13" action="ppaction://hlinksldjump" tooltip="ACT element of PLAN-DO-CHECK-ACT management cycle."/>
            </p:cNvPr>
            <p:cNvSpPr>
              <a:spLocks noChangeArrowheads="1"/>
            </p:cNvSpPr>
            <p:nvPr/>
          </p:nvSpPr>
          <p:spPr bwMode="auto">
            <a:xfrm rot="-5400000">
              <a:off x="1825" y="4175"/>
              <a:ext cx="363" cy="204"/>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000">
                  <a:latin typeface="Arial Narrow" pitchFamily="34" charset="0"/>
                </a:rPr>
                <a:t>ACT</a:t>
              </a:r>
            </a:p>
          </p:txBody>
        </p:sp>
        <p:sp>
          <p:nvSpPr>
            <p:cNvPr id="54348" name="Rectangle 68">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2109" y="3372"/>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10. Reactive</a:t>
              </a:r>
            </a:p>
            <a:p>
              <a:r>
                <a:rPr lang="en-GB" sz="1200">
                  <a:latin typeface="Arial" charset="0"/>
                </a:rPr>
                <a:t>Monitoring</a:t>
              </a:r>
            </a:p>
          </p:txBody>
        </p:sp>
      </p:grpSp>
      <p:grpSp>
        <p:nvGrpSpPr>
          <p:cNvPr id="34838" name="Group 71"/>
          <p:cNvGrpSpPr>
            <a:grpSpLocks/>
          </p:cNvGrpSpPr>
          <p:nvPr/>
        </p:nvGrpSpPr>
        <p:grpSpPr bwMode="auto">
          <a:xfrm>
            <a:off x="3611563" y="1281113"/>
            <a:ext cx="1550987" cy="4862512"/>
            <a:chOff x="1905" y="119"/>
            <a:chExt cx="1383" cy="4339"/>
          </a:xfrm>
        </p:grpSpPr>
        <p:sp>
          <p:nvSpPr>
            <p:cNvPr id="54317" name="Rectangle 72">
              <a:hlinkClick r:id="rId3" action="ppaction://hlinksldjump" tooltip="TAXONOMY ELEMENT 1: Assessment and development of management controls (the PLAN element of the PDCA management cycle)"/>
            </p:cNvPr>
            <p:cNvSpPr>
              <a:spLocks noChangeArrowheads="1"/>
            </p:cNvSpPr>
            <p:nvPr/>
          </p:nvSpPr>
          <p:spPr bwMode="auto">
            <a:xfrm>
              <a:off x="2107" y="119"/>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1. Assessment</a:t>
              </a:r>
            </a:p>
            <a:p>
              <a:r>
                <a:rPr lang="en-GB" sz="1200">
                  <a:latin typeface="Arial" charset="0"/>
                </a:rPr>
                <a:t>and Controls</a:t>
              </a:r>
            </a:p>
          </p:txBody>
        </p:sp>
        <p:sp>
          <p:nvSpPr>
            <p:cNvPr id="54318" name="Rectangle 73">
              <a:hlinkClick r:id="rId4" action="ppaction://hlinksldjump" tooltip="TAXONOMY ELEMENT 2: Personnel processes management controls and guidance (part of the DO element of the PDCA management cycle)"/>
            </p:cNvPr>
            <p:cNvSpPr>
              <a:spLocks noChangeArrowheads="1"/>
            </p:cNvSpPr>
            <p:nvPr/>
          </p:nvSpPr>
          <p:spPr bwMode="auto">
            <a:xfrm>
              <a:off x="2108" y="481"/>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2. Personnel</a:t>
              </a:r>
            </a:p>
          </p:txBody>
        </p:sp>
        <p:sp>
          <p:nvSpPr>
            <p:cNvPr id="54319" name="Rectangle 74">
              <a:hlinkClick r:id="rId4" action="ppaction://hlinksldjump" tooltip="TAXONOMY ELEMENT 3: Commercial processes management controls and guidance (part of the DO element of the PDCA management cycle)."/>
            </p:cNvPr>
            <p:cNvSpPr>
              <a:spLocks noChangeArrowheads="1"/>
            </p:cNvSpPr>
            <p:nvPr/>
          </p:nvSpPr>
          <p:spPr bwMode="auto">
            <a:xfrm>
              <a:off x="2108" y="841"/>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3. Commerce</a:t>
              </a:r>
            </a:p>
          </p:txBody>
        </p:sp>
        <p:sp>
          <p:nvSpPr>
            <p:cNvPr id="54320" name="Rectangle 75">
              <a:hlinkClick r:id="rId5" action="ppaction://hlinksldjump" tooltip="TAXONOMY ELEMENT 4: Data processes management controls and guidance (part of the DO element of the PDCA management cycle)"/>
            </p:cNvPr>
            <p:cNvSpPr>
              <a:spLocks noChangeArrowheads="1"/>
            </p:cNvSpPr>
            <p:nvPr/>
          </p:nvSpPr>
          <p:spPr bwMode="auto">
            <a:xfrm>
              <a:off x="2108" y="1203"/>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4. Data</a:t>
              </a:r>
            </a:p>
          </p:txBody>
        </p:sp>
        <p:sp>
          <p:nvSpPr>
            <p:cNvPr id="54321" name="Rectangle 76">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2108" y="1565"/>
              <a:ext cx="1179" cy="361"/>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5. Matter and</a:t>
              </a:r>
            </a:p>
            <a:p>
              <a:r>
                <a:rPr lang="en-GB" sz="1200">
                  <a:latin typeface="Arial" charset="0"/>
                </a:rPr>
                <a:t>Energy</a:t>
              </a:r>
            </a:p>
          </p:txBody>
        </p:sp>
        <p:sp>
          <p:nvSpPr>
            <p:cNvPr id="54322" name="Rectangle 77">
              <a:hlinkClick r:id="rId7" action="ppaction://hlinksldjump" tooltip="TAXONOMY ELEMENT 6: Supplier processes management controls and guidance (part of the DO element of the PDCA management cycle)."/>
            </p:cNvPr>
            <p:cNvSpPr>
              <a:spLocks noChangeArrowheads="1"/>
            </p:cNvSpPr>
            <p:nvPr/>
          </p:nvSpPr>
          <p:spPr bwMode="auto">
            <a:xfrm>
              <a:off x="2109" y="1926"/>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6. Suppliers</a:t>
              </a:r>
            </a:p>
          </p:txBody>
        </p:sp>
        <p:sp>
          <p:nvSpPr>
            <p:cNvPr id="54323" name="Rectangle 78">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2109" y="2287"/>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7. Service and</a:t>
              </a:r>
            </a:p>
            <a:p>
              <a:r>
                <a:rPr lang="en-GB" sz="1200">
                  <a:latin typeface="Arial" charset="0"/>
                </a:rPr>
                <a:t>Product Delivery</a:t>
              </a:r>
            </a:p>
          </p:txBody>
        </p:sp>
        <p:sp>
          <p:nvSpPr>
            <p:cNvPr id="54324" name="Rectangle 79">
              <a:hlinkClick r:id="rId9" action="ppaction://hlinksldjump" tooltip="TAXONOMY ELEMENT 8: Contingency processes management controls and guidance (part of the DO element of the PDCA management cycle)."/>
            </p:cNvPr>
            <p:cNvSpPr>
              <a:spLocks noChangeArrowheads="1"/>
            </p:cNvSpPr>
            <p:nvPr/>
          </p:nvSpPr>
          <p:spPr bwMode="auto">
            <a:xfrm>
              <a:off x="2109" y="2649"/>
              <a:ext cx="1179" cy="361"/>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8. Contingencies</a:t>
              </a:r>
            </a:p>
          </p:txBody>
        </p:sp>
        <p:sp>
          <p:nvSpPr>
            <p:cNvPr id="54325" name="Rectangle 80">
              <a:hlinkClick r:id="rId10" action="ppaction://hlinksldjump" tooltip="TAXONOMY ELEMENT 9: Change processes management controls and guidance (part of the DO element of the PDCA management cycle)."/>
            </p:cNvPr>
            <p:cNvSpPr>
              <a:spLocks noChangeArrowheads="1"/>
            </p:cNvSpPr>
            <p:nvPr/>
          </p:nvSpPr>
          <p:spPr bwMode="auto">
            <a:xfrm>
              <a:off x="2108" y="3010"/>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9. Change</a:t>
              </a:r>
            </a:p>
          </p:txBody>
        </p:sp>
        <p:sp>
          <p:nvSpPr>
            <p:cNvPr id="54326" name="Rectangle 81">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2109" y="3732"/>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11. Proactive</a:t>
              </a:r>
            </a:p>
            <a:p>
              <a:r>
                <a:rPr lang="en-GB" sz="1200">
                  <a:latin typeface="Arial" charset="0"/>
                </a:rPr>
                <a:t>Monitoring</a:t>
              </a:r>
            </a:p>
          </p:txBody>
        </p:sp>
        <p:sp>
          <p:nvSpPr>
            <p:cNvPr id="54327" name="Rectangle 82">
              <a:hlinkClick r:id="rId12" action="ppaction://hlinksldjump" tooltip="TAXONOMY ELEMENT 12: Review and action processes management controls and guidance (the ACT element of the PDCA management cycle)."/>
            </p:cNvPr>
            <p:cNvSpPr>
              <a:spLocks noChangeArrowheads="1"/>
            </p:cNvSpPr>
            <p:nvPr/>
          </p:nvSpPr>
          <p:spPr bwMode="auto">
            <a:xfrm>
              <a:off x="2109" y="4094"/>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12. Review</a:t>
              </a:r>
            </a:p>
            <a:p>
              <a:r>
                <a:rPr lang="en-GB" sz="1200">
                  <a:latin typeface="Arial" charset="0"/>
                </a:rPr>
                <a:t>and Action</a:t>
              </a:r>
            </a:p>
          </p:txBody>
        </p:sp>
        <p:sp>
          <p:nvSpPr>
            <p:cNvPr id="54328" name="Rectangle 83">
              <a:hlinkClick r:id="rId13" action="ppaction://hlinksldjump" tooltip="PLAN element of PLAN-DO-CHECK-ACT management cycle."/>
            </p:cNvPr>
            <p:cNvSpPr>
              <a:spLocks noChangeArrowheads="1"/>
            </p:cNvSpPr>
            <p:nvPr/>
          </p:nvSpPr>
          <p:spPr bwMode="auto">
            <a:xfrm rot="-5400000">
              <a:off x="1825" y="199"/>
              <a:ext cx="363" cy="204"/>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000">
                  <a:latin typeface="Arial Narrow" pitchFamily="34" charset="0"/>
                </a:rPr>
                <a:t>PLAN</a:t>
              </a:r>
            </a:p>
          </p:txBody>
        </p:sp>
        <p:sp>
          <p:nvSpPr>
            <p:cNvPr id="54329" name="Rectangle 84">
              <a:hlinkClick r:id="rId13" action="ppaction://hlinksldjump" tooltip="DO element of PLAN-DO-CHECK-ACT management cycle."/>
            </p:cNvPr>
            <p:cNvSpPr>
              <a:spLocks noChangeArrowheads="1"/>
            </p:cNvSpPr>
            <p:nvPr/>
          </p:nvSpPr>
          <p:spPr bwMode="auto">
            <a:xfrm rot="-5400000">
              <a:off x="555" y="1832"/>
              <a:ext cx="2903" cy="204"/>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000">
                  <a:latin typeface="Arial Narrow" pitchFamily="34" charset="0"/>
                </a:rPr>
                <a:t>DO</a:t>
              </a:r>
            </a:p>
          </p:txBody>
        </p:sp>
        <p:sp>
          <p:nvSpPr>
            <p:cNvPr id="54330" name="Rectangle 85">
              <a:hlinkClick r:id="rId13" action="ppaction://hlinksldjump" tooltip="CHECK element of PLAN-DO-CHECK-ACT management cycle."/>
            </p:cNvPr>
            <p:cNvSpPr>
              <a:spLocks noChangeArrowheads="1"/>
            </p:cNvSpPr>
            <p:nvPr/>
          </p:nvSpPr>
          <p:spPr bwMode="auto">
            <a:xfrm rot="-5400000">
              <a:off x="1644" y="3637"/>
              <a:ext cx="725" cy="204"/>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000">
                  <a:latin typeface="Arial Narrow" pitchFamily="34" charset="0"/>
                </a:rPr>
                <a:t>CHECK</a:t>
              </a:r>
            </a:p>
          </p:txBody>
        </p:sp>
        <p:sp>
          <p:nvSpPr>
            <p:cNvPr id="54331" name="Rectangle 86">
              <a:hlinkClick r:id="rId13" action="ppaction://hlinksldjump" tooltip="ACT element of PLAN-DO-CHECK-ACT management cycle."/>
            </p:cNvPr>
            <p:cNvSpPr>
              <a:spLocks noChangeArrowheads="1"/>
            </p:cNvSpPr>
            <p:nvPr/>
          </p:nvSpPr>
          <p:spPr bwMode="auto">
            <a:xfrm rot="-5400000">
              <a:off x="1825" y="4175"/>
              <a:ext cx="363" cy="204"/>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000">
                  <a:latin typeface="Arial Narrow" pitchFamily="34" charset="0"/>
                </a:rPr>
                <a:t>ACT</a:t>
              </a:r>
            </a:p>
          </p:txBody>
        </p:sp>
        <p:sp>
          <p:nvSpPr>
            <p:cNvPr id="54332" name="Rectangle 87">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2109" y="3372"/>
              <a:ext cx="1179" cy="362"/>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a:latin typeface="Arial" charset="0"/>
                </a:rPr>
                <a:t>10. Reactive</a:t>
              </a:r>
            </a:p>
            <a:p>
              <a:r>
                <a:rPr lang="en-GB" sz="1200">
                  <a:latin typeface="Arial" charset="0"/>
                </a:rPr>
                <a:t>Monitoring</a:t>
              </a:r>
            </a:p>
          </p:txBody>
        </p:sp>
      </p:grpSp>
      <p:grpSp>
        <p:nvGrpSpPr>
          <p:cNvPr id="34839" name="Group 88"/>
          <p:cNvGrpSpPr>
            <a:grpSpLocks/>
          </p:cNvGrpSpPr>
          <p:nvPr/>
        </p:nvGrpSpPr>
        <p:grpSpPr bwMode="auto">
          <a:xfrm>
            <a:off x="3794125" y="1519238"/>
            <a:ext cx="1550988" cy="4862512"/>
            <a:chOff x="1905" y="119"/>
            <a:chExt cx="1383" cy="4339"/>
          </a:xfrm>
        </p:grpSpPr>
        <p:sp>
          <p:nvSpPr>
            <p:cNvPr id="54301" name="Rectangle 89">
              <a:hlinkClick r:id="rId3" action="ppaction://hlinksldjump" tooltip="TAXONOMY ELEMENT 1: Assessment and development of management controls (the PLAN element of the PDCA management cycle)"/>
            </p:cNvPr>
            <p:cNvSpPr>
              <a:spLocks noChangeArrowheads="1"/>
            </p:cNvSpPr>
            <p:nvPr/>
          </p:nvSpPr>
          <p:spPr bwMode="auto">
            <a:xfrm>
              <a:off x="2107" y="119"/>
              <a:ext cx="1179" cy="36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b="1">
                  <a:solidFill>
                    <a:schemeClr val="bg2"/>
                  </a:solidFill>
                  <a:latin typeface="Arial" charset="0"/>
                </a:rPr>
                <a:t>1. Assessment</a:t>
              </a:r>
            </a:p>
            <a:p>
              <a:r>
                <a:rPr lang="en-GB" sz="1200" b="1">
                  <a:solidFill>
                    <a:schemeClr val="bg2"/>
                  </a:solidFill>
                  <a:latin typeface="Arial" charset="0"/>
                </a:rPr>
                <a:t>and Controls</a:t>
              </a:r>
            </a:p>
          </p:txBody>
        </p:sp>
        <p:sp>
          <p:nvSpPr>
            <p:cNvPr id="54302" name="Rectangle 90">
              <a:hlinkClick r:id="rId4" action="ppaction://hlinksldjump" tooltip="TAXONOMY ELEMENT 2: Personnel processes management controls and guidance (part of the DO element of the PDCA management cycle)"/>
            </p:cNvPr>
            <p:cNvSpPr>
              <a:spLocks noChangeArrowheads="1"/>
            </p:cNvSpPr>
            <p:nvPr/>
          </p:nvSpPr>
          <p:spPr bwMode="auto">
            <a:xfrm>
              <a:off x="2108" y="481"/>
              <a:ext cx="1179" cy="36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b="1">
                  <a:solidFill>
                    <a:schemeClr val="bg2"/>
                  </a:solidFill>
                  <a:latin typeface="Arial" charset="0"/>
                </a:rPr>
                <a:t>2. Personnel</a:t>
              </a:r>
            </a:p>
          </p:txBody>
        </p:sp>
        <p:sp>
          <p:nvSpPr>
            <p:cNvPr id="54303" name="Rectangle 91">
              <a:hlinkClick r:id="rId4" action="ppaction://hlinksldjump" tooltip="TAXONOMY ELEMENT 3: Commercial processes management controls and guidance (part of the DO element of the PDCA management cycle)."/>
            </p:cNvPr>
            <p:cNvSpPr>
              <a:spLocks noChangeArrowheads="1"/>
            </p:cNvSpPr>
            <p:nvPr/>
          </p:nvSpPr>
          <p:spPr bwMode="auto">
            <a:xfrm>
              <a:off x="2108" y="841"/>
              <a:ext cx="1179" cy="36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b="1">
                  <a:solidFill>
                    <a:schemeClr val="bg2"/>
                  </a:solidFill>
                  <a:latin typeface="Arial" charset="0"/>
                </a:rPr>
                <a:t>3. Commerce</a:t>
              </a:r>
            </a:p>
          </p:txBody>
        </p:sp>
        <p:sp>
          <p:nvSpPr>
            <p:cNvPr id="54304" name="Rectangle 92">
              <a:hlinkClick r:id="rId5" action="ppaction://hlinksldjump" tooltip="TAXONOMY ELEMENT 4: Data processes management controls and guidance (part of the DO element of the PDCA management cycle)"/>
            </p:cNvPr>
            <p:cNvSpPr>
              <a:spLocks noChangeArrowheads="1"/>
            </p:cNvSpPr>
            <p:nvPr/>
          </p:nvSpPr>
          <p:spPr bwMode="auto">
            <a:xfrm>
              <a:off x="2108" y="1203"/>
              <a:ext cx="1179" cy="36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b="1">
                  <a:solidFill>
                    <a:schemeClr val="bg2"/>
                  </a:solidFill>
                  <a:latin typeface="Arial" charset="0"/>
                </a:rPr>
                <a:t>4. Data</a:t>
              </a:r>
            </a:p>
          </p:txBody>
        </p:sp>
        <p:sp>
          <p:nvSpPr>
            <p:cNvPr id="54305" name="Rectangle 93">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2108" y="1565"/>
              <a:ext cx="1179" cy="361"/>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b="1">
                  <a:solidFill>
                    <a:schemeClr val="bg2"/>
                  </a:solidFill>
                  <a:latin typeface="Arial" charset="0"/>
                </a:rPr>
                <a:t>5. Matter and</a:t>
              </a:r>
            </a:p>
            <a:p>
              <a:r>
                <a:rPr lang="en-GB" sz="1200" b="1">
                  <a:solidFill>
                    <a:schemeClr val="bg2"/>
                  </a:solidFill>
                  <a:latin typeface="Arial" charset="0"/>
                </a:rPr>
                <a:t>Energy</a:t>
              </a:r>
            </a:p>
          </p:txBody>
        </p:sp>
        <p:sp>
          <p:nvSpPr>
            <p:cNvPr id="54306" name="Rectangle 94">
              <a:hlinkClick r:id="rId7" action="ppaction://hlinksldjump" tooltip="TAXONOMY ELEMENT 6: Supplier processes management controls and guidance (part of the DO element of the PDCA management cycle)."/>
            </p:cNvPr>
            <p:cNvSpPr>
              <a:spLocks noChangeArrowheads="1"/>
            </p:cNvSpPr>
            <p:nvPr/>
          </p:nvSpPr>
          <p:spPr bwMode="auto">
            <a:xfrm>
              <a:off x="2109" y="1926"/>
              <a:ext cx="1179" cy="36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b="1">
                  <a:solidFill>
                    <a:schemeClr val="bg2"/>
                  </a:solidFill>
                  <a:latin typeface="Arial" charset="0"/>
                </a:rPr>
                <a:t>6. Suppliers</a:t>
              </a:r>
            </a:p>
          </p:txBody>
        </p:sp>
        <p:sp>
          <p:nvSpPr>
            <p:cNvPr id="54307" name="Rectangle 95">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2109" y="2287"/>
              <a:ext cx="1179" cy="36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b="1">
                  <a:solidFill>
                    <a:schemeClr val="bg2"/>
                  </a:solidFill>
                  <a:latin typeface="Arial" charset="0"/>
                </a:rPr>
                <a:t>7. Service and</a:t>
              </a:r>
            </a:p>
            <a:p>
              <a:r>
                <a:rPr lang="en-GB" sz="1200" b="1">
                  <a:solidFill>
                    <a:schemeClr val="bg2"/>
                  </a:solidFill>
                  <a:latin typeface="Arial" charset="0"/>
                </a:rPr>
                <a:t>Product Delivery</a:t>
              </a:r>
            </a:p>
          </p:txBody>
        </p:sp>
        <p:sp>
          <p:nvSpPr>
            <p:cNvPr id="54308" name="Rectangle 96">
              <a:hlinkClick r:id="rId9" action="ppaction://hlinksldjump" tooltip="TAXONOMY ELEMENT 8: Contingency processes management controls and guidance (part of the DO element of the PDCA management cycle)."/>
            </p:cNvPr>
            <p:cNvSpPr>
              <a:spLocks noChangeArrowheads="1"/>
            </p:cNvSpPr>
            <p:nvPr/>
          </p:nvSpPr>
          <p:spPr bwMode="auto">
            <a:xfrm>
              <a:off x="2109" y="2649"/>
              <a:ext cx="1179" cy="361"/>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b="1">
                  <a:solidFill>
                    <a:schemeClr val="bg2"/>
                  </a:solidFill>
                  <a:latin typeface="Arial" charset="0"/>
                </a:rPr>
                <a:t>8. Contingencies</a:t>
              </a:r>
            </a:p>
          </p:txBody>
        </p:sp>
        <p:sp>
          <p:nvSpPr>
            <p:cNvPr id="54309" name="Rectangle 97">
              <a:hlinkClick r:id="rId10" action="ppaction://hlinksldjump" tooltip="TAXONOMY ELEMENT 9: Change processes management controls and guidance (part of the DO element of the PDCA management cycle)."/>
            </p:cNvPr>
            <p:cNvSpPr>
              <a:spLocks noChangeArrowheads="1"/>
            </p:cNvSpPr>
            <p:nvPr/>
          </p:nvSpPr>
          <p:spPr bwMode="auto">
            <a:xfrm>
              <a:off x="2108" y="3010"/>
              <a:ext cx="1179" cy="36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b="1">
                  <a:solidFill>
                    <a:schemeClr val="bg2"/>
                  </a:solidFill>
                  <a:latin typeface="Arial" charset="0"/>
                </a:rPr>
                <a:t>9. Change</a:t>
              </a:r>
            </a:p>
          </p:txBody>
        </p:sp>
        <p:sp>
          <p:nvSpPr>
            <p:cNvPr id="54310" name="Rectangle 98">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2109" y="3732"/>
              <a:ext cx="1179" cy="36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b="1">
                  <a:solidFill>
                    <a:schemeClr val="bg2"/>
                  </a:solidFill>
                  <a:latin typeface="Arial" charset="0"/>
                </a:rPr>
                <a:t>11. Proactive</a:t>
              </a:r>
            </a:p>
            <a:p>
              <a:r>
                <a:rPr lang="en-GB" sz="1200" b="1">
                  <a:solidFill>
                    <a:schemeClr val="bg2"/>
                  </a:solidFill>
                  <a:latin typeface="Arial" charset="0"/>
                </a:rPr>
                <a:t>Monitoring</a:t>
              </a:r>
            </a:p>
          </p:txBody>
        </p:sp>
        <p:sp>
          <p:nvSpPr>
            <p:cNvPr id="54311" name="Rectangle 99">
              <a:hlinkClick r:id="rId12" action="ppaction://hlinksldjump" tooltip="TAXONOMY ELEMENT 12: Review and action processes management controls and guidance (the ACT element of the PDCA management cycle)."/>
            </p:cNvPr>
            <p:cNvSpPr>
              <a:spLocks noChangeArrowheads="1"/>
            </p:cNvSpPr>
            <p:nvPr/>
          </p:nvSpPr>
          <p:spPr bwMode="auto">
            <a:xfrm>
              <a:off x="2109" y="4094"/>
              <a:ext cx="1179" cy="36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b="1">
                  <a:solidFill>
                    <a:schemeClr val="bg2"/>
                  </a:solidFill>
                  <a:latin typeface="Arial" charset="0"/>
                </a:rPr>
                <a:t>12. Review</a:t>
              </a:r>
            </a:p>
            <a:p>
              <a:r>
                <a:rPr lang="en-GB" sz="1200" b="1">
                  <a:solidFill>
                    <a:schemeClr val="bg2"/>
                  </a:solidFill>
                  <a:latin typeface="Arial" charset="0"/>
                </a:rPr>
                <a:t>and Action</a:t>
              </a:r>
            </a:p>
          </p:txBody>
        </p:sp>
        <p:sp>
          <p:nvSpPr>
            <p:cNvPr id="54312" name="Rectangle 100">
              <a:hlinkClick r:id="rId13" action="ppaction://hlinksldjump" tooltip="PLAN element of PLAN-DO-CHECK-ACT management cycle."/>
            </p:cNvPr>
            <p:cNvSpPr>
              <a:spLocks noChangeArrowheads="1"/>
            </p:cNvSpPr>
            <p:nvPr/>
          </p:nvSpPr>
          <p:spPr bwMode="auto">
            <a:xfrm rot="-5400000">
              <a:off x="1825" y="199"/>
              <a:ext cx="363" cy="20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000" b="1">
                  <a:solidFill>
                    <a:schemeClr val="bg2"/>
                  </a:solidFill>
                  <a:latin typeface="Arial Narrow" pitchFamily="34" charset="0"/>
                </a:rPr>
                <a:t>PLAN</a:t>
              </a:r>
            </a:p>
          </p:txBody>
        </p:sp>
        <p:sp>
          <p:nvSpPr>
            <p:cNvPr id="54313" name="Rectangle 101">
              <a:hlinkClick r:id="rId13" action="ppaction://hlinksldjump" tooltip="DO element of PLAN-DO-CHECK-ACT management cycle."/>
            </p:cNvPr>
            <p:cNvSpPr>
              <a:spLocks noChangeArrowheads="1"/>
            </p:cNvSpPr>
            <p:nvPr/>
          </p:nvSpPr>
          <p:spPr bwMode="auto">
            <a:xfrm rot="-5400000">
              <a:off x="555" y="1832"/>
              <a:ext cx="2903" cy="20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000" b="1">
                  <a:solidFill>
                    <a:schemeClr val="bg2"/>
                  </a:solidFill>
                  <a:latin typeface="Arial Narrow" pitchFamily="34" charset="0"/>
                </a:rPr>
                <a:t>DO</a:t>
              </a:r>
            </a:p>
          </p:txBody>
        </p:sp>
        <p:sp>
          <p:nvSpPr>
            <p:cNvPr id="54314" name="Rectangle 102">
              <a:hlinkClick r:id="rId13" action="ppaction://hlinksldjump" tooltip="CHECK element of PLAN-DO-CHECK-ACT management cycle."/>
            </p:cNvPr>
            <p:cNvSpPr>
              <a:spLocks noChangeArrowheads="1"/>
            </p:cNvSpPr>
            <p:nvPr/>
          </p:nvSpPr>
          <p:spPr bwMode="auto">
            <a:xfrm rot="-5400000">
              <a:off x="1644" y="3637"/>
              <a:ext cx="725" cy="20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000" b="1">
                  <a:solidFill>
                    <a:schemeClr val="bg2"/>
                  </a:solidFill>
                  <a:latin typeface="Arial Narrow" pitchFamily="34" charset="0"/>
                </a:rPr>
                <a:t>CHECK</a:t>
              </a:r>
            </a:p>
          </p:txBody>
        </p:sp>
        <p:sp>
          <p:nvSpPr>
            <p:cNvPr id="54315" name="Rectangle 103">
              <a:hlinkClick r:id="rId13" action="ppaction://hlinksldjump" tooltip="ACT element of PLAN-DO-CHECK-ACT management cycle."/>
            </p:cNvPr>
            <p:cNvSpPr>
              <a:spLocks noChangeArrowheads="1"/>
            </p:cNvSpPr>
            <p:nvPr/>
          </p:nvSpPr>
          <p:spPr bwMode="auto">
            <a:xfrm rot="-5400000">
              <a:off x="1825" y="4175"/>
              <a:ext cx="363" cy="20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000" b="1">
                  <a:solidFill>
                    <a:schemeClr val="bg2"/>
                  </a:solidFill>
                  <a:latin typeface="Arial Narrow" pitchFamily="34" charset="0"/>
                </a:rPr>
                <a:t>ACT</a:t>
              </a:r>
            </a:p>
          </p:txBody>
        </p:sp>
        <p:sp>
          <p:nvSpPr>
            <p:cNvPr id="54316" name="Rectangle 104">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2109" y="3372"/>
              <a:ext cx="1179" cy="36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sz="1200" b="1">
                  <a:solidFill>
                    <a:schemeClr val="bg2"/>
                  </a:solidFill>
                  <a:latin typeface="Arial" charset="0"/>
                </a:rPr>
                <a:t>10. Reactive</a:t>
              </a:r>
            </a:p>
            <a:p>
              <a:r>
                <a:rPr lang="en-GB" sz="1200" b="1">
                  <a:solidFill>
                    <a:schemeClr val="bg2"/>
                  </a:solidFill>
                  <a:latin typeface="Arial" charset="0"/>
                </a:rPr>
                <a:t>Monitoring</a:t>
              </a:r>
            </a:p>
          </p:txBody>
        </p:sp>
      </p:grpSp>
      <p:sp>
        <p:nvSpPr>
          <p:cNvPr id="34840" name="Rectangle 106"/>
          <p:cNvSpPr>
            <a:spLocks noGrp="1" noChangeArrowheads="1"/>
          </p:cNvSpPr>
          <p:nvPr>
            <p:ph type="body" idx="1"/>
          </p:nvPr>
        </p:nvSpPr>
        <p:spPr>
          <a:xfrm>
            <a:off x="5291138" y="1557338"/>
            <a:ext cx="3744912" cy="4608512"/>
          </a:xfrm>
        </p:spPr>
        <p:txBody>
          <a:bodyPr/>
          <a:lstStyle/>
          <a:p>
            <a:pPr>
              <a:lnSpc>
                <a:spcPct val="80000"/>
              </a:lnSpc>
              <a:buFont typeface="Wingdings" pitchFamily="2" charset="2"/>
              <a:buNone/>
            </a:pPr>
            <a:r>
              <a:rPr lang="en-US" sz="2400" smtClean="0">
                <a:effectLst/>
              </a:rPr>
              <a:t>   Dedicated arrangements can be defined to comply with specific stakeholder requirements using the same twelve element taxonomy to complement the organisation’s generic twelve generic management procedures.</a:t>
            </a:r>
          </a:p>
        </p:txBody>
      </p:sp>
      <p:sp>
        <p:nvSpPr>
          <p:cNvPr id="54297" name="AutoShape 107">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8" name="AutoShape 108">
            <a:hlinkClick r:id="rId13"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99" name="AutoShape 109">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300" name="AutoShape 110">
            <a:hlinkClick r:id="rId16"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32" fill="hold" grpId="0" nodeType="afterEffect">
                                  <p:stCondLst>
                                    <p:cond delay="0"/>
                                  </p:stCondLst>
                                  <p:childTnLst>
                                    <p:set>
                                      <p:cBhvr>
                                        <p:cTn id="6" dur="1" fill="hold">
                                          <p:stCondLst>
                                            <p:cond delay="0"/>
                                          </p:stCondLst>
                                        </p:cTn>
                                        <p:tgtEl>
                                          <p:spTgt spid="34836"/>
                                        </p:tgtEl>
                                        <p:attrNameLst>
                                          <p:attrName>style.visibility</p:attrName>
                                        </p:attrNameLst>
                                      </p:cBhvr>
                                      <p:to>
                                        <p:strVal val="visible"/>
                                      </p:to>
                                    </p:set>
                                    <p:animEffect transition="in" filter="circle(out)">
                                      <p:cBhvr>
                                        <p:cTn id="7" dur="2000"/>
                                        <p:tgtEl>
                                          <p:spTgt spid="34836"/>
                                        </p:tgtEl>
                                      </p:cBhvr>
                                    </p:animEffect>
                                  </p:childTnLst>
                                </p:cTn>
                              </p:par>
                              <p:par>
                                <p:cTn id="8" presetID="16" presetClass="entr" presetSubtype="42" fill="hold" nodeType="withEffect">
                                  <p:stCondLst>
                                    <p:cond delay="0"/>
                                  </p:stCondLst>
                                  <p:childTnLst>
                                    <p:set>
                                      <p:cBhvr>
                                        <p:cTn id="9" dur="1" fill="hold">
                                          <p:stCondLst>
                                            <p:cond delay="0"/>
                                          </p:stCondLst>
                                        </p:cTn>
                                        <p:tgtEl>
                                          <p:spTgt spid="34839"/>
                                        </p:tgtEl>
                                        <p:attrNameLst>
                                          <p:attrName>style.visibility</p:attrName>
                                        </p:attrNameLst>
                                      </p:cBhvr>
                                      <p:to>
                                        <p:strVal val="visible"/>
                                      </p:to>
                                    </p:set>
                                    <p:animEffect transition="in" filter="barn(outHorizontal)">
                                      <p:cBhvr>
                                        <p:cTn id="10" dur="500"/>
                                        <p:tgtEl>
                                          <p:spTgt spid="34839"/>
                                        </p:tgtEl>
                                      </p:cBhvr>
                                    </p:animEffect>
                                  </p:childTnLst>
                                </p:cTn>
                              </p:par>
                              <p:par>
                                <p:cTn id="11" presetID="16" presetClass="entr" presetSubtype="42" fill="hold" nodeType="withEffect">
                                  <p:stCondLst>
                                    <p:cond delay="0"/>
                                  </p:stCondLst>
                                  <p:childTnLst>
                                    <p:set>
                                      <p:cBhvr>
                                        <p:cTn id="12" dur="1" fill="hold">
                                          <p:stCondLst>
                                            <p:cond delay="0"/>
                                          </p:stCondLst>
                                        </p:cTn>
                                        <p:tgtEl>
                                          <p:spTgt spid="34838"/>
                                        </p:tgtEl>
                                        <p:attrNameLst>
                                          <p:attrName>style.visibility</p:attrName>
                                        </p:attrNameLst>
                                      </p:cBhvr>
                                      <p:to>
                                        <p:strVal val="visible"/>
                                      </p:to>
                                    </p:set>
                                    <p:animEffect transition="in" filter="barn(outHorizontal)">
                                      <p:cBhvr>
                                        <p:cTn id="13" dur="500"/>
                                        <p:tgtEl>
                                          <p:spTgt spid="34838"/>
                                        </p:tgtEl>
                                      </p:cBhvr>
                                    </p:animEffect>
                                  </p:childTnLst>
                                </p:cTn>
                              </p:par>
                              <p:par>
                                <p:cTn id="14" presetID="16" presetClass="entr" presetSubtype="42" fill="hold" nodeType="withEffect">
                                  <p:stCondLst>
                                    <p:cond delay="0"/>
                                  </p:stCondLst>
                                  <p:childTnLst>
                                    <p:set>
                                      <p:cBhvr>
                                        <p:cTn id="15" dur="1" fill="hold">
                                          <p:stCondLst>
                                            <p:cond delay="0"/>
                                          </p:stCondLst>
                                        </p:cTn>
                                        <p:tgtEl>
                                          <p:spTgt spid="34837"/>
                                        </p:tgtEl>
                                        <p:attrNameLst>
                                          <p:attrName>style.visibility</p:attrName>
                                        </p:attrNameLst>
                                      </p:cBhvr>
                                      <p:to>
                                        <p:strVal val="visible"/>
                                      </p:to>
                                    </p:set>
                                    <p:animEffect transition="in" filter="barn(outHorizontal)">
                                      <p:cBhvr>
                                        <p:cTn id="16" dur="500"/>
                                        <p:tgtEl>
                                          <p:spTgt spid="34837"/>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34840">
                                            <p:txEl>
                                              <p:pRg st="0" end="0"/>
                                            </p:txEl>
                                          </p:spTgt>
                                        </p:tgtEl>
                                        <p:attrNameLst>
                                          <p:attrName>style.visibility</p:attrName>
                                        </p:attrNameLst>
                                      </p:cBhvr>
                                      <p:to>
                                        <p:strVal val="visible"/>
                                      </p:to>
                                    </p:set>
                                    <p:animEffect transition="in" filter="wipe(up)">
                                      <p:cBhvr>
                                        <p:cTn id="19" dur="500"/>
                                        <p:tgtEl>
                                          <p:spTgt spid="3484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36" grpId="0"/>
      <p:bldP spid="34840"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2192338" y="44450"/>
            <a:ext cx="6926262" cy="836613"/>
          </a:xfrm>
        </p:spPr>
        <p:txBody>
          <a:bodyPr/>
          <a:lstStyle/>
          <a:p>
            <a:r>
              <a:rPr lang="en-US" smtClean="0">
                <a:effectLst/>
              </a:rPr>
              <a:t>Overt and Covert Processes</a:t>
            </a:r>
            <a:endParaRPr lang="en-US" sz="800" smtClean="0">
              <a:effectLst/>
            </a:endParaRPr>
          </a:p>
        </p:txBody>
      </p:sp>
      <p:sp>
        <p:nvSpPr>
          <p:cNvPr id="55299" name="Rectangle 37">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55300" name="Rectangle 38">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55301" name="Rectangle 39">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55302" name="Rectangle 40">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55303" name="Rectangle 41">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55304" name="Rectangle 42">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55305" name="Rectangle 43">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55306" name="Rectangle 44">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55307" name="Rectangle 45">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55308" name="Rectangle 46">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55309" name="Rectangle 47">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55310" name="Rectangle 48">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55311" name="Rectangle 49">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55312" name="Rectangle 50">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55313" name="Rectangle 51">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55314" name="Rectangle 52">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grpSp>
        <p:nvGrpSpPr>
          <p:cNvPr id="31767" name="Group 88"/>
          <p:cNvGrpSpPr>
            <a:grpSpLocks/>
          </p:cNvGrpSpPr>
          <p:nvPr/>
        </p:nvGrpSpPr>
        <p:grpSpPr bwMode="auto">
          <a:xfrm>
            <a:off x="2627784" y="836712"/>
            <a:ext cx="1821895" cy="5550172"/>
            <a:chOff x="1905" y="119"/>
            <a:chExt cx="1383" cy="4339"/>
          </a:xfrm>
          <a:solidFill>
            <a:srgbClr val="FFFF66"/>
          </a:solidFill>
        </p:grpSpPr>
        <p:sp>
          <p:nvSpPr>
            <p:cNvPr id="31773" name="Rectangle 89">
              <a:hlinkClick r:id="rId3" action="ppaction://hlinksldjump" tooltip="TAXONOMY ELEMENT 1: Assessment and development of management controls (the PLAN element of the PDCA management cycle)"/>
            </p:cNvPr>
            <p:cNvSpPr>
              <a:spLocks noChangeArrowheads="1"/>
            </p:cNvSpPr>
            <p:nvPr/>
          </p:nvSpPr>
          <p:spPr bwMode="auto">
            <a:xfrm>
              <a:off x="2107" y="119"/>
              <a:ext cx="1179" cy="362"/>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b="1">
                  <a:solidFill>
                    <a:schemeClr val="bg2"/>
                  </a:solidFill>
                  <a:latin typeface="Arial" charset="0"/>
                  <a:cs typeface="+mn-cs"/>
                </a:rPr>
                <a:t>1. Assessment</a:t>
              </a:r>
            </a:p>
            <a:p>
              <a:pPr>
                <a:defRPr/>
              </a:pPr>
              <a:r>
                <a:rPr lang="en-GB" sz="1200" b="1">
                  <a:solidFill>
                    <a:schemeClr val="bg2"/>
                  </a:solidFill>
                  <a:latin typeface="Arial" charset="0"/>
                  <a:cs typeface="+mn-cs"/>
                </a:rPr>
                <a:t>and Controls</a:t>
              </a:r>
            </a:p>
          </p:txBody>
        </p:sp>
        <p:sp>
          <p:nvSpPr>
            <p:cNvPr id="31774" name="Rectangle 90">
              <a:hlinkClick r:id="rId4" action="ppaction://hlinksldjump" tooltip="TAXONOMY ELEMENT 2: Personnel processes management controls and guidance (part of the DO element of the PDCA management cycle)"/>
            </p:cNvPr>
            <p:cNvSpPr>
              <a:spLocks noChangeArrowheads="1"/>
            </p:cNvSpPr>
            <p:nvPr/>
          </p:nvSpPr>
          <p:spPr bwMode="auto">
            <a:xfrm>
              <a:off x="2108" y="481"/>
              <a:ext cx="1179" cy="362"/>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b="1">
                  <a:solidFill>
                    <a:schemeClr val="bg2"/>
                  </a:solidFill>
                  <a:latin typeface="Arial" charset="0"/>
                  <a:cs typeface="+mn-cs"/>
                </a:rPr>
                <a:t>2. Personnel</a:t>
              </a:r>
            </a:p>
          </p:txBody>
        </p:sp>
        <p:sp>
          <p:nvSpPr>
            <p:cNvPr id="31775" name="Rectangle 91">
              <a:hlinkClick r:id="rId4" action="ppaction://hlinksldjump" tooltip="TAXONOMY ELEMENT 3: Commercial processes management controls and guidance (part of the DO element of the PDCA management cycle)."/>
            </p:cNvPr>
            <p:cNvSpPr>
              <a:spLocks noChangeArrowheads="1"/>
            </p:cNvSpPr>
            <p:nvPr/>
          </p:nvSpPr>
          <p:spPr bwMode="auto">
            <a:xfrm>
              <a:off x="2108" y="841"/>
              <a:ext cx="1179" cy="362"/>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b="1">
                  <a:solidFill>
                    <a:schemeClr val="bg2"/>
                  </a:solidFill>
                  <a:latin typeface="Arial" charset="0"/>
                  <a:cs typeface="+mn-cs"/>
                </a:rPr>
                <a:t>3. Commerce</a:t>
              </a:r>
            </a:p>
          </p:txBody>
        </p:sp>
        <p:sp>
          <p:nvSpPr>
            <p:cNvPr id="31776" name="Rectangle 92">
              <a:hlinkClick r:id="rId5" action="ppaction://hlinksldjump" tooltip="TAXONOMY ELEMENT 4: Data processes management controls and guidance (part of the DO element of the PDCA management cycle)"/>
            </p:cNvPr>
            <p:cNvSpPr>
              <a:spLocks noChangeArrowheads="1"/>
            </p:cNvSpPr>
            <p:nvPr/>
          </p:nvSpPr>
          <p:spPr bwMode="auto">
            <a:xfrm>
              <a:off x="2108" y="1203"/>
              <a:ext cx="1179" cy="362"/>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b="1">
                  <a:solidFill>
                    <a:schemeClr val="bg2"/>
                  </a:solidFill>
                  <a:latin typeface="Arial" charset="0"/>
                  <a:cs typeface="+mn-cs"/>
                </a:rPr>
                <a:t>4. Data</a:t>
              </a:r>
            </a:p>
          </p:txBody>
        </p:sp>
        <p:sp>
          <p:nvSpPr>
            <p:cNvPr id="31777" name="Rectangle 93">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2108" y="1565"/>
              <a:ext cx="1179" cy="361"/>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b="1">
                  <a:solidFill>
                    <a:schemeClr val="bg2"/>
                  </a:solidFill>
                  <a:latin typeface="Arial" charset="0"/>
                  <a:cs typeface="+mn-cs"/>
                </a:rPr>
                <a:t>5. Matter and</a:t>
              </a:r>
            </a:p>
            <a:p>
              <a:pPr>
                <a:defRPr/>
              </a:pPr>
              <a:r>
                <a:rPr lang="en-GB" sz="1200" b="1">
                  <a:solidFill>
                    <a:schemeClr val="bg2"/>
                  </a:solidFill>
                  <a:latin typeface="Arial" charset="0"/>
                  <a:cs typeface="+mn-cs"/>
                </a:rPr>
                <a:t>Energy</a:t>
              </a:r>
            </a:p>
          </p:txBody>
        </p:sp>
        <p:sp>
          <p:nvSpPr>
            <p:cNvPr id="31778" name="Rectangle 94">
              <a:hlinkClick r:id="rId7" action="ppaction://hlinksldjump" tooltip="TAXONOMY ELEMENT 6: Supplier processes management controls and guidance (part of the DO element of the PDCA management cycle)."/>
            </p:cNvPr>
            <p:cNvSpPr>
              <a:spLocks noChangeArrowheads="1"/>
            </p:cNvSpPr>
            <p:nvPr/>
          </p:nvSpPr>
          <p:spPr bwMode="auto">
            <a:xfrm>
              <a:off x="2109" y="1926"/>
              <a:ext cx="1179" cy="362"/>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b="1">
                  <a:solidFill>
                    <a:schemeClr val="bg2"/>
                  </a:solidFill>
                  <a:latin typeface="Arial" charset="0"/>
                  <a:cs typeface="+mn-cs"/>
                </a:rPr>
                <a:t>6. Suppliers</a:t>
              </a:r>
            </a:p>
          </p:txBody>
        </p:sp>
        <p:sp>
          <p:nvSpPr>
            <p:cNvPr id="31779" name="Rectangle 95">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2109" y="2287"/>
              <a:ext cx="1179" cy="362"/>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b="1">
                  <a:solidFill>
                    <a:schemeClr val="bg2"/>
                  </a:solidFill>
                  <a:latin typeface="Arial" charset="0"/>
                  <a:cs typeface="+mn-cs"/>
                </a:rPr>
                <a:t>7. Service and</a:t>
              </a:r>
            </a:p>
            <a:p>
              <a:pPr>
                <a:defRPr/>
              </a:pPr>
              <a:r>
                <a:rPr lang="en-GB" sz="1200" b="1">
                  <a:solidFill>
                    <a:schemeClr val="bg2"/>
                  </a:solidFill>
                  <a:latin typeface="Arial" charset="0"/>
                  <a:cs typeface="+mn-cs"/>
                </a:rPr>
                <a:t>Product Delivery</a:t>
              </a:r>
            </a:p>
          </p:txBody>
        </p:sp>
        <p:sp>
          <p:nvSpPr>
            <p:cNvPr id="31780" name="Rectangle 96">
              <a:hlinkClick r:id="rId9" action="ppaction://hlinksldjump" tooltip="TAXONOMY ELEMENT 8: Contingency processes management controls and guidance (part of the DO element of the PDCA management cycle)."/>
            </p:cNvPr>
            <p:cNvSpPr>
              <a:spLocks noChangeArrowheads="1"/>
            </p:cNvSpPr>
            <p:nvPr/>
          </p:nvSpPr>
          <p:spPr bwMode="auto">
            <a:xfrm>
              <a:off x="2109" y="2649"/>
              <a:ext cx="1179" cy="361"/>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b="1">
                  <a:solidFill>
                    <a:schemeClr val="bg2"/>
                  </a:solidFill>
                  <a:latin typeface="Arial" charset="0"/>
                  <a:cs typeface="+mn-cs"/>
                </a:rPr>
                <a:t>8. Contingencies</a:t>
              </a:r>
            </a:p>
          </p:txBody>
        </p:sp>
        <p:sp>
          <p:nvSpPr>
            <p:cNvPr id="31781" name="Rectangle 97">
              <a:hlinkClick r:id="rId10" action="ppaction://hlinksldjump" tooltip="TAXONOMY ELEMENT 9: Change processes management controls and guidance (part of the DO element of the PDCA management cycle)."/>
            </p:cNvPr>
            <p:cNvSpPr>
              <a:spLocks noChangeArrowheads="1"/>
            </p:cNvSpPr>
            <p:nvPr/>
          </p:nvSpPr>
          <p:spPr bwMode="auto">
            <a:xfrm>
              <a:off x="2108" y="3010"/>
              <a:ext cx="1179" cy="362"/>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b="1">
                  <a:solidFill>
                    <a:schemeClr val="bg2"/>
                  </a:solidFill>
                  <a:latin typeface="Arial" charset="0"/>
                  <a:cs typeface="+mn-cs"/>
                </a:rPr>
                <a:t>9. Change</a:t>
              </a:r>
            </a:p>
          </p:txBody>
        </p:sp>
        <p:sp>
          <p:nvSpPr>
            <p:cNvPr id="31782" name="Rectangle 98">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2109" y="3732"/>
              <a:ext cx="1179" cy="362"/>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b="1">
                  <a:solidFill>
                    <a:schemeClr val="bg2"/>
                  </a:solidFill>
                  <a:latin typeface="Arial" charset="0"/>
                  <a:cs typeface="+mn-cs"/>
                </a:rPr>
                <a:t>11. Proactive</a:t>
              </a:r>
            </a:p>
            <a:p>
              <a:pPr>
                <a:defRPr/>
              </a:pPr>
              <a:r>
                <a:rPr lang="en-GB" sz="1200" b="1">
                  <a:solidFill>
                    <a:schemeClr val="bg2"/>
                  </a:solidFill>
                  <a:latin typeface="Arial" charset="0"/>
                  <a:cs typeface="+mn-cs"/>
                </a:rPr>
                <a:t>Monitoring</a:t>
              </a:r>
            </a:p>
          </p:txBody>
        </p:sp>
        <p:sp>
          <p:nvSpPr>
            <p:cNvPr id="31783" name="Rectangle 99">
              <a:hlinkClick r:id="rId12" action="ppaction://hlinksldjump" tooltip="TAXONOMY ELEMENT 12: Review and action processes management controls and guidance (the ACT element of the PDCA management cycle)."/>
            </p:cNvPr>
            <p:cNvSpPr>
              <a:spLocks noChangeArrowheads="1"/>
            </p:cNvSpPr>
            <p:nvPr/>
          </p:nvSpPr>
          <p:spPr bwMode="auto">
            <a:xfrm>
              <a:off x="2109" y="4094"/>
              <a:ext cx="1179" cy="362"/>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b="1">
                  <a:solidFill>
                    <a:schemeClr val="bg2"/>
                  </a:solidFill>
                  <a:latin typeface="Arial" charset="0"/>
                  <a:cs typeface="+mn-cs"/>
                </a:rPr>
                <a:t>12. Review</a:t>
              </a:r>
            </a:p>
            <a:p>
              <a:pPr>
                <a:defRPr/>
              </a:pPr>
              <a:r>
                <a:rPr lang="en-GB" sz="1200" b="1">
                  <a:solidFill>
                    <a:schemeClr val="bg2"/>
                  </a:solidFill>
                  <a:latin typeface="Arial" charset="0"/>
                  <a:cs typeface="+mn-cs"/>
                </a:rPr>
                <a:t>and Action</a:t>
              </a:r>
            </a:p>
          </p:txBody>
        </p:sp>
        <p:sp>
          <p:nvSpPr>
            <p:cNvPr id="31784" name="Rectangle 100">
              <a:hlinkClick r:id="rId13" action="ppaction://hlinksldjump" tooltip="PLAN element of PLAN-DO-CHECK-ACT management cycle."/>
            </p:cNvPr>
            <p:cNvSpPr>
              <a:spLocks noChangeArrowheads="1"/>
            </p:cNvSpPr>
            <p:nvPr/>
          </p:nvSpPr>
          <p:spPr bwMode="auto">
            <a:xfrm rot="-5400000">
              <a:off x="1825" y="199"/>
              <a:ext cx="363" cy="204"/>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000" b="1">
                  <a:solidFill>
                    <a:schemeClr val="bg2"/>
                  </a:solidFill>
                  <a:latin typeface="Arial Narrow" pitchFamily="34" charset="0"/>
                  <a:cs typeface="+mn-cs"/>
                </a:rPr>
                <a:t>PLAN</a:t>
              </a:r>
            </a:p>
          </p:txBody>
        </p:sp>
        <p:sp>
          <p:nvSpPr>
            <p:cNvPr id="31785" name="Rectangle 101">
              <a:hlinkClick r:id="rId13" action="ppaction://hlinksldjump" tooltip="DO element of PLAN-DO-CHECK-ACT management cycle."/>
            </p:cNvPr>
            <p:cNvSpPr>
              <a:spLocks noChangeArrowheads="1"/>
            </p:cNvSpPr>
            <p:nvPr/>
          </p:nvSpPr>
          <p:spPr bwMode="auto">
            <a:xfrm rot="-5400000">
              <a:off x="555" y="1832"/>
              <a:ext cx="2903" cy="204"/>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000" b="1">
                  <a:solidFill>
                    <a:schemeClr val="bg2"/>
                  </a:solidFill>
                  <a:latin typeface="Arial Narrow" pitchFamily="34" charset="0"/>
                  <a:cs typeface="+mn-cs"/>
                </a:rPr>
                <a:t>DO</a:t>
              </a:r>
            </a:p>
          </p:txBody>
        </p:sp>
        <p:sp>
          <p:nvSpPr>
            <p:cNvPr id="31786" name="Rectangle 102">
              <a:hlinkClick r:id="rId13" action="ppaction://hlinksldjump" tooltip="CHECK element of PLAN-DO-CHECK-ACT management cycle."/>
            </p:cNvPr>
            <p:cNvSpPr>
              <a:spLocks noChangeArrowheads="1"/>
            </p:cNvSpPr>
            <p:nvPr/>
          </p:nvSpPr>
          <p:spPr bwMode="auto">
            <a:xfrm rot="-5400000">
              <a:off x="1644" y="3637"/>
              <a:ext cx="725" cy="204"/>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000" b="1">
                  <a:solidFill>
                    <a:schemeClr val="bg2"/>
                  </a:solidFill>
                  <a:latin typeface="Arial Narrow" pitchFamily="34" charset="0"/>
                  <a:cs typeface="+mn-cs"/>
                </a:rPr>
                <a:t>CHECK</a:t>
              </a:r>
            </a:p>
          </p:txBody>
        </p:sp>
        <p:sp>
          <p:nvSpPr>
            <p:cNvPr id="31787" name="Rectangle 103">
              <a:hlinkClick r:id="rId13" action="ppaction://hlinksldjump" tooltip="ACT element of PLAN-DO-CHECK-ACT management cycle."/>
            </p:cNvPr>
            <p:cNvSpPr>
              <a:spLocks noChangeArrowheads="1"/>
            </p:cNvSpPr>
            <p:nvPr/>
          </p:nvSpPr>
          <p:spPr bwMode="auto">
            <a:xfrm rot="-5400000">
              <a:off x="1825" y="4175"/>
              <a:ext cx="363" cy="204"/>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000" b="1">
                  <a:solidFill>
                    <a:schemeClr val="bg2"/>
                  </a:solidFill>
                  <a:latin typeface="Arial Narrow" pitchFamily="34" charset="0"/>
                  <a:cs typeface="+mn-cs"/>
                </a:rPr>
                <a:t>ACT</a:t>
              </a:r>
            </a:p>
          </p:txBody>
        </p:sp>
        <p:sp>
          <p:nvSpPr>
            <p:cNvPr id="31788" name="Rectangle 104">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2109" y="3372"/>
              <a:ext cx="1179" cy="362"/>
            </a:xfrm>
            <a:prstGeom prst="rect">
              <a:avLst/>
            </a:prstGeom>
            <a:grp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b="1">
                  <a:solidFill>
                    <a:schemeClr val="bg2"/>
                  </a:solidFill>
                  <a:latin typeface="Arial" charset="0"/>
                  <a:cs typeface="+mn-cs"/>
                </a:rPr>
                <a:t>10. Reactive</a:t>
              </a:r>
            </a:p>
            <a:p>
              <a:pPr>
                <a:defRPr/>
              </a:pPr>
              <a:r>
                <a:rPr lang="en-GB" sz="1200" b="1">
                  <a:solidFill>
                    <a:schemeClr val="bg2"/>
                  </a:solidFill>
                  <a:latin typeface="Arial" charset="0"/>
                  <a:cs typeface="+mn-cs"/>
                </a:rPr>
                <a:t>Monitoring</a:t>
              </a:r>
            </a:p>
          </p:txBody>
        </p:sp>
      </p:grpSp>
      <p:sp>
        <p:nvSpPr>
          <p:cNvPr id="35860" name="Rectangle 106"/>
          <p:cNvSpPr>
            <a:spLocks noGrp="1" noChangeArrowheads="1"/>
          </p:cNvSpPr>
          <p:nvPr>
            <p:ph type="body" idx="1"/>
          </p:nvPr>
        </p:nvSpPr>
        <p:spPr>
          <a:xfrm>
            <a:off x="5219700" y="4144963"/>
            <a:ext cx="3527425" cy="1528762"/>
          </a:xfrm>
        </p:spPr>
        <p:txBody>
          <a:bodyPr/>
          <a:lstStyle/>
          <a:p>
            <a:pPr>
              <a:lnSpc>
                <a:spcPct val="80000"/>
              </a:lnSpc>
              <a:buFont typeface="Wingdings" pitchFamily="2" charset="2"/>
              <a:buNone/>
            </a:pPr>
            <a:r>
              <a:rPr lang="en-US" sz="2400" smtClean="0">
                <a:effectLst/>
              </a:rPr>
              <a:t>   Overt and covert processes can use the same twelve element taxonomy</a:t>
            </a:r>
          </a:p>
        </p:txBody>
      </p:sp>
      <p:sp>
        <p:nvSpPr>
          <p:cNvPr id="55317" name="AutoShape 107">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8" name="AutoShape 108">
            <a:hlinkClick r:id="rId13" action="ppaction://hlinksldjump"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9" name="AutoShape 109">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0" name="AutoShape 110">
            <a:hlinkClick r:id="rId16"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5865" name="Picture 2" descr="C:\Users\Ian\AppData\Local\Microsoft\Windows\Temporary Internet Files\Content.IE5\C2G3VB02\MP900448823[1].jpg"/>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364163" y="1125538"/>
            <a:ext cx="3294062" cy="247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766" name="Group 71"/>
          <p:cNvGrpSpPr>
            <a:grpSpLocks/>
          </p:cNvGrpSpPr>
          <p:nvPr/>
        </p:nvGrpSpPr>
        <p:grpSpPr bwMode="auto">
          <a:xfrm>
            <a:off x="3131840" y="1052736"/>
            <a:ext cx="1821894" cy="5550172"/>
            <a:chOff x="1905" y="119"/>
            <a:chExt cx="1383" cy="4339"/>
          </a:xfrm>
          <a:solidFill>
            <a:srgbClr val="FF0000"/>
          </a:solidFill>
        </p:grpSpPr>
        <p:sp>
          <p:nvSpPr>
            <p:cNvPr id="31789" name="Rectangle 72">
              <a:hlinkClick r:id="rId3" action="ppaction://hlinksldjump" tooltip="TAXONOMY ELEMENT 1: Assessment and development of management controls (the PLAN element of the PDCA management cycle)"/>
            </p:cNvPr>
            <p:cNvSpPr>
              <a:spLocks noChangeArrowheads="1"/>
            </p:cNvSpPr>
            <p:nvPr/>
          </p:nvSpPr>
          <p:spPr bwMode="auto">
            <a:xfrm>
              <a:off x="2107" y="119"/>
              <a:ext cx="1179" cy="362"/>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a:latin typeface="Arial" charset="0"/>
                  <a:cs typeface="+mn-cs"/>
                </a:rPr>
                <a:t>1. Assessment</a:t>
              </a:r>
            </a:p>
            <a:p>
              <a:pPr>
                <a:defRPr/>
              </a:pPr>
              <a:r>
                <a:rPr lang="en-GB" sz="1200">
                  <a:latin typeface="Arial" charset="0"/>
                  <a:cs typeface="+mn-cs"/>
                </a:rPr>
                <a:t>and Controls</a:t>
              </a:r>
            </a:p>
          </p:txBody>
        </p:sp>
        <p:sp>
          <p:nvSpPr>
            <p:cNvPr id="31790" name="Rectangle 73">
              <a:hlinkClick r:id="rId4" action="ppaction://hlinksldjump" tooltip="TAXONOMY ELEMENT 2: Personnel processes management controls and guidance (part of the DO element of the PDCA management cycle)"/>
            </p:cNvPr>
            <p:cNvSpPr>
              <a:spLocks noChangeArrowheads="1"/>
            </p:cNvSpPr>
            <p:nvPr/>
          </p:nvSpPr>
          <p:spPr bwMode="auto">
            <a:xfrm>
              <a:off x="2108" y="481"/>
              <a:ext cx="1179" cy="362"/>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a:latin typeface="Arial" charset="0"/>
                  <a:cs typeface="+mn-cs"/>
                </a:rPr>
                <a:t>2. Personnel</a:t>
              </a:r>
            </a:p>
          </p:txBody>
        </p:sp>
        <p:sp>
          <p:nvSpPr>
            <p:cNvPr id="31791" name="Rectangle 74">
              <a:hlinkClick r:id="rId4" action="ppaction://hlinksldjump" tooltip="TAXONOMY ELEMENT 3: Commercial processes management controls and guidance (part of the DO element of the PDCA management cycle)."/>
            </p:cNvPr>
            <p:cNvSpPr>
              <a:spLocks noChangeArrowheads="1"/>
            </p:cNvSpPr>
            <p:nvPr/>
          </p:nvSpPr>
          <p:spPr bwMode="auto">
            <a:xfrm>
              <a:off x="2108" y="841"/>
              <a:ext cx="1179" cy="362"/>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a:latin typeface="Arial" charset="0"/>
                  <a:cs typeface="+mn-cs"/>
                </a:rPr>
                <a:t>3. Commerce</a:t>
              </a:r>
            </a:p>
          </p:txBody>
        </p:sp>
        <p:sp>
          <p:nvSpPr>
            <p:cNvPr id="31792" name="Rectangle 75">
              <a:hlinkClick r:id="rId5" action="ppaction://hlinksldjump" tooltip="TAXONOMY ELEMENT 4: Data processes management controls and guidance (part of the DO element of the PDCA management cycle)"/>
            </p:cNvPr>
            <p:cNvSpPr>
              <a:spLocks noChangeArrowheads="1"/>
            </p:cNvSpPr>
            <p:nvPr/>
          </p:nvSpPr>
          <p:spPr bwMode="auto">
            <a:xfrm>
              <a:off x="2108" y="1203"/>
              <a:ext cx="1179" cy="362"/>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dirty="0">
                  <a:latin typeface="Arial" charset="0"/>
                  <a:cs typeface="+mn-cs"/>
                </a:rPr>
                <a:t>4. Data</a:t>
              </a:r>
            </a:p>
          </p:txBody>
        </p:sp>
        <p:sp>
          <p:nvSpPr>
            <p:cNvPr id="31793" name="Rectangle 76">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2108" y="1565"/>
              <a:ext cx="1179" cy="361"/>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a:latin typeface="Arial" charset="0"/>
                  <a:cs typeface="+mn-cs"/>
                </a:rPr>
                <a:t>5. Matter and</a:t>
              </a:r>
            </a:p>
            <a:p>
              <a:pPr>
                <a:defRPr/>
              </a:pPr>
              <a:r>
                <a:rPr lang="en-GB" sz="1200">
                  <a:latin typeface="Arial" charset="0"/>
                  <a:cs typeface="+mn-cs"/>
                </a:rPr>
                <a:t>Energy</a:t>
              </a:r>
            </a:p>
          </p:txBody>
        </p:sp>
        <p:sp>
          <p:nvSpPr>
            <p:cNvPr id="31794" name="Rectangle 77">
              <a:hlinkClick r:id="rId7" action="ppaction://hlinksldjump" tooltip="TAXONOMY ELEMENT 6: Supplier processes management controls and guidance (part of the DO element of the PDCA management cycle)."/>
            </p:cNvPr>
            <p:cNvSpPr>
              <a:spLocks noChangeArrowheads="1"/>
            </p:cNvSpPr>
            <p:nvPr/>
          </p:nvSpPr>
          <p:spPr bwMode="auto">
            <a:xfrm>
              <a:off x="2109" y="1926"/>
              <a:ext cx="1179" cy="362"/>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a:latin typeface="Arial" charset="0"/>
                  <a:cs typeface="+mn-cs"/>
                </a:rPr>
                <a:t>6. Suppliers</a:t>
              </a:r>
            </a:p>
          </p:txBody>
        </p:sp>
        <p:sp>
          <p:nvSpPr>
            <p:cNvPr id="31795" name="Rectangle 78">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2109" y="2287"/>
              <a:ext cx="1179" cy="362"/>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a:latin typeface="Arial" charset="0"/>
                  <a:cs typeface="+mn-cs"/>
                </a:rPr>
                <a:t>7. Service and</a:t>
              </a:r>
            </a:p>
            <a:p>
              <a:pPr>
                <a:defRPr/>
              </a:pPr>
              <a:r>
                <a:rPr lang="en-GB" sz="1200">
                  <a:latin typeface="Arial" charset="0"/>
                  <a:cs typeface="+mn-cs"/>
                </a:rPr>
                <a:t>Product Delivery</a:t>
              </a:r>
            </a:p>
          </p:txBody>
        </p:sp>
        <p:sp>
          <p:nvSpPr>
            <p:cNvPr id="31796" name="Rectangle 79">
              <a:hlinkClick r:id="rId9" action="ppaction://hlinksldjump" tooltip="TAXONOMY ELEMENT 8: Contingency processes management controls and guidance (part of the DO element of the PDCA management cycle)."/>
            </p:cNvPr>
            <p:cNvSpPr>
              <a:spLocks noChangeArrowheads="1"/>
            </p:cNvSpPr>
            <p:nvPr/>
          </p:nvSpPr>
          <p:spPr bwMode="auto">
            <a:xfrm>
              <a:off x="2109" y="2649"/>
              <a:ext cx="1179" cy="361"/>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a:latin typeface="Arial" charset="0"/>
                  <a:cs typeface="+mn-cs"/>
                </a:rPr>
                <a:t>8. Contingencies</a:t>
              </a:r>
            </a:p>
          </p:txBody>
        </p:sp>
        <p:sp>
          <p:nvSpPr>
            <p:cNvPr id="31797" name="Rectangle 80">
              <a:hlinkClick r:id="rId10" action="ppaction://hlinksldjump" tooltip="TAXONOMY ELEMENT 9: Change processes management controls and guidance (part of the DO element of the PDCA management cycle)."/>
            </p:cNvPr>
            <p:cNvSpPr>
              <a:spLocks noChangeArrowheads="1"/>
            </p:cNvSpPr>
            <p:nvPr/>
          </p:nvSpPr>
          <p:spPr bwMode="auto">
            <a:xfrm>
              <a:off x="2108" y="3010"/>
              <a:ext cx="1179" cy="362"/>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a:latin typeface="Arial" charset="0"/>
                  <a:cs typeface="+mn-cs"/>
                </a:rPr>
                <a:t>9. Change</a:t>
              </a:r>
            </a:p>
          </p:txBody>
        </p:sp>
        <p:sp>
          <p:nvSpPr>
            <p:cNvPr id="31798" name="Rectangle 81">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2109" y="3732"/>
              <a:ext cx="1179" cy="362"/>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a:latin typeface="Arial" charset="0"/>
                  <a:cs typeface="+mn-cs"/>
                </a:rPr>
                <a:t>11. Proactive</a:t>
              </a:r>
            </a:p>
            <a:p>
              <a:pPr>
                <a:defRPr/>
              </a:pPr>
              <a:r>
                <a:rPr lang="en-GB" sz="1200">
                  <a:latin typeface="Arial" charset="0"/>
                  <a:cs typeface="+mn-cs"/>
                </a:rPr>
                <a:t>Monitoring</a:t>
              </a:r>
            </a:p>
          </p:txBody>
        </p:sp>
        <p:sp>
          <p:nvSpPr>
            <p:cNvPr id="31799" name="Rectangle 82">
              <a:hlinkClick r:id="rId12" action="ppaction://hlinksldjump" tooltip="TAXONOMY ELEMENT 12: Review and action processes management controls and guidance (the ACT element of the PDCA management cycle)."/>
            </p:cNvPr>
            <p:cNvSpPr>
              <a:spLocks noChangeArrowheads="1"/>
            </p:cNvSpPr>
            <p:nvPr/>
          </p:nvSpPr>
          <p:spPr bwMode="auto">
            <a:xfrm>
              <a:off x="2109" y="4094"/>
              <a:ext cx="1179" cy="362"/>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a:latin typeface="Arial" charset="0"/>
                  <a:cs typeface="+mn-cs"/>
                </a:rPr>
                <a:t>12. Review</a:t>
              </a:r>
            </a:p>
            <a:p>
              <a:pPr>
                <a:defRPr/>
              </a:pPr>
              <a:r>
                <a:rPr lang="en-GB" sz="1200">
                  <a:latin typeface="Arial" charset="0"/>
                  <a:cs typeface="+mn-cs"/>
                </a:rPr>
                <a:t>and Action</a:t>
              </a:r>
            </a:p>
          </p:txBody>
        </p:sp>
        <p:sp>
          <p:nvSpPr>
            <p:cNvPr id="31800" name="Rectangle 83">
              <a:hlinkClick r:id="rId13" action="ppaction://hlinksldjump" tooltip="PLAN element of PLAN-DO-CHECK-ACT management cycle."/>
            </p:cNvPr>
            <p:cNvSpPr>
              <a:spLocks noChangeArrowheads="1"/>
            </p:cNvSpPr>
            <p:nvPr/>
          </p:nvSpPr>
          <p:spPr bwMode="auto">
            <a:xfrm rot="-5400000">
              <a:off x="1825" y="199"/>
              <a:ext cx="363" cy="204"/>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000">
                  <a:latin typeface="Arial Narrow" pitchFamily="34" charset="0"/>
                  <a:cs typeface="+mn-cs"/>
                </a:rPr>
                <a:t>PLAN</a:t>
              </a:r>
            </a:p>
          </p:txBody>
        </p:sp>
        <p:sp>
          <p:nvSpPr>
            <p:cNvPr id="31801" name="Rectangle 84">
              <a:hlinkClick r:id="rId13" action="ppaction://hlinksldjump" tooltip="DO element of PLAN-DO-CHECK-ACT management cycle."/>
            </p:cNvPr>
            <p:cNvSpPr>
              <a:spLocks noChangeArrowheads="1"/>
            </p:cNvSpPr>
            <p:nvPr/>
          </p:nvSpPr>
          <p:spPr bwMode="auto">
            <a:xfrm rot="-5400000">
              <a:off x="555" y="1832"/>
              <a:ext cx="2903" cy="204"/>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000">
                  <a:latin typeface="Arial Narrow" pitchFamily="34" charset="0"/>
                  <a:cs typeface="+mn-cs"/>
                </a:rPr>
                <a:t>DO</a:t>
              </a:r>
            </a:p>
          </p:txBody>
        </p:sp>
        <p:sp>
          <p:nvSpPr>
            <p:cNvPr id="31802" name="Rectangle 85">
              <a:hlinkClick r:id="rId13" action="ppaction://hlinksldjump" tooltip="CHECK element of PLAN-DO-CHECK-ACT management cycle."/>
            </p:cNvPr>
            <p:cNvSpPr>
              <a:spLocks noChangeArrowheads="1"/>
            </p:cNvSpPr>
            <p:nvPr/>
          </p:nvSpPr>
          <p:spPr bwMode="auto">
            <a:xfrm rot="-5400000">
              <a:off x="1644" y="3637"/>
              <a:ext cx="725" cy="204"/>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000">
                  <a:latin typeface="Arial Narrow" pitchFamily="34" charset="0"/>
                  <a:cs typeface="+mn-cs"/>
                </a:rPr>
                <a:t>CHECK</a:t>
              </a:r>
            </a:p>
          </p:txBody>
        </p:sp>
        <p:sp>
          <p:nvSpPr>
            <p:cNvPr id="31803" name="Rectangle 86">
              <a:hlinkClick r:id="rId13" action="ppaction://hlinksldjump" tooltip="ACT element of PLAN-DO-CHECK-ACT management cycle."/>
            </p:cNvPr>
            <p:cNvSpPr>
              <a:spLocks noChangeArrowheads="1"/>
            </p:cNvSpPr>
            <p:nvPr/>
          </p:nvSpPr>
          <p:spPr bwMode="auto">
            <a:xfrm rot="-5400000">
              <a:off x="1825" y="4175"/>
              <a:ext cx="363" cy="204"/>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000">
                  <a:latin typeface="Arial Narrow" pitchFamily="34" charset="0"/>
                  <a:cs typeface="+mn-cs"/>
                </a:rPr>
                <a:t>ACT</a:t>
              </a:r>
            </a:p>
          </p:txBody>
        </p:sp>
        <p:sp>
          <p:nvSpPr>
            <p:cNvPr id="31804" name="Rectangle 87">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2109" y="3372"/>
              <a:ext cx="1179" cy="362"/>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GB" sz="1200">
                  <a:latin typeface="Arial" charset="0"/>
                  <a:cs typeface="+mn-cs"/>
                </a:rPr>
                <a:t>10. Reactive</a:t>
              </a:r>
            </a:p>
            <a:p>
              <a:pPr>
                <a:defRPr/>
              </a:pPr>
              <a:r>
                <a:rPr lang="en-GB" sz="1200">
                  <a:latin typeface="Arial" charset="0"/>
                  <a:cs typeface="+mn-cs"/>
                </a:rPr>
                <a:t>Monitoring</a:t>
              </a:r>
            </a:p>
          </p:txBody>
        </p:sp>
      </p:grpSp>
      <p:sp>
        <p:nvSpPr>
          <p:cNvPr id="2" name="Right Arrow 1"/>
          <p:cNvSpPr/>
          <p:nvPr/>
        </p:nvSpPr>
        <p:spPr>
          <a:xfrm>
            <a:off x="4716463" y="2355850"/>
            <a:ext cx="1150937" cy="6477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5860">
                                            <p:txEl>
                                              <p:pRg st="0" end="0"/>
                                            </p:txEl>
                                          </p:spTgt>
                                        </p:tgtEl>
                                        <p:attrNameLst>
                                          <p:attrName>style.visibility</p:attrName>
                                        </p:attrNameLst>
                                      </p:cBhvr>
                                      <p:to>
                                        <p:strVal val="visible"/>
                                      </p:to>
                                    </p:set>
                                    <p:animEffect transition="in" filter="wipe(up)">
                                      <p:cBhvr>
                                        <p:cTn id="7" dur="500"/>
                                        <p:tgtEl>
                                          <p:spTgt spid="35860">
                                            <p:txEl>
                                              <p:pRg st="0" end="0"/>
                                            </p:txEl>
                                          </p:spTgt>
                                        </p:tgtEl>
                                      </p:cBhvr>
                                    </p:animEffect>
                                  </p:childTnLst>
                                </p:cTn>
                              </p:par>
                              <p:par>
                                <p:cTn id="8" presetID="16" presetClass="entr" presetSubtype="37" fill="hold" nodeType="withEffect">
                                  <p:stCondLst>
                                    <p:cond delay="0"/>
                                  </p:stCondLst>
                                  <p:childTnLst>
                                    <p:set>
                                      <p:cBhvr>
                                        <p:cTn id="9" dur="1" fill="hold">
                                          <p:stCondLst>
                                            <p:cond delay="0"/>
                                          </p:stCondLst>
                                        </p:cTn>
                                        <p:tgtEl>
                                          <p:spTgt spid="31767"/>
                                        </p:tgtEl>
                                        <p:attrNameLst>
                                          <p:attrName>style.visibility</p:attrName>
                                        </p:attrNameLst>
                                      </p:cBhvr>
                                      <p:to>
                                        <p:strVal val="visible"/>
                                      </p:to>
                                    </p:set>
                                    <p:animEffect transition="in" filter="barn(outVertical)">
                                      <p:cBhvr>
                                        <p:cTn id="10" dur="500"/>
                                        <p:tgtEl>
                                          <p:spTgt spid="31767"/>
                                        </p:tgtEl>
                                      </p:cBhvr>
                                    </p:animEffect>
                                  </p:childTnLst>
                                </p:cTn>
                              </p:par>
                            </p:childTnLst>
                          </p:cTn>
                        </p:par>
                        <p:par>
                          <p:cTn id="11" fill="hold" nodeType="afterGroup">
                            <p:stCondLst>
                              <p:cond delay="500"/>
                            </p:stCondLst>
                            <p:childTnLst>
                              <p:par>
                                <p:cTn id="12" presetID="16" presetClass="entr" presetSubtype="37" fill="hold" nodeType="afterEffect">
                                  <p:stCondLst>
                                    <p:cond delay="0"/>
                                  </p:stCondLst>
                                  <p:childTnLst>
                                    <p:set>
                                      <p:cBhvr>
                                        <p:cTn id="13" dur="1" fill="hold">
                                          <p:stCondLst>
                                            <p:cond delay="0"/>
                                          </p:stCondLst>
                                        </p:cTn>
                                        <p:tgtEl>
                                          <p:spTgt spid="31766"/>
                                        </p:tgtEl>
                                        <p:attrNameLst>
                                          <p:attrName>style.visibility</p:attrName>
                                        </p:attrNameLst>
                                      </p:cBhvr>
                                      <p:to>
                                        <p:strVal val="visible"/>
                                      </p:to>
                                    </p:set>
                                    <p:animEffect transition="in" filter="barn(outVertical)">
                                      <p:cBhvr>
                                        <p:cTn id="14" dur="500"/>
                                        <p:tgtEl>
                                          <p:spTgt spid="31766"/>
                                        </p:tgtEl>
                                      </p:cBhvr>
                                    </p:animEffect>
                                  </p:childTnLst>
                                </p:cTn>
                              </p:par>
                            </p:childTnLst>
                          </p:cTn>
                        </p:par>
                        <p:par>
                          <p:cTn id="15" fill="hold" nodeType="afterGroup">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par>
                          <p:cTn id="19" fill="hold" nodeType="afterGroup">
                            <p:stCondLst>
                              <p:cond delay="1500"/>
                            </p:stCondLst>
                            <p:childTnLst>
                              <p:par>
                                <p:cTn id="20" presetID="21" presetClass="entr" presetSubtype="1" fill="hold" nodeType="afterEffect">
                                  <p:stCondLst>
                                    <p:cond delay="0"/>
                                  </p:stCondLst>
                                  <p:childTnLst>
                                    <p:set>
                                      <p:cBhvr>
                                        <p:cTn id="21" dur="1" fill="hold">
                                          <p:stCondLst>
                                            <p:cond delay="0"/>
                                          </p:stCondLst>
                                        </p:cTn>
                                        <p:tgtEl>
                                          <p:spTgt spid="35865"/>
                                        </p:tgtEl>
                                        <p:attrNameLst>
                                          <p:attrName>style.visibility</p:attrName>
                                        </p:attrNameLst>
                                      </p:cBhvr>
                                      <p:to>
                                        <p:strVal val="visible"/>
                                      </p:to>
                                    </p:set>
                                    <p:animEffect transition="in" filter="wheel(1)">
                                      <p:cBhvr>
                                        <p:cTn id="22" dur="2000"/>
                                        <p:tgtEl>
                                          <p:spTgt spid="358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60" grpId="0" build="p"/>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771775" y="115888"/>
            <a:ext cx="6192838" cy="1139825"/>
          </a:xfrm>
        </p:spPr>
        <p:txBody>
          <a:bodyPr/>
          <a:lstStyle/>
          <a:p>
            <a:r>
              <a:rPr lang="en-US" sz="3600" smtClean="0">
                <a:effectLst/>
              </a:rPr>
              <a:t>Standards and Management Regulations Mapping</a:t>
            </a:r>
          </a:p>
        </p:txBody>
      </p:sp>
      <p:sp>
        <p:nvSpPr>
          <p:cNvPr id="56323" name="AutoShape 4">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4" name="AutoShape 5">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5" name="AutoShape 6">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6" name="AutoShape 7">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7" name="Rectangle 8">
            <a:hlinkClick r:id="rId5"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56328" name="Rectangle 9">
            <a:hlinkClick r:id="rId6"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56329" name="Rectangle 10">
            <a:hlinkClick r:id="rId6"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56330" name="Rectangle 11">
            <a:hlinkClick r:id="rId7"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56331" name="Rectangle 12">
            <a:hlinkClick r:id="rId8"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56332" name="Rectangle 13">
            <a:hlinkClick r:id="rId9"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56333" name="Rectangle 14">
            <a:hlinkClick r:id="rId10"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56334" name="Rectangle 15">
            <a:hlinkClick r:id="rId11"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56335" name="Rectangle 16">
            <a:hlinkClick r:id="rId12"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56336" name="Rectangle 17">
            <a:hlinkClick r:id="rId13"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56337" name="Rectangle 18">
            <a:hlinkClick r:id="rId14"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56338" name="Rectangle 19">
            <a:hlinkClick r:id="rId15"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56339" name="Rectangle 20">
            <a:hlinkClick r:id="rId15"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56340" name="Rectangle 21">
            <a:hlinkClick r:id="rId15"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56341" name="Rectangle 22">
            <a:hlinkClick r:id="rId15"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56342" name="Rectangle 23">
            <a:hlinkClick r:id="rId16"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grpSp>
        <p:nvGrpSpPr>
          <p:cNvPr id="3" name="Group 2"/>
          <p:cNvGrpSpPr>
            <a:grpSpLocks/>
          </p:cNvGrpSpPr>
          <p:nvPr/>
        </p:nvGrpSpPr>
        <p:grpSpPr bwMode="auto">
          <a:xfrm>
            <a:off x="3276600" y="1412875"/>
            <a:ext cx="4391025" cy="2806700"/>
            <a:chOff x="3276600" y="1413470"/>
            <a:chExt cx="4391025" cy="2806700"/>
          </a:xfrm>
        </p:grpSpPr>
        <p:sp>
          <p:nvSpPr>
            <p:cNvPr id="56361" name="Rectangle 47"/>
            <p:cNvSpPr>
              <a:spLocks noChangeArrowheads="1"/>
            </p:cNvSpPr>
            <p:nvPr/>
          </p:nvSpPr>
          <p:spPr bwMode="auto">
            <a:xfrm>
              <a:off x="5795963" y="1413470"/>
              <a:ext cx="1871662" cy="1077912"/>
            </a:xfrm>
            <a:prstGeom prst="rect">
              <a:avLst/>
            </a:prstGeom>
            <a:solidFill>
              <a:srgbClr val="66FF33"/>
            </a:solidFill>
            <a:ln w="38100">
              <a:solidFill>
                <a:schemeClr val="tx1"/>
              </a:solidFill>
              <a:miter lim="800000"/>
              <a:headEnd/>
              <a:tailEnd/>
            </a:ln>
          </p:spPr>
          <p:txBody>
            <a:bodyPr wrap="none" anchorCtr="1"/>
            <a:lstStyle/>
            <a:p>
              <a:pPr algn="ctr"/>
              <a:r>
                <a:rPr lang="en-US">
                  <a:solidFill>
                    <a:schemeClr val="bg2"/>
                  </a:solidFill>
                  <a:latin typeface="Arial" charset="0"/>
                </a:rPr>
                <a:t>???</a:t>
              </a:r>
            </a:p>
          </p:txBody>
        </p:sp>
        <p:sp>
          <p:nvSpPr>
            <p:cNvPr id="56362" name="Rectangle 28"/>
            <p:cNvSpPr>
              <a:spLocks noChangeArrowheads="1"/>
            </p:cNvSpPr>
            <p:nvPr/>
          </p:nvSpPr>
          <p:spPr bwMode="auto">
            <a:xfrm>
              <a:off x="5149850" y="1845270"/>
              <a:ext cx="1871663" cy="1077912"/>
            </a:xfrm>
            <a:prstGeom prst="rect">
              <a:avLst/>
            </a:prstGeom>
            <a:solidFill>
              <a:srgbClr val="66FF33"/>
            </a:solidFill>
            <a:ln w="38100">
              <a:solidFill>
                <a:schemeClr val="tx1"/>
              </a:solidFill>
              <a:miter lim="800000"/>
              <a:headEnd/>
              <a:tailEnd/>
            </a:ln>
          </p:spPr>
          <p:txBody>
            <a:bodyPr wrap="none" anchorCtr="1"/>
            <a:lstStyle/>
            <a:p>
              <a:pPr algn="ctr"/>
              <a:r>
                <a:rPr lang="en-US">
                  <a:solidFill>
                    <a:schemeClr val="bg2"/>
                  </a:solidFill>
                  <a:latin typeface="Arial" charset="0"/>
                </a:rPr>
                <a:t>ISO17025</a:t>
              </a:r>
            </a:p>
          </p:txBody>
        </p:sp>
        <p:sp>
          <p:nvSpPr>
            <p:cNvPr id="56363" name="Rectangle 27"/>
            <p:cNvSpPr>
              <a:spLocks noChangeArrowheads="1"/>
            </p:cNvSpPr>
            <p:nvPr/>
          </p:nvSpPr>
          <p:spPr bwMode="auto">
            <a:xfrm>
              <a:off x="4502150" y="2277070"/>
              <a:ext cx="1871663" cy="1077912"/>
            </a:xfrm>
            <a:prstGeom prst="rect">
              <a:avLst/>
            </a:prstGeom>
            <a:solidFill>
              <a:srgbClr val="66FF33"/>
            </a:solidFill>
            <a:ln w="38100">
              <a:solidFill>
                <a:schemeClr val="tx1"/>
              </a:solidFill>
              <a:miter lim="800000"/>
              <a:headEnd/>
              <a:tailEnd/>
            </a:ln>
          </p:spPr>
          <p:txBody>
            <a:bodyPr wrap="none" anchorCtr="1"/>
            <a:lstStyle/>
            <a:p>
              <a:pPr algn="ctr"/>
              <a:r>
                <a:rPr lang="en-US">
                  <a:solidFill>
                    <a:schemeClr val="bg2"/>
                  </a:solidFill>
                  <a:latin typeface="Arial" charset="0"/>
                </a:rPr>
                <a:t>OHSAS18001</a:t>
              </a:r>
            </a:p>
          </p:txBody>
        </p:sp>
        <p:sp>
          <p:nvSpPr>
            <p:cNvPr id="56364" name="Rectangle 25"/>
            <p:cNvSpPr>
              <a:spLocks noChangeArrowheads="1"/>
            </p:cNvSpPr>
            <p:nvPr/>
          </p:nvSpPr>
          <p:spPr bwMode="auto">
            <a:xfrm>
              <a:off x="3854450" y="2710457"/>
              <a:ext cx="1871663" cy="1077913"/>
            </a:xfrm>
            <a:prstGeom prst="rect">
              <a:avLst/>
            </a:prstGeom>
            <a:solidFill>
              <a:srgbClr val="66FF33"/>
            </a:solidFill>
            <a:ln w="38100">
              <a:solidFill>
                <a:schemeClr val="tx1"/>
              </a:solidFill>
              <a:miter lim="800000"/>
              <a:headEnd/>
              <a:tailEnd/>
            </a:ln>
          </p:spPr>
          <p:txBody>
            <a:bodyPr wrap="none" anchorCtr="1"/>
            <a:lstStyle/>
            <a:p>
              <a:pPr algn="ctr"/>
              <a:r>
                <a:rPr lang="en-US">
                  <a:solidFill>
                    <a:schemeClr val="bg2"/>
                  </a:solidFill>
                  <a:latin typeface="Arial" charset="0"/>
                </a:rPr>
                <a:t>ISO14001</a:t>
              </a:r>
            </a:p>
          </p:txBody>
        </p:sp>
        <p:sp>
          <p:nvSpPr>
            <p:cNvPr id="56365" name="Rectangle 26"/>
            <p:cNvSpPr>
              <a:spLocks noChangeArrowheads="1"/>
            </p:cNvSpPr>
            <p:nvPr/>
          </p:nvSpPr>
          <p:spPr bwMode="auto">
            <a:xfrm>
              <a:off x="3276600" y="3142257"/>
              <a:ext cx="1871663" cy="1077913"/>
            </a:xfrm>
            <a:prstGeom prst="rect">
              <a:avLst/>
            </a:prstGeom>
            <a:solidFill>
              <a:srgbClr val="66FF33"/>
            </a:solidFill>
            <a:ln w="38100">
              <a:solidFill>
                <a:schemeClr val="tx1"/>
              </a:solidFill>
              <a:miter lim="800000"/>
              <a:headEnd/>
              <a:tailEnd/>
            </a:ln>
          </p:spPr>
          <p:txBody>
            <a:bodyPr wrap="none" anchorCtr="1"/>
            <a:lstStyle/>
            <a:p>
              <a:pPr algn="ctr"/>
              <a:r>
                <a:rPr lang="en-US">
                  <a:solidFill>
                    <a:schemeClr val="bg2"/>
                  </a:solidFill>
                  <a:latin typeface="Arial" charset="0"/>
                </a:rPr>
                <a:t>ISO9001</a:t>
              </a:r>
            </a:p>
          </p:txBody>
        </p:sp>
      </p:grpSp>
      <p:grpSp>
        <p:nvGrpSpPr>
          <p:cNvPr id="2" name="Group 1"/>
          <p:cNvGrpSpPr>
            <a:grpSpLocks/>
          </p:cNvGrpSpPr>
          <p:nvPr/>
        </p:nvGrpSpPr>
        <p:grpSpPr bwMode="auto">
          <a:xfrm>
            <a:off x="2192338" y="260350"/>
            <a:ext cx="1084262" cy="6310313"/>
            <a:chOff x="2192338" y="260350"/>
            <a:chExt cx="1084262" cy="6310313"/>
          </a:xfrm>
        </p:grpSpPr>
        <p:cxnSp>
          <p:nvCxnSpPr>
            <p:cNvPr id="56349" name="AutoShape 33"/>
            <p:cNvCxnSpPr>
              <a:cxnSpLocks noChangeShapeType="1"/>
              <a:stCxn id="56327" idx="3"/>
              <a:endCxn id="56365" idx="1"/>
            </p:cNvCxnSpPr>
            <p:nvPr/>
          </p:nvCxnSpPr>
          <p:spPr bwMode="auto">
            <a:xfrm>
              <a:off x="2192338" y="260350"/>
              <a:ext cx="1084262" cy="3420864"/>
            </a:xfrm>
            <a:prstGeom prst="bentConnector3">
              <a:avLst>
                <a:gd name="adj1" fmla="val 50000"/>
              </a:avLst>
            </a:prstGeom>
            <a:noFill/>
            <a:ln w="38100">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50" name="AutoShape 35"/>
            <p:cNvCxnSpPr>
              <a:cxnSpLocks noChangeShapeType="1"/>
              <a:stCxn id="56328" idx="3"/>
              <a:endCxn id="56365" idx="1"/>
            </p:cNvCxnSpPr>
            <p:nvPr/>
          </p:nvCxnSpPr>
          <p:spPr bwMode="auto">
            <a:xfrm>
              <a:off x="2193925" y="835026"/>
              <a:ext cx="1082675" cy="2846188"/>
            </a:xfrm>
            <a:prstGeom prst="bentConnector3">
              <a:avLst>
                <a:gd name="adj1" fmla="val 50000"/>
              </a:avLst>
            </a:prstGeom>
            <a:noFill/>
            <a:ln w="38100">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51" name="AutoShape 36"/>
            <p:cNvCxnSpPr>
              <a:cxnSpLocks noChangeShapeType="1"/>
              <a:stCxn id="56329" idx="3"/>
              <a:endCxn id="56365" idx="1"/>
            </p:cNvCxnSpPr>
            <p:nvPr/>
          </p:nvCxnSpPr>
          <p:spPr bwMode="auto">
            <a:xfrm>
              <a:off x="2193925" y="1406526"/>
              <a:ext cx="1082675" cy="2274688"/>
            </a:xfrm>
            <a:prstGeom prst="bentConnector3">
              <a:avLst>
                <a:gd name="adj1" fmla="val 50000"/>
              </a:avLst>
            </a:prstGeom>
            <a:noFill/>
            <a:ln w="38100">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52" name="AutoShape 37"/>
            <p:cNvCxnSpPr>
              <a:cxnSpLocks noChangeShapeType="1"/>
              <a:stCxn id="56330" idx="3"/>
              <a:endCxn id="56365" idx="1"/>
            </p:cNvCxnSpPr>
            <p:nvPr/>
          </p:nvCxnSpPr>
          <p:spPr bwMode="auto">
            <a:xfrm>
              <a:off x="2193925" y="1981201"/>
              <a:ext cx="1082675" cy="1700013"/>
            </a:xfrm>
            <a:prstGeom prst="bentConnector3">
              <a:avLst>
                <a:gd name="adj1" fmla="val 50000"/>
              </a:avLst>
            </a:prstGeom>
            <a:noFill/>
            <a:ln w="38100">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53" name="AutoShape 38"/>
            <p:cNvCxnSpPr>
              <a:cxnSpLocks noChangeShapeType="1"/>
              <a:stCxn id="56331" idx="3"/>
              <a:endCxn id="56365" idx="1"/>
            </p:cNvCxnSpPr>
            <p:nvPr/>
          </p:nvCxnSpPr>
          <p:spPr bwMode="auto">
            <a:xfrm>
              <a:off x="2193925" y="2555082"/>
              <a:ext cx="1082675" cy="1126132"/>
            </a:xfrm>
            <a:prstGeom prst="bentConnector3">
              <a:avLst>
                <a:gd name="adj1" fmla="val 50000"/>
              </a:avLst>
            </a:prstGeom>
            <a:noFill/>
            <a:ln w="38100">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54" name="AutoShape 39"/>
            <p:cNvCxnSpPr>
              <a:cxnSpLocks noChangeShapeType="1"/>
              <a:stCxn id="56332" idx="3"/>
              <a:endCxn id="56365" idx="1"/>
            </p:cNvCxnSpPr>
            <p:nvPr/>
          </p:nvCxnSpPr>
          <p:spPr bwMode="auto">
            <a:xfrm>
              <a:off x="2195513" y="3128963"/>
              <a:ext cx="1081087" cy="552251"/>
            </a:xfrm>
            <a:prstGeom prst="bentConnector3">
              <a:avLst>
                <a:gd name="adj1" fmla="val 50000"/>
              </a:avLst>
            </a:prstGeom>
            <a:noFill/>
            <a:ln w="38100">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55" name="AutoShape 40"/>
            <p:cNvCxnSpPr>
              <a:cxnSpLocks noChangeShapeType="1"/>
              <a:stCxn id="56333" idx="3"/>
              <a:endCxn id="56365" idx="1"/>
            </p:cNvCxnSpPr>
            <p:nvPr/>
          </p:nvCxnSpPr>
          <p:spPr bwMode="auto">
            <a:xfrm flipV="1">
              <a:off x="2195513" y="3681214"/>
              <a:ext cx="1081087" cy="20837"/>
            </a:xfrm>
            <a:prstGeom prst="bentConnector3">
              <a:avLst>
                <a:gd name="adj1" fmla="val 50000"/>
              </a:avLst>
            </a:prstGeom>
            <a:noFill/>
            <a:ln w="38100">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56" name="AutoShape 41"/>
            <p:cNvCxnSpPr>
              <a:cxnSpLocks noChangeShapeType="1"/>
              <a:stCxn id="56334" idx="3"/>
              <a:endCxn id="56365" idx="1"/>
            </p:cNvCxnSpPr>
            <p:nvPr/>
          </p:nvCxnSpPr>
          <p:spPr bwMode="auto">
            <a:xfrm flipV="1">
              <a:off x="2195513" y="3681214"/>
              <a:ext cx="1081087" cy="594718"/>
            </a:xfrm>
            <a:prstGeom prst="bentConnector3">
              <a:avLst>
                <a:gd name="adj1" fmla="val 50000"/>
              </a:avLst>
            </a:prstGeom>
            <a:noFill/>
            <a:ln w="38100">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57" name="AutoShape 42"/>
            <p:cNvCxnSpPr>
              <a:cxnSpLocks noChangeShapeType="1"/>
              <a:stCxn id="56335" idx="3"/>
              <a:endCxn id="56365" idx="1"/>
            </p:cNvCxnSpPr>
            <p:nvPr/>
          </p:nvCxnSpPr>
          <p:spPr bwMode="auto">
            <a:xfrm flipV="1">
              <a:off x="2193925" y="3681214"/>
              <a:ext cx="1082675" cy="1168599"/>
            </a:xfrm>
            <a:prstGeom prst="bentConnector3">
              <a:avLst>
                <a:gd name="adj1" fmla="val 50000"/>
              </a:avLst>
            </a:prstGeom>
            <a:noFill/>
            <a:ln w="38100">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58" name="AutoShape 43"/>
            <p:cNvCxnSpPr>
              <a:cxnSpLocks noChangeShapeType="1"/>
              <a:stCxn id="56342" idx="3"/>
              <a:endCxn id="56365" idx="1"/>
            </p:cNvCxnSpPr>
            <p:nvPr/>
          </p:nvCxnSpPr>
          <p:spPr bwMode="auto">
            <a:xfrm flipV="1">
              <a:off x="2195513" y="3681214"/>
              <a:ext cx="1081087" cy="1743274"/>
            </a:xfrm>
            <a:prstGeom prst="bentConnector3">
              <a:avLst>
                <a:gd name="adj1" fmla="val 50000"/>
              </a:avLst>
            </a:prstGeom>
            <a:noFill/>
            <a:ln w="38100">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59" name="AutoShape 44"/>
            <p:cNvCxnSpPr>
              <a:cxnSpLocks noChangeShapeType="1"/>
              <a:stCxn id="56336" idx="3"/>
              <a:endCxn id="56365" idx="1"/>
            </p:cNvCxnSpPr>
            <p:nvPr/>
          </p:nvCxnSpPr>
          <p:spPr bwMode="auto">
            <a:xfrm flipV="1">
              <a:off x="2195513" y="3681214"/>
              <a:ext cx="1081087" cy="2314774"/>
            </a:xfrm>
            <a:prstGeom prst="bentConnector3">
              <a:avLst>
                <a:gd name="adj1" fmla="val 50000"/>
              </a:avLst>
            </a:prstGeom>
            <a:noFill/>
            <a:ln w="38100">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60" name="AutoShape 45"/>
            <p:cNvCxnSpPr>
              <a:cxnSpLocks noChangeShapeType="1"/>
              <a:stCxn id="56337" idx="3"/>
              <a:endCxn id="56365" idx="1"/>
            </p:cNvCxnSpPr>
            <p:nvPr/>
          </p:nvCxnSpPr>
          <p:spPr bwMode="auto">
            <a:xfrm flipV="1">
              <a:off x="2195513" y="3681214"/>
              <a:ext cx="1081087" cy="2889449"/>
            </a:xfrm>
            <a:prstGeom prst="bentConnector3">
              <a:avLst>
                <a:gd name="adj1" fmla="val 50000"/>
              </a:avLst>
            </a:prstGeom>
            <a:noFill/>
            <a:ln w="38100">
              <a:solidFill>
                <a:schemeClr val="tx1"/>
              </a:solidFill>
              <a:miter lim="800000"/>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 name="Group 3"/>
          <p:cNvGrpSpPr>
            <a:grpSpLocks/>
          </p:cNvGrpSpPr>
          <p:nvPr/>
        </p:nvGrpSpPr>
        <p:grpSpPr bwMode="auto">
          <a:xfrm>
            <a:off x="3779838" y="3932238"/>
            <a:ext cx="4608512" cy="2376487"/>
            <a:chOff x="3779838" y="3932832"/>
            <a:chExt cx="4608512" cy="2376488"/>
          </a:xfrm>
        </p:grpSpPr>
        <p:sp>
          <p:nvSpPr>
            <p:cNvPr id="56346" name="Rectangle 29"/>
            <p:cNvSpPr>
              <a:spLocks noChangeArrowheads="1"/>
            </p:cNvSpPr>
            <p:nvPr/>
          </p:nvSpPr>
          <p:spPr bwMode="auto">
            <a:xfrm>
              <a:off x="3779838" y="3932832"/>
              <a:ext cx="3529012" cy="935038"/>
            </a:xfrm>
            <a:prstGeom prst="rect">
              <a:avLst/>
            </a:prstGeom>
            <a:solidFill>
              <a:srgbClr val="66FF33"/>
            </a:solidFill>
            <a:ln w="38100">
              <a:solidFill>
                <a:schemeClr val="tx1"/>
              </a:solidFill>
              <a:miter lim="800000"/>
              <a:headEnd/>
              <a:tailEnd/>
            </a:ln>
          </p:spPr>
          <p:txBody>
            <a:bodyPr anchorCtr="1"/>
            <a:lstStyle/>
            <a:p>
              <a:pPr algn="ctr"/>
              <a:r>
                <a:rPr lang="en-US">
                  <a:solidFill>
                    <a:schemeClr val="bg2"/>
                  </a:solidFill>
                  <a:latin typeface="Arial" charset="0"/>
                </a:rPr>
                <a:t>Construction, Design and Management Regulations</a:t>
              </a:r>
            </a:p>
          </p:txBody>
        </p:sp>
        <p:sp>
          <p:nvSpPr>
            <p:cNvPr id="56347" name="Rectangle 31"/>
            <p:cNvSpPr>
              <a:spLocks noChangeArrowheads="1"/>
            </p:cNvSpPr>
            <p:nvPr/>
          </p:nvSpPr>
          <p:spPr bwMode="auto">
            <a:xfrm>
              <a:off x="4284663" y="4655145"/>
              <a:ext cx="3529012" cy="935037"/>
            </a:xfrm>
            <a:prstGeom prst="rect">
              <a:avLst/>
            </a:prstGeom>
            <a:solidFill>
              <a:srgbClr val="66FF33"/>
            </a:solidFill>
            <a:ln w="38100">
              <a:solidFill>
                <a:schemeClr val="tx1"/>
              </a:solidFill>
              <a:miter lim="800000"/>
              <a:headEnd/>
              <a:tailEnd/>
            </a:ln>
          </p:spPr>
          <p:txBody>
            <a:bodyPr anchorCtr="1"/>
            <a:lstStyle/>
            <a:p>
              <a:pPr algn="ctr"/>
              <a:r>
                <a:rPr lang="en-US">
                  <a:solidFill>
                    <a:schemeClr val="bg2"/>
                  </a:solidFill>
                  <a:latin typeface="Arial" charset="0"/>
                </a:rPr>
                <a:t>Management of H&amp;S at Work Regulations</a:t>
              </a:r>
            </a:p>
          </p:txBody>
        </p:sp>
        <p:sp>
          <p:nvSpPr>
            <p:cNvPr id="56348" name="Rectangle 46"/>
            <p:cNvSpPr>
              <a:spLocks noChangeArrowheads="1"/>
            </p:cNvSpPr>
            <p:nvPr/>
          </p:nvSpPr>
          <p:spPr bwMode="auto">
            <a:xfrm>
              <a:off x="4859338" y="5374282"/>
              <a:ext cx="3529012" cy="935038"/>
            </a:xfrm>
            <a:prstGeom prst="rect">
              <a:avLst/>
            </a:prstGeom>
            <a:solidFill>
              <a:srgbClr val="66FF33"/>
            </a:solidFill>
            <a:ln w="38100">
              <a:solidFill>
                <a:schemeClr val="tx1"/>
              </a:solidFill>
              <a:miter lim="800000"/>
              <a:headEnd/>
              <a:tailEnd/>
            </a:ln>
          </p:spPr>
          <p:txBody>
            <a:bodyPr anchorCtr="1"/>
            <a:lstStyle/>
            <a:p>
              <a:pPr algn="ctr"/>
              <a:r>
                <a:rPr lang="en-US">
                  <a:solidFill>
                    <a:srgbClr val="002060"/>
                  </a:solidFill>
                  <a:latin typeface="Arial" charset="0"/>
                </a:rPr>
                <a:t>???</a:t>
              </a: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6"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16" presetClass="entr" presetSubtype="42"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outHorizont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www.usbible.com/Astrology/milky_wa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8845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0438" y="2720975"/>
            <a:ext cx="7354887" cy="1139825"/>
          </a:xfrm>
        </p:spPr>
        <p:txBody>
          <a:bodyPr/>
          <a:lstStyle/>
          <a:p>
            <a:pPr eaLnBrk="1" hangingPunct="1">
              <a:defRPr/>
            </a:pPr>
            <a:r>
              <a:rPr lang="en-GB" b="1" dirty="0" smtClean="0"/>
              <a:t>FIRST PRINCIPLES</a:t>
            </a:r>
          </a:p>
        </p:txBody>
      </p:sp>
      <p:sp>
        <p:nvSpPr>
          <p:cNvPr id="4" name="Date Placeholder 3"/>
          <p:cNvSpPr>
            <a:spLocks noGrp="1"/>
          </p:cNvSpPr>
          <p:nvPr>
            <p:ph type="dt" sz="quarter" idx="10"/>
          </p:nvPr>
        </p:nvSpPr>
        <p:spPr/>
        <p:txBody>
          <a:bodyPr/>
          <a:lstStyle/>
          <a:p>
            <a:pPr>
              <a:defRPr/>
            </a:pPr>
            <a:r>
              <a:rPr lang="en-GB"/>
              <a:t>June 2011</a:t>
            </a:r>
          </a:p>
        </p:txBody>
      </p:sp>
      <p:sp>
        <p:nvSpPr>
          <p:cNvPr id="5" name="Footer Placeholder 4"/>
          <p:cNvSpPr>
            <a:spLocks noGrp="1"/>
          </p:cNvSpPr>
          <p:nvPr>
            <p:ph type="ftr" sz="quarter" idx="11"/>
          </p:nvPr>
        </p:nvSpPr>
        <p:spPr/>
        <p:txBody>
          <a:bodyPr/>
          <a:lstStyle/>
          <a:p>
            <a:pPr>
              <a:defRPr/>
            </a:pPr>
            <a:r>
              <a:rPr lang="en-US"/>
              <a:t>©2011 Unified Management Solutions</a:t>
            </a:r>
            <a:endParaRPr lang="en-GB"/>
          </a:p>
        </p:txBody>
      </p:sp>
      <p:sp>
        <p:nvSpPr>
          <p:cNvPr id="18438" name="AutoShape 305">
            <a:hlinkClick r:id="rId4"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9" name="AutoShape 306">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0" name="AutoShape 307">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1" name="AutoShape 308">
            <a:hlinkClick r:id="rId5"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627313" y="201613"/>
            <a:ext cx="6516687" cy="1139825"/>
          </a:xfrm>
        </p:spPr>
        <p:txBody>
          <a:bodyPr/>
          <a:lstStyle/>
          <a:p>
            <a:r>
              <a:rPr lang="en-US" sz="3600" smtClean="0">
                <a:solidFill>
                  <a:schemeClr val="tx1"/>
                </a:solidFill>
                <a:effectLst/>
              </a:rPr>
              <a:t>Application Variation Across Taxonomy Elements</a:t>
            </a:r>
            <a:endParaRPr lang="en-US" sz="700" smtClean="0">
              <a:solidFill>
                <a:schemeClr val="tx1"/>
              </a:solidFill>
              <a:effectLst/>
            </a:endParaRPr>
          </a:p>
        </p:txBody>
      </p:sp>
      <p:sp>
        <p:nvSpPr>
          <p:cNvPr id="39939" name="Rectangle 20"/>
          <p:cNvSpPr>
            <a:spLocks noGrp="1" noChangeArrowheads="1"/>
          </p:cNvSpPr>
          <p:nvPr>
            <p:ph type="body" sz="half" idx="1"/>
          </p:nvPr>
        </p:nvSpPr>
        <p:spPr>
          <a:xfrm>
            <a:off x="3419475" y="4418013"/>
            <a:ext cx="3529013" cy="1722437"/>
          </a:xfrm>
        </p:spPr>
        <p:txBody>
          <a:bodyPr/>
          <a:lstStyle/>
          <a:p>
            <a:pPr>
              <a:lnSpc>
                <a:spcPct val="90000"/>
              </a:lnSpc>
              <a:buClr>
                <a:schemeClr val="tx1"/>
              </a:buClr>
              <a:buFont typeface="Wingdings" pitchFamily="2" charset="2"/>
              <a:buChar char="q"/>
            </a:pPr>
            <a:r>
              <a:rPr lang="en-GB" sz="2400" smtClean="0">
                <a:effectLst/>
              </a:rPr>
              <a:t>Others tend to vary considerably across organisations. </a:t>
            </a:r>
            <a:r>
              <a:rPr lang="en-US" sz="2000" smtClean="0">
                <a:effectLst/>
              </a:rPr>
              <a:t> </a:t>
            </a:r>
          </a:p>
        </p:txBody>
      </p:sp>
      <p:sp>
        <p:nvSpPr>
          <p:cNvPr id="57348"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solidFill>
                  <a:srgbClr val="FF3300"/>
                </a:solidFill>
                <a:latin typeface="Arial" charset="0"/>
              </a:rPr>
              <a:t>1. Assessment</a:t>
            </a:r>
          </a:p>
          <a:p>
            <a:r>
              <a:rPr lang="en-GB">
                <a:solidFill>
                  <a:srgbClr val="FF3300"/>
                </a:solidFill>
                <a:latin typeface="Arial" charset="0"/>
              </a:rPr>
              <a:t>and Controls</a:t>
            </a:r>
          </a:p>
        </p:txBody>
      </p:sp>
      <p:sp>
        <p:nvSpPr>
          <p:cNvPr id="57349"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solidFill>
                  <a:srgbClr val="FFFF00"/>
                </a:solidFill>
                <a:latin typeface="Arial" charset="0"/>
              </a:rPr>
              <a:t>2. Personnel</a:t>
            </a:r>
          </a:p>
        </p:txBody>
      </p:sp>
      <p:sp>
        <p:nvSpPr>
          <p:cNvPr id="57350"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solidFill>
                  <a:srgbClr val="FF3300"/>
                </a:solidFill>
                <a:latin typeface="Arial" charset="0"/>
              </a:rPr>
              <a:t>3. Commerce</a:t>
            </a:r>
          </a:p>
        </p:txBody>
      </p:sp>
      <p:sp>
        <p:nvSpPr>
          <p:cNvPr id="57351"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solidFill>
                  <a:srgbClr val="FFFF00"/>
                </a:solidFill>
                <a:latin typeface="Arial" charset="0"/>
              </a:rPr>
              <a:t>4. Data</a:t>
            </a:r>
          </a:p>
        </p:txBody>
      </p:sp>
      <p:sp>
        <p:nvSpPr>
          <p:cNvPr id="57352"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solidFill>
                  <a:srgbClr val="FF3300"/>
                </a:solidFill>
                <a:latin typeface="Arial" charset="0"/>
              </a:rPr>
              <a:t>5. Matter and</a:t>
            </a:r>
          </a:p>
          <a:p>
            <a:r>
              <a:rPr lang="en-GB">
                <a:solidFill>
                  <a:srgbClr val="FF3300"/>
                </a:solidFill>
                <a:latin typeface="Arial" charset="0"/>
              </a:rPr>
              <a:t>Energy</a:t>
            </a:r>
          </a:p>
        </p:txBody>
      </p:sp>
      <p:sp>
        <p:nvSpPr>
          <p:cNvPr id="57353"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solidFill>
                  <a:srgbClr val="FFFF00"/>
                </a:solidFill>
                <a:latin typeface="Arial" charset="0"/>
              </a:rPr>
              <a:t>6. Suppliers</a:t>
            </a:r>
          </a:p>
        </p:txBody>
      </p:sp>
      <p:sp>
        <p:nvSpPr>
          <p:cNvPr id="57354"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solidFill>
                  <a:srgbClr val="FF3300"/>
                </a:solidFill>
                <a:latin typeface="Arial" charset="0"/>
              </a:rPr>
              <a:t>7. Service and</a:t>
            </a:r>
          </a:p>
          <a:p>
            <a:r>
              <a:rPr lang="en-GB">
                <a:solidFill>
                  <a:srgbClr val="FF3300"/>
                </a:solidFill>
                <a:latin typeface="Arial" charset="0"/>
              </a:rPr>
              <a:t>Product Delivery</a:t>
            </a:r>
          </a:p>
        </p:txBody>
      </p:sp>
      <p:sp>
        <p:nvSpPr>
          <p:cNvPr id="57355"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solidFill>
                  <a:srgbClr val="FF3300"/>
                </a:solidFill>
                <a:latin typeface="Arial" charset="0"/>
              </a:rPr>
              <a:t>8. Contingencies</a:t>
            </a:r>
          </a:p>
        </p:txBody>
      </p:sp>
      <p:sp>
        <p:nvSpPr>
          <p:cNvPr id="57356"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solidFill>
                  <a:srgbClr val="FF3300"/>
                </a:solidFill>
                <a:latin typeface="Arial" charset="0"/>
              </a:rPr>
              <a:t>9. Change</a:t>
            </a:r>
          </a:p>
        </p:txBody>
      </p:sp>
      <p:sp>
        <p:nvSpPr>
          <p:cNvPr id="57357" name="Rectangle 13">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solidFill>
                  <a:srgbClr val="FFFF00"/>
                </a:solidFill>
                <a:latin typeface="Arial" charset="0"/>
              </a:rPr>
              <a:t>11. Proactive</a:t>
            </a:r>
          </a:p>
          <a:p>
            <a:r>
              <a:rPr lang="en-GB">
                <a:solidFill>
                  <a:srgbClr val="FFFF00"/>
                </a:solidFill>
                <a:latin typeface="Arial" charset="0"/>
              </a:rPr>
              <a:t>Monitoring</a:t>
            </a:r>
          </a:p>
        </p:txBody>
      </p:sp>
      <p:sp>
        <p:nvSpPr>
          <p:cNvPr id="57358" name="Rectangle 14">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solidFill>
                  <a:srgbClr val="FFFF00"/>
                </a:solidFill>
                <a:latin typeface="Arial" charset="0"/>
              </a:rPr>
              <a:t>12. Review</a:t>
            </a:r>
          </a:p>
          <a:p>
            <a:r>
              <a:rPr lang="en-GB">
                <a:solidFill>
                  <a:srgbClr val="FFFF00"/>
                </a:solidFill>
                <a:latin typeface="Arial" charset="0"/>
              </a:rPr>
              <a:t>and Action</a:t>
            </a:r>
          </a:p>
        </p:txBody>
      </p:sp>
      <p:sp>
        <p:nvSpPr>
          <p:cNvPr id="57359" name="Rectangle 15">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57360" name="Rectangle 16">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57361" name="Rectangle 17">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57362" name="Rectangle 18">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57363" name="Rectangle 19">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solidFill>
                  <a:srgbClr val="FFFF00"/>
                </a:solidFill>
                <a:latin typeface="Arial" charset="0"/>
              </a:rPr>
              <a:t>10. Reactive</a:t>
            </a:r>
          </a:p>
          <a:p>
            <a:r>
              <a:rPr lang="en-GB">
                <a:solidFill>
                  <a:srgbClr val="FFFF00"/>
                </a:solidFill>
                <a:latin typeface="Arial" charset="0"/>
              </a:rPr>
              <a:t>Monitoring</a:t>
            </a:r>
          </a:p>
        </p:txBody>
      </p:sp>
      <p:sp>
        <p:nvSpPr>
          <p:cNvPr id="39956" name="Rectangle 25"/>
          <p:cNvSpPr>
            <a:spLocks noGrp="1" noChangeArrowheads="1"/>
          </p:cNvSpPr>
          <p:nvPr>
            <p:ph type="body" sz="half" idx="2"/>
          </p:nvPr>
        </p:nvSpPr>
        <p:spPr>
          <a:xfrm>
            <a:off x="3557588" y="1600200"/>
            <a:ext cx="3379787" cy="2476500"/>
          </a:xfrm>
        </p:spPr>
        <p:txBody>
          <a:bodyPr/>
          <a:lstStyle/>
          <a:p>
            <a:pPr>
              <a:lnSpc>
                <a:spcPct val="90000"/>
              </a:lnSpc>
              <a:buFont typeface="Wingdings" pitchFamily="2" charset="2"/>
              <a:buChar char="q"/>
            </a:pPr>
            <a:r>
              <a:rPr lang="en-GB" sz="2400" smtClean="0">
                <a:effectLst/>
              </a:rPr>
              <a:t>Some applications of taxonomy elements  tend to vary very little across organisations. </a:t>
            </a:r>
            <a:endParaRPr lang="en-US" sz="2400" smtClean="0">
              <a:effectLst/>
            </a:endParaRPr>
          </a:p>
        </p:txBody>
      </p:sp>
      <p:grpSp>
        <p:nvGrpSpPr>
          <p:cNvPr id="2" name="Group 1"/>
          <p:cNvGrpSpPr>
            <a:grpSpLocks/>
          </p:cNvGrpSpPr>
          <p:nvPr/>
        </p:nvGrpSpPr>
        <p:grpSpPr bwMode="auto">
          <a:xfrm>
            <a:off x="2193925" y="835025"/>
            <a:ext cx="1585913" cy="5735638"/>
            <a:chOff x="2193925" y="835025"/>
            <a:chExt cx="2738438" cy="5735638"/>
          </a:xfrm>
        </p:grpSpPr>
        <p:cxnSp>
          <p:nvCxnSpPr>
            <p:cNvPr id="57380" name="AutoShape 26"/>
            <p:cNvCxnSpPr>
              <a:cxnSpLocks noChangeShapeType="1"/>
              <a:stCxn id="57384" idx="1"/>
              <a:endCxn id="57349" idx="3"/>
            </p:cNvCxnSpPr>
            <p:nvPr/>
          </p:nvCxnSpPr>
          <p:spPr bwMode="auto">
            <a:xfrm rot="10800000">
              <a:off x="2193925" y="835025"/>
              <a:ext cx="2522538" cy="1046163"/>
            </a:xfrm>
            <a:prstGeom prst="curvedConnector3">
              <a:avLst>
                <a:gd name="adj1" fmla="val 50032"/>
              </a:avLst>
            </a:prstGeom>
            <a:noFill/>
            <a:ln w="190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381" name="AutoShape 27"/>
            <p:cNvCxnSpPr>
              <a:cxnSpLocks noChangeShapeType="1"/>
              <a:stCxn id="57384" idx="1"/>
              <a:endCxn id="57351" idx="3"/>
            </p:cNvCxnSpPr>
            <p:nvPr/>
          </p:nvCxnSpPr>
          <p:spPr bwMode="auto">
            <a:xfrm rot="10800000" flipV="1">
              <a:off x="2193925" y="1881188"/>
              <a:ext cx="2522538" cy="100012"/>
            </a:xfrm>
            <a:prstGeom prst="curvedConnector3">
              <a:avLst>
                <a:gd name="adj1" fmla="val 50032"/>
              </a:avLst>
            </a:prstGeom>
            <a:noFill/>
            <a:ln w="190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382" name="AutoShape 28"/>
            <p:cNvCxnSpPr>
              <a:cxnSpLocks noChangeShapeType="1"/>
              <a:stCxn id="57384" idx="1"/>
              <a:endCxn id="57353" idx="3"/>
            </p:cNvCxnSpPr>
            <p:nvPr/>
          </p:nvCxnSpPr>
          <p:spPr bwMode="auto">
            <a:xfrm rot="10800000" flipV="1">
              <a:off x="2195513" y="1881188"/>
              <a:ext cx="2520950" cy="1247775"/>
            </a:xfrm>
            <a:prstGeom prst="curvedConnector3">
              <a:avLst>
                <a:gd name="adj1" fmla="val 50000"/>
              </a:avLst>
            </a:prstGeom>
            <a:noFill/>
            <a:ln w="190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383" name="AutoShape 29"/>
            <p:cNvCxnSpPr>
              <a:cxnSpLocks noChangeShapeType="1"/>
              <a:stCxn id="57384" idx="1"/>
              <a:endCxn id="57358" idx="3"/>
            </p:cNvCxnSpPr>
            <p:nvPr/>
          </p:nvCxnSpPr>
          <p:spPr bwMode="auto">
            <a:xfrm rot="10800000" flipV="1">
              <a:off x="2195513" y="1881188"/>
              <a:ext cx="2520950" cy="4689475"/>
            </a:xfrm>
            <a:prstGeom prst="curvedConnector3">
              <a:avLst>
                <a:gd name="adj1" fmla="val 39167"/>
              </a:avLst>
            </a:prstGeom>
            <a:noFill/>
            <a:ln w="190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384" name="Rectangle 30"/>
            <p:cNvSpPr>
              <a:spLocks noChangeArrowheads="1"/>
            </p:cNvSpPr>
            <p:nvPr/>
          </p:nvSpPr>
          <p:spPr bwMode="auto">
            <a:xfrm>
              <a:off x="4716463" y="1773238"/>
              <a:ext cx="215900" cy="215900"/>
            </a:xfrm>
            <a:prstGeom prst="rect">
              <a:avLst/>
            </a:prstGeom>
            <a:solidFill>
              <a:srgbClr val="FFFF00"/>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cxnSp>
          <p:nvCxnSpPr>
            <p:cNvPr id="57385" name="AutoShape 32"/>
            <p:cNvCxnSpPr>
              <a:cxnSpLocks noChangeShapeType="1"/>
              <a:stCxn id="57384" idx="1"/>
              <a:endCxn id="57357" idx="3"/>
            </p:cNvCxnSpPr>
            <p:nvPr/>
          </p:nvCxnSpPr>
          <p:spPr bwMode="auto">
            <a:xfrm rot="10800000" flipV="1">
              <a:off x="2195513" y="1881188"/>
              <a:ext cx="2520950" cy="4114800"/>
            </a:xfrm>
            <a:prstGeom prst="curvedConnector3">
              <a:avLst>
                <a:gd name="adj1" fmla="val 46977"/>
              </a:avLst>
            </a:prstGeom>
            <a:noFill/>
            <a:ln w="190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386" name="AutoShape 33"/>
            <p:cNvCxnSpPr>
              <a:cxnSpLocks noChangeShapeType="1"/>
              <a:stCxn id="57384" idx="1"/>
              <a:endCxn id="57363" idx="3"/>
            </p:cNvCxnSpPr>
            <p:nvPr/>
          </p:nvCxnSpPr>
          <p:spPr bwMode="auto">
            <a:xfrm rot="10800000" flipV="1">
              <a:off x="2195513" y="1881188"/>
              <a:ext cx="2520950" cy="3543300"/>
            </a:xfrm>
            <a:prstGeom prst="curvedConnector3">
              <a:avLst>
                <a:gd name="adj1" fmla="val 54782"/>
              </a:avLst>
            </a:prstGeom>
            <a:noFill/>
            <a:ln w="190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 name="Group 2"/>
          <p:cNvGrpSpPr>
            <a:grpSpLocks/>
          </p:cNvGrpSpPr>
          <p:nvPr/>
        </p:nvGrpSpPr>
        <p:grpSpPr bwMode="auto">
          <a:xfrm>
            <a:off x="2192338" y="260350"/>
            <a:ext cx="1443037" cy="4589463"/>
            <a:chOff x="2192338" y="260350"/>
            <a:chExt cx="2740025" cy="4589463"/>
          </a:xfrm>
        </p:grpSpPr>
        <p:sp>
          <p:nvSpPr>
            <p:cNvPr id="57373" name="Rectangle 31"/>
            <p:cNvSpPr>
              <a:spLocks noChangeArrowheads="1"/>
            </p:cNvSpPr>
            <p:nvPr/>
          </p:nvSpPr>
          <p:spPr bwMode="auto">
            <a:xfrm>
              <a:off x="4716463" y="4581525"/>
              <a:ext cx="215900" cy="215900"/>
            </a:xfrm>
            <a:prstGeom prst="rect">
              <a:avLst/>
            </a:prstGeom>
            <a:solidFill>
              <a:srgbClr val="FF3300"/>
            </a:solidFill>
            <a:ln w="9525">
              <a:solidFill>
                <a:schemeClr val="tx1"/>
              </a:solidFill>
              <a:miter lim="800000"/>
              <a:headEnd/>
              <a:tailEnd/>
            </a:ln>
            <a:effectLst>
              <a:outerShdw dist="35921" dir="2700000" algn="ctr" rotWithShape="0">
                <a:schemeClr val="bg2"/>
              </a:outerShdw>
            </a:effectLst>
          </p:spPr>
          <p:txBody>
            <a:bodyPr wrap="none" anchor="ctr"/>
            <a:lstStyle/>
            <a:p>
              <a:endParaRPr lang="en-US"/>
            </a:p>
          </p:txBody>
        </p:sp>
        <p:cxnSp>
          <p:nvCxnSpPr>
            <p:cNvPr id="57374" name="AutoShape 34"/>
            <p:cNvCxnSpPr>
              <a:cxnSpLocks noChangeShapeType="1"/>
              <a:stCxn id="57373" idx="1"/>
              <a:endCxn id="57348" idx="3"/>
            </p:cNvCxnSpPr>
            <p:nvPr/>
          </p:nvCxnSpPr>
          <p:spPr bwMode="auto">
            <a:xfrm rot="10800000">
              <a:off x="2192338" y="260350"/>
              <a:ext cx="2524125" cy="4429125"/>
            </a:xfrm>
            <a:prstGeom prst="curvedConnector3">
              <a:avLst>
                <a:gd name="adj1" fmla="val 50000"/>
              </a:avLst>
            </a:prstGeom>
            <a:noFill/>
            <a:ln w="19050">
              <a:solidFill>
                <a:srgbClr val="99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375" name="AutoShape 35"/>
            <p:cNvCxnSpPr>
              <a:cxnSpLocks noChangeShapeType="1"/>
              <a:stCxn id="57373" idx="1"/>
              <a:endCxn id="57350" idx="3"/>
            </p:cNvCxnSpPr>
            <p:nvPr/>
          </p:nvCxnSpPr>
          <p:spPr bwMode="auto">
            <a:xfrm rot="10800000">
              <a:off x="2193925" y="1406525"/>
              <a:ext cx="2522538" cy="3282950"/>
            </a:xfrm>
            <a:prstGeom prst="curvedConnector3">
              <a:avLst>
                <a:gd name="adj1" fmla="val 53556"/>
              </a:avLst>
            </a:prstGeom>
            <a:noFill/>
            <a:ln w="19050">
              <a:solidFill>
                <a:srgbClr val="99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376" name="AutoShape 36"/>
            <p:cNvCxnSpPr>
              <a:cxnSpLocks noChangeShapeType="1"/>
              <a:stCxn id="57373" idx="1"/>
              <a:endCxn id="57354" idx="3"/>
            </p:cNvCxnSpPr>
            <p:nvPr/>
          </p:nvCxnSpPr>
          <p:spPr bwMode="auto">
            <a:xfrm rot="10800000">
              <a:off x="2195513" y="3702050"/>
              <a:ext cx="2520950" cy="987425"/>
            </a:xfrm>
            <a:prstGeom prst="curvedConnector3">
              <a:avLst>
                <a:gd name="adj1" fmla="val 54847"/>
              </a:avLst>
            </a:prstGeom>
            <a:noFill/>
            <a:ln w="19050">
              <a:solidFill>
                <a:srgbClr val="99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377" name="AutoShape 37"/>
            <p:cNvCxnSpPr>
              <a:cxnSpLocks noChangeShapeType="1"/>
              <a:stCxn id="57373" idx="1"/>
              <a:endCxn id="57355" idx="3"/>
            </p:cNvCxnSpPr>
            <p:nvPr/>
          </p:nvCxnSpPr>
          <p:spPr bwMode="auto">
            <a:xfrm rot="10800000">
              <a:off x="2195513" y="4276725"/>
              <a:ext cx="2520950" cy="412750"/>
            </a:xfrm>
            <a:prstGeom prst="curvedConnector3">
              <a:avLst>
                <a:gd name="adj1" fmla="val 50000"/>
              </a:avLst>
            </a:prstGeom>
            <a:noFill/>
            <a:ln w="19050">
              <a:solidFill>
                <a:srgbClr val="99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378" name="AutoShape 38"/>
            <p:cNvCxnSpPr>
              <a:cxnSpLocks noChangeShapeType="1"/>
              <a:stCxn id="57373" idx="1"/>
              <a:endCxn id="57356" idx="3"/>
            </p:cNvCxnSpPr>
            <p:nvPr/>
          </p:nvCxnSpPr>
          <p:spPr bwMode="auto">
            <a:xfrm rot="10800000" flipV="1">
              <a:off x="2193925" y="4689475"/>
              <a:ext cx="2522538" cy="160338"/>
            </a:xfrm>
            <a:prstGeom prst="curvedConnector3">
              <a:avLst>
                <a:gd name="adj1" fmla="val 50032"/>
              </a:avLst>
            </a:prstGeom>
            <a:noFill/>
            <a:ln w="19050">
              <a:solidFill>
                <a:srgbClr val="99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379" name="AutoShape 39"/>
            <p:cNvCxnSpPr>
              <a:cxnSpLocks noChangeShapeType="1"/>
              <a:stCxn id="57373" idx="1"/>
              <a:endCxn id="57352" idx="3"/>
            </p:cNvCxnSpPr>
            <p:nvPr/>
          </p:nvCxnSpPr>
          <p:spPr bwMode="auto">
            <a:xfrm rot="10800000">
              <a:off x="2193925" y="2555875"/>
              <a:ext cx="2522538" cy="2133600"/>
            </a:xfrm>
            <a:prstGeom prst="curvedConnector3">
              <a:avLst>
                <a:gd name="adj1" fmla="val 56639"/>
              </a:avLst>
            </a:prstGeom>
            <a:noFill/>
            <a:ln w="19050">
              <a:solidFill>
                <a:srgbClr val="99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7367" name="AutoShape 40">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8" name="AutoShape 41">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9" name="AutoShape 42">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0" name="AutoShape 43">
            <a:hlinkClick r:id="rId16"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3049" name="Picture 41" descr="C:\Users\Ian\AppData\Local\Microsoft\Windows\Temporary Internet Files\Content.IE5\5QA65V03\MC900356391[1].wmf"/>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029450" y="1695450"/>
            <a:ext cx="1646238"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50" name="Picture 42" descr="C:\Users\Ian\AppData\Local\Microsoft\Windows\Temporary Internet Files\Content.IE5\5QA65V03\MP900438573[1].jpg"/>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948488" y="4508500"/>
            <a:ext cx="1749425" cy="131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9956">
                                            <p:txEl>
                                              <p:pRg st="0" end="0"/>
                                            </p:txEl>
                                          </p:spTgt>
                                        </p:tgtEl>
                                        <p:attrNameLst>
                                          <p:attrName>style.visibility</p:attrName>
                                        </p:attrNameLst>
                                      </p:cBhvr>
                                      <p:to>
                                        <p:strVal val="visible"/>
                                      </p:to>
                                    </p:set>
                                    <p:animEffect transition="in" filter="fade">
                                      <p:cBhvr>
                                        <p:cTn id="7" dur="1000"/>
                                        <p:tgtEl>
                                          <p:spTgt spid="39956">
                                            <p:txEl>
                                              <p:pRg st="0" end="0"/>
                                            </p:txEl>
                                          </p:spTgt>
                                        </p:tgtEl>
                                      </p:cBhvr>
                                    </p:animEffect>
                                    <p:anim calcmode="lin" valueType="num">
                                      <p:cBhvr>
                                        <p:cTn id="8" dur="1000" fill="hold"/>
                                        <p:tgtEl>
                                          <p:spTgt spid="3995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9956">
                                            <p:txEl>
                                              <p:pRg st="0" end="0"/>
                                            </p:txEl>
                                          </p:spTgt>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2" presetClass="entr" presetSubtype="2"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right)">
                                      <p:cBhvr>
                                        <p:cTn id="13" dur="500"/>
                                        <p:tgtEl>
                                          <p:spTgt spid="2"/>
                                        </p:tgtEl>
                                      </p:cBhvr>
                                    </p:animEffect>
                                  </p:childTnLst>
                                </p:cTn>
                              </p:par>
                            </p:childTnLst>
                          </p:cTn>
                        </p:par>
                        <p:par>
                          <p:cTn id="14" fill="hold" nodeType="afterGroup">
                            <p:stCondLst>
                              <p:cond delay="1500"/>
                            </p:stCondLst>
                            <p:childTnLst>
                              <p:par>
                                <p:cTn id="15" presetID="10" presetClass="entr" presetSubtype="0" fill="hold" nodeType="afterEffect">
                                  <p:stCondLst>
                                    <p:cond delay="0"/>
                                  </p:stCondLst>
                                  <p:childTnLst>
                                    <p:set>
                                      <p:cBhvr>
                                        <p:cTn id="16" dur="1" fill="hold">
                                          <p:stCondLst>
                                            <p:cond delay="0"/>
                                          </p:stCondLst>
                                        </p:cTn>
                                        <p:tgtEl>
                                          <p:spTgt spid="43049"/>
                                        </p:tgtEl>
                                        <p:attrNameLst>
                                          <p:attrName>style.visibility</p:attrName>
                                        </p:attrNameLst>
                                      </p:cBhvr>
                                      <p:to>
                                        <p:strVal val="visible"/>
                                      </p:to>
                                    </p:set>
                                    <p:animEffect transition="in" filter="fade">
                                      <p:cBhvr>
                                        <p:cTn id="17" dur="500"/>
                                        <p:tgtEl>
                                          <p:spTgt spid="4304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xit" presetSubtype="0" fill="hold" nodeType="clickEffect">
                                  <p:stCondLst>
                                    <p:cond delay="0"/>
                                  </p:stCondLst>
                                  <p:childTnLst>
                                    <p:animEffect transition="out" filter="fade">
                                      <p:cBhvr>
                                        <p:cTn id="21" dur="500"/>
                                        <p:tgtEl>
                                          <p:spTgt spid="2"/>
                                        </p:tgtEl>
                                      </p:cBhvr>
                                    </p:animEffect>
                                    <p:set>
                                      <p:cBhvr>
                                        <p:cTn id="22" dur="1" fill="hold">
                                          <p:stCondLst>
                                            <p:cond delay="499"/>
                                          </p:stCondLst>
                                        </p:cTn>
                                        <p:tgtEl>
                                          <p:spTgt spid="2"/>
                                        </p:tgtEl>
                                        <p:attrNameLst>
                                          <p:attrName>style.visibility</p:attrName>
                                        </p:attrNameLst>
                                      </p:cBhvr>
                                      <p:to>
                                        <p:strVal val="hidden"/>
                                      </p:to>
                                    </p:set>
                                  </p:childTnLst>
                                </p:cTn>
                              </p:par>
                              <p:par>
                                <p:cTn id="23" presetID="42" presetClass="entr" presetSubtype="0" fill="hold" grpId="0" nodeType="withEffect">
                                  <p:stCondLst>
                                    <p:cond delay="0"/>
                                  </p:stCondLst>
                                  <p:childTnLst>
                                    <p:set>
                                      <p:cBhvr>
                                        <p:cTn id="24" dur="1" fill="hold">
                                          <p:stCondLst>
                                            <p:cond delay="0"/>
                                          </p:stCondLst>
                                        </p:cTn>
                                        <p:tgtEl>
                                          <p:spTgt spid="39939">
                                            <p:txEl>
                                              <p:pRg st="0" end="0"/>
                                            </p:txEl>
                                          </p:spTgt>
                                        </p:tgtEl>
                                        <p:attrNameLst>
                                          <p:attrName>style.visibility</p:attrName>
                                        </p:attrNameLst>
                                      </p:cBhvr>
                                      <p:to>
                                        <p:strVal val="visible"/>
                                      </p:to>
                                    </p:set>
                                    <p:animEffect transition="in" filter="fade">
                                      <p:cBhvr>
                                        <p:cTn id="25" dur="1000"/>
                                        <p:tgtEl>
                                          <p:spTgt spid="39939">
                                            <p:txEl>
                                              <p:pRg st="0" end="0"/>
                                            </p:txEl>
                                          </p:spTgt>
                                        </p:tgtEl>
                                      </p:cBhvr>
                                    </p:animEffect>
                                    <p:anim calcmode="lin" valueType="num">
                                      <p:cBhvr>
                                        <p:cTn id="26" dur="10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9939">
                                            <p:txEl>
                                              <p:pRg st="0" end="0"/>
                                            </p:txEl>
                                          </p:spTgt>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1000"/>
                            </p:stCondLst>
                            <p:childTnLst>
                              <p:par>
                                <p:cTn id="29" presetID="10" presetClass="entr" presetSubtype="0" fill="hold" nodeType="afterEffect">
                                  <p:stCondLst>
                                    <p:cond delay="0"/>
                                  </p:stCondLst>
                                  <p:childTnLst>
                                    <p:set>
                                      <p:cBhvr>
                                        <p:cTn id="30" dur="1" fill="hold">
                                          <p:stCondLst>
                                            <p:cond delay="0"/>
                                          </p:stCondLst>
                                        </p:cTn>
                                        <p:tgtEl>
                                          <p:spTgt spid="43050"/>
                                        </p:tgtEl>
                                        <p:attrNameLst>
                                          <p:attrName>style.visibility</p:attrName>
                                        </p:attrNameLst>
                                      </p:cBhvr>
                                      <p:to>
                                        <p:strVal val="visible"/>
                                      </p:to>
                                    </p:set>
                                    <p:animEffect transition="in" filter="fade">
                                      <p:cBhvr>
                                        <p:cTn id="31" dur="500"/>
                                        <p:tgtEl>
                                          <p:spTgt spid="43050"/>
                                        </p:tgtEl>
                                      </p:cBhvr>
                                    </p:animEffect>
                                  </p:childTnLst>
                                </p:cTn>
                              </p:par>
                            </p:childTnLst>
                          </p:cTn>
                        </p:par>
                        <p:par>
                          <p:cTn id="32" fill="hold" nodeType="afterGroup">
                            <p:stCondLst>
                              <p:cond delay="1500"/>
                            </p:stCondLst>
                            <p:childTnLst>
                              <p:par>
                                <p:cTn id="33" presetID="22" presetClass="entr" presetSubtype="2"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wipe(right)">
                                      <p:cBhvr>
                                        <p:cTn id="3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P spid="3995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2794000"/>
            <a:ext cx="7812087" cy="1139825"/>
          </a:xfrm>
        </p:spPr>
        <p:txBody>
          <a:bodyPr/>
          <a:lstStyle/>
          <a:p>
            <a:pPr>
              <a:defRPr/>
            </a:pPr>
            <a:r>
              <a:rPr lang="en-GB" dirty="0" smtClean="0"/>
              <a:t>GENERAL APPLICATION OF TAXONOMY TO MANAGEMENT INSTRUMENTS</a:t>
            </a:r>
            <a:endParaRPr lang="en-GB" dirty="0"/>
          </a:p>
        </p:txBody>
      </p:sp>
      <p:sp>
        <p:nvSpPr>
          <p:cNvPr id="3" name="Date Placeholder 2"/>
          <p:cNvSpPr>
            <a:spLocks noGrp="1"/>
          </p:cNvSpPr>
          <p:nvPr>
            <p:ph type="dt" sz="quarter" idx="10"/>
          </p:nvPr>
        </p:nvSpPr>
        <p:spPr/>
        <p:txBody>
          <a:bodyPr/>
          <a:lstStyle/>
          <a:p>
            <a:pPr>
              <a:defRPr/>
            </a:pPr>
            <a:r>
              <a:rPr lang="en-GB" smtClean="0"/>
              <a:t>June 2011</a:t>
            </a:r>
            <a:endParaRPr lang="en-GB"/>
          </a:p>
        </p:txBody>
      </p:sp>
      <p:sp>
        <p:nvSpPr>
          <p:cNvPr id="4" name="Footer Placeholder 3"/>
          <p:cNvSpPr>
            <a:spLocks noGrp="1"/>
          </p:cNvSpPr>
          <p:nvPr>
            <p:ph type="ftr" sz="quarter" idx="11"/>
          </p:nvPr>
        </p:nvSpPr>
        <p:spPr/>
        <p:txBody>
          <a:bodyPr/>
          <a:lstStyle/>
          <a:p>
            <a:pPr>
              <a:defRPr/>
            </a:pPr>
            <a:r>
              <a:rPr lang="en-US" smtClean="0"/>
              <a:t>©2011 Unified Management Solutions</a:t>
            </a:r>
            <a:endParaRPr lang="en-GB"/>
          </a:p>
        </p:txBody>
      </p:sp>
      <p:sp>
        <p:nvSpPr>
          <p:cNvPr id="58373" name="AutoShape 305">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74" name="AutoShape 306">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75" name="AutoShape 307">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76" name="AutoShape 308">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339975" y="115888"/>
            <a:ext cx="6634163" cy="720725"/>
          </a:xfrm>
        </p:spPr>
        <p:txBody>
          <a:bodyPr/>
          <a:lstStyle/>
          <a:p>
            <a:r>
              <a:rPr lang="en-US" sz="3200" smtClean="0">
                <a:solidFill>
                  <a:schemeClr val="tx1"/>
                </a:solidFill>
                <a:effectLst/>
              </a:rPr>
              <a:t>Taxonomy Universal Application</a:t>
            </a:r>
          </a:p>
        </p:txBody>
      </p:sp>
      <p:sp>
        <p:nvSpPr>
          <p:cNvPr id="59395" name="Rectangle 4">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59396" name="Rectangle 5">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59397" name="Rectangle 6">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59398" name="Rectangle 7">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59399" name="Rectangle 8">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59400" name="Rectangle 9">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59401" name="Rectangle 10">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59402" name="Rectangle 11">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59403" name="Rectangle 12">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59404" name="Rectangle 13">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59405" name="Rectangle 14">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59406" name="Rectangle 15">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59407" name="Rectangle 16">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59408" name="Rectangle 17">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59409" name="Rectangle 18">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59410" name="Rectangle 19">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40979" name="Rectangle 20"/>
          <p:cNvSpPr>
            <a:spLocks noGrp="1" noChangeArrowheads="1"/>
          </p:cNvSpPr>
          <p:nvPr>
            <p:ph type="body" idx="1"/>
          </p:nvPr>
        </p:nvSpPr>
        <p:spPr>
          <a:xfrm>
            <a:off x="3059113" y="908050"/>
            <a:ext cx="5834062" cy="5689600"/>
          </a:xfrm>
        </p:spPr>
        <p:txBody>
          <a:bodyPr/>
          <a:lstStyle/>
          <a:p>
            <a:pPr>
              <a:lnSpc>
                <a:spcPct val="80000"/>
              </a:lnSpc>
              <a:buClr>
                <a:schemeClr val="tx1"/>
              </a:buClr>
              <a:buSzTx/>
              <a:buFont typeface="Wingdings" pitchFamily="2" charset="2"/>
              <a:buNone/>
            </a:pPr>
            <a:r>
              <a:rPr lang="en-GB" sz="1800" smtClean="0">
                <a:effectLst/>
              </a:rPr>
              <a:t>Taxonomy has potential to be universally applied to the structuring of:</a:t>
            </a:r>
          </a:p>
          <a:p>
            <a:pPr>
              <a:lnSpc>
                <a:spcPct val="80000"/>
              </a:lnSpc>
              <a:buClr>
                <a:schemeClr val="tx1"/>
              </a:buClr>
              <a:buSzTx/>
              <a:buFontTx/>
              <a:buChar char="•"/>
            </a:pPr>
            <a:endParaRPr lang="en-GB" sz="1800" smtClean="0">
              <a:effectLst/>
            </a:endParaRPr>
          </a:p>
          <a:p>
            <a:pPr>
              <a:lnSpc>
                <a:spcPct val="80000"/>
              </a:lnSpc>
              <a:buClr>
                <a:schemeClr val="tx1"/>
              </a:buClr>
              <a:buSzTx/>
              <a:buFont typeface="Wingdings" pitchFamily="2" charset="2"/>
              <a:buChar char="&amp;"/>
            </a:pPr>
            <a:r>
              <a:rPr lang="en-GB" sz="1800" smtClean="0">
                <a:effectLst/>
              </a:rPr>
              <a:t>Management standards</a:t>
            </a:r>
          </a:p>
          <a:p>
            <a:pPr>
              <a:lnSpc>
                <a:spcPct val="80000"/>
              </a:lnSpc>
              <a:buClr>
                <a:schemeClr val="tx1"/>
              </a:buClr>
              <a:buSzTx/>
              <a:buFont typeface="Wingdings" pitchFamily="2" charset="2"/>
              <a:buChar char="&amp;"/>
            </a:pPr>
            <a:r>
              <a:rPr lang="en-GB" sz="1800" smtClean="0">
                <a:effectLst/>
              </a:rPr>
              <a:t>Legislation</a:t>
            </a:r>
          </a:p>
          <a:p>
            <a:pPr lvl="1">
              <a:lnSpc>
                <a:spcPct val="80000"/>
              </a:lnSpc>
              <a:buFont typeface="Wingdings" pitchFamily="2" charset="2"/>
              <a:buChar char="&amp;"/>
            </a:pPr>
            <a:r>
              <a:rPr lang="en-GB" sz="1600" smtClean="0">
                <a:effectLst/>
              </a:rPr>
              <a:t> overall structuring</a:t>
            </a:r>
          </a:p>
          <a:p>
            <a:pPr lvl="1">
              <a:lnSpc>
                <a:spcPct val="80000"/>
              </a:lnSpc>
              <a:buFont typeface="Wingdings" pitchFamily="2" charset="2"/>
              <a:buChar char="&amp;"/>
            </a:pPr>
            <a:r>
              <a:rPr lang="en-GB" sz="1600" smtClean="0">
                <a:effectLst/>
              </a:rPr>
              <a:t> individual statutes and regulations</a:t>
            </a:r>
          </a:p>
          <a:p>
            <a:pPr>
              <a:lnSpc>
                <a:spcPct val="80000"/>
              </a:lnSpc>
              <a:buClr>
                <a:schemeClr val="tx1"/>
              </a:buClr>
              <a:buSzTx/>
              <a:buFont typeface="Wingdings" pitchFamily="2" charset="2"/>
              <a:buChar char="&amp;"/>
            </a:pPr>
            <a:r>
              <a:rPr lang="en-GB" sz="1800" smtClean="0">
                <a:effectLst/>
              </a:rPr>
              <a:t>Licensing arrangements</a:t>
            </a:r>
          </a:p>
          <a:p>
            <a:pPr>
              <a:lnSpc>
                <a:spcPct val="80000"/>
              </a:lnSpc>
              <a:buClr>
                <a:schemeClr val="tx1"/>
              </a:buClr>
              <a:buSzTx/>
              <a:buFont typeface="Wingdings" pitchFamily="2" charset="2"/>
              <a:buChar char="&amp;"/>
            </a:pPr>
            <a:r>
              <a:rPr lang="en-GB" sz="1800" smtClean="0">
                <a:effectLst/>
              </a:rPr>
              <a:t>Databases</a:t>
            </a:r>
          </a:p>
          <a:p>
            <a:pPr>
              <a:lnSpc>
                <a:spcPct val="80000"/>
              </a:lnSpc>
              <a:buClr>
                <a:schemeClr val="tx1"/>
              </a:buClr>
              <a:buSzTx/>
              <a:buFont typeface="Wingdings" pitchFamily="2" charset="2"/>
              <a:buChar char="&amp;"/>
            </a:pPr>
            <a:r>
              <a:rPr lang="en-GB" sz="1800" smtClean="0">
                <a:effectLst/>
              </a:rPr>
              <a:t>Records</a:t>
            </a:r>
          </a:p>
          <a:p>
            <a:pPr>
              <a:lnSpc>
                <a:spcPct val="80000"/>
              </a:lnSpc>
              <a:buClr>
                <a:schemeClr val="tx1"/>
              </a:buClr>
              <a:buSzTx/>
              <a:buFont typeface="Wingdings" pitchFamily="2" charset="2"/>
              <a:buChar char="&amp;"/>
            </a:pPr>
            <a:r>
              <a:rPr lang="en-GB" sz="1800" smtClean="0">
                <a:effectLst/>
              </a:rPr>
              <a:t>Key performance indicators and dashboards</a:t>
            </a:r>
          </a:p>
          <a:p>
            <a:pPr>
              <a:lnSpc>
                <a:spcPct val="80000"/>
              </a:lnSpc>
              <a:buClr>
                <a:schemeClr val="tx1"/>
              </a:buClr>
              <a:buSzTx/>
              <a:buFont typeface="Wingdings" pitchFamily="2" charset="2"/>
              <a:buChar char="&amp;"/>
            </a:pPr>
            <a:r>
              <a:rPr lang="en-GB" sz="1800" smtClean="0">
                <a:effectLst/>
              </a:rPr>
              <a:t>Root cause analysis</a:t>
            </a:r>
          </a:p>
          <a:p>
            <a:pPr>
              <a:lnSpc>
                <a:spcPct val="80000"/>
              </a:lnSpc>
              <a:buClr>
                <a:schemeClr val="tx1"/>
              </a:buClr>
              <a:buSzTx/>
              <a:buFont typeface="Wingdings" pitchFamily="2" charset="2"/>
              <a:buChar char="&amp;"/>
            </a:pPr>
            <a:r>
              <a:rPr lang="en-GB" sz="1800" smtClean="0">
                <a:effectLst/>
              </a:rPr>
              <a:t>Audits and inspections</a:t>
            </a:r>
          </a:p>
          <a:p>
            <a:pPr>
              <a:lnSpc>
                <a:spcPct val="80000"/>
              </a:lnSpc>
              <a:buClr>
                <a:schemeClr val="tx1"/>
              </a:buClr>
              <a:buSzTx/>
              <a:buFont typeface="Wingdings" pitchFamily="2" charset="2"/>
              <a:buChar char="&amp;"/>
            </a:pPr>
            <a:r>
              <a:rPr lang="en-GB" sz="1800" smtClean="0">
                <a:effectLst/>
              </a:rPr>
              <a:t>Management review</a:t>
            </a:r>
          </a:p>
          <a:p>
            <a:pPr>
              <a:lnSpc>
                <a:spcPct val="80000"/>
              </a:lnSpc>
              <a:buClr>
                <a:schemeClr val="tx1"/>
              </a:buClr>
              <a:buSzTx/>
              <a:buFont typeface="Wingdings" pitchFamily="2" charset="2"/>
              <a:buChar char="&amp;"/>
            </a:pPr>
            <a:r>
              <a:rPr lang="en-GB" sz="1800" smtClean="0">
                <a:effectLst/>
              </a:rPr>
              <a:t>Problem-solving</a:t>
            </a:r>
          </a:p>
          <a:p>
            <a:pPr>
              <a:lnSpc>
                <a:spcPct val="80000"/>
              </a:lnSpc>
              <a:buClr>
                <a:schemeClr val="tx1"/>
              </a:buClr>
              <a:buSzTx/>
              <a:buFont typeface="Wingdings" pitchFamily="2" charset="2"/>
              <a:buChar char="&amp;"/>
            </a:pPr>
            <a:r>
              <a:rPr lang="en-GB" sz="1800" smtClean="0">
                <a:effectLst/>
              </a:rPr>
              <a:t>Education and training programs</a:t>
            </a:r>
          </a:p>
          <a:p>
            <a:pPr>
              <a:lnSpc>
                <a:spcPct val="80000"/>
              </a:lnSpc>
              <a:buClr>
                <a:schemeClr val="tx1"/>
              </a:buClr>
              <a:buSzTx/>
              <a:buFont typeface="Wingdings" pitchFamily="2" charset="2"/>
              <a:buChar char="&amp;"/>
            </a:pPr>
            <a:r>
              <a:rPr lang="en-GB" sz="1800" smtClean="0">
                <a:effectLst/>
              </a:rPr>
              <a:t>Knowledge structures</a:t>
            </a:r>
          </a:p>
          <a:p>
            <a:pPr>
              <a:lnSpc>
                <a:spcPct val="80000"/>
              </a:lnSpc>
              <a:buClr>
                <a:schemeClr val="tx1"/>
              </a:buClr>
              <a:buSzTx/>
              <a:buFont typeface="Wingdings" pitchFamily="2" charset="2"/>
              <a:buChar char="&amp;"/>
            </a:pPr>
            <a:r>
              <a:rPr lang="en-GB" sz="1800" smtClean="0">
                <a:effectLst/>
              </a:rPr>
              <a:t>Artificial management intelligence</a:t>
            </a:r>
          </a:p>
          <a:p>
            <a:pPr>
              <a:lnSpc>
                <a:spcPct val="80000"/>
              </a:lnSpc>
              <a:buClr>
                <a:schemeClr val="tx1"/>
              </a:buClr>
              <a:buSzTx/>
              <a:buFont typeface="Wingdings" pitchFamily="2" charset="2"/>
              <a:buChar char="&amp;"/>
            </a:pPr>
            <a:r>
              <a:rPr lang="en-GB" sz="1800" smtClean="0">
                <a:effectLst/>
              </a:rPr>
              <a:t>Research planning</a:t>
            </a:r>
            <a:r>
              <a:rPr lang="en-US" sz="1800" smtClean="0">
                <a:effectLst/>
              </a:rPr>
              <a:t> </a:t>
            </a:r>
          </a:p>
        </p:txBody>
      </p:sp>
      <p:sp>
        <p:nvSpPr>
          <p:cNvPr id="40980" name="AutoShape 21"/>
          <p:cNvSpPr>
            <a:spLocks noChangeArrowheads="1"/>
          </p:cNvSpPr>
          <p:nvPr/>
        </p:nvSpPr>
        <p:spPr bwMode="auto">
          <a:xfrm>
            <a:off x="2339975" y="981075"/>
            <a:ext cx="647700" cy="431800"/>
          </a:xfrm>
          <a:prstGeom prst="leftRightArrow">
            <a:avLst>
              <a:gd name="adj1" fmla="val 44907"/>
              <a:gd name="adj2" fmla="val 5514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13" name="AutoShape 22">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14" name="AutoShape 23">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15" name="AutoShape 24">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16" name="AutoShape 25">
            <a:hlinkClick r:id="rId16"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40980"/>
                                        </p:tgtEl>
                                        <p:attrNameLst>
                                          <p:attrName>style.visibility</p:attrName>
                                        </p:attrNameLst>
                                      </p:cBhvr>
                                      <p:to>
                                        <p:strVal val="visible"/>
                                      </p:to>
                                    </p:set>
                                    <p:animEffect transition="in" filter="barn(outVertical)">
                                      <p:cBhvr>
                                        <p:cTn id="7" dur="500"/>
                                        <p:tgtEl>
                                          <p:spTgt spid="4098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0979">
                                            <p:txEl>
                                              <p:pRg st="0" end="0"/>
                                            </p:txEl>
                                          </p:spTgt>
                                        </p:tgtEl>
                                        <p:attrNameLst>
                                          <p:attrName>style.visibility</p:attrName>
                                        </p:attrNameLst>
                                      </p:cBhvr>
                                      <p:to>
                                        <p:strVal val="visible"/>
                                      </p:to>
                                    </p:set>
                                    <p:animEffect transition="in" filter="wipe(left)">
                                      <p:cBhvr>
                                        <p:cTn id="10" dur="500"/>
                                        <p:tgtEl>
                                          <p:spTgt spid="40979">
                                            <p:txEl>
                                              <p:pRg st="0" end="0"/>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0979">
                                            <p:txEl>
                                              <p:pRg st="2" end="2"/>
                                            </p:txEl>
                                          </p:spTgt>
                                        </p:tgtEl>
                                        <p:attrNameLst>
                                          <p:attrName>style.visibility</p:attrName>
                                        </p:attrNameLst>
                                      </p:cBhvr>
                                      <p:to>
                                        <p:strVal val="visible"/>
                                      </p:to>
                                    </p:set>
                                    <p:animEffect transition="in" filter="wipe(left)">
                                      <p:cBhvr>
                                        <p:cTn id="13" dur="500"/>
                                        <p:tgtEl>
                                          <p:spTgt spid="40979">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0979">
                                            <p:txEl>
                                              <p:pRg st="3" end="3"/>
                                            </p:txEl>
                                          </p:spTgt>
                                        </p:tgtEl>
                                        <p:attrNameLst>
                                          <p:attrName>style.visibility</p:attrName>
                                        </p:attrNameLst>
                                      </p:cBhvr>
                                      <p:to>
                                        <p:strVal val="visible"/>
                                      </p:to>
                                    </p:set>
                                    <p:animEffect transition="in" filter="wipe(left)">
                                      <p:cBhvr>
                                        <p:cTn id="16" dur="500"/>
                                        <p:tgtEl>
                                          <p:spTgt spid="40979">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0979">
                                            <p:txEl>
                                              <p:pRg st="4" end="4"/>
                                            </p:txEl>
                                          </p:spTgt>
                                        </p:tgtEl>
                                        <p:attrNameLst>
                                          <p:attrName>style.visibility</p:attrName>
                                        </p:attrNameLst>
                                      </p:cBhvr>
                                      <p:to>
                                        <p:strVal val="visible"/>
                                      </p:to>
                                    </p:set>
                                    <p:animEffect transition="in" filter="wipe(left)">
                                      <p:cBhvr>
                                        <p:cTn id="19" dur="500"/>
                                        <p:tgtEl>
                                          <p:spTgt spid="40979">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0979">
                                            <p:txEl>
                                              <p:pRg st="5" end="5"/>
                                            </p:txEl>
                                          </p:spTgt>
                                        </p:tgtEl>
                                        <p:attrNameLst>
                                          <p:attrName>style.visibility</p:attrName>
                                        </p:attrNameLst>
                                      </p:cBhvr>
                                      <p:to>
                                        <p:strVal val="visible"/>
                                      </p:to>
                                    </p:set>
                                    <p:animEffect transition="in" filter="wipe(left)">
                                      <p:cBhvr>
                                        <p:cTn id="22" dur="500"/>
                                        <p:tgtEl>
                                          <p:spTgt spid="40979">
                                            <p:txEl>
                                              <p:pRg st="5" end="5"/>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0979">
                                            <p:txEl>
                                              <p:pRg st="6" end="6"/>
                                            </p:txEl>
                                          </p:spTgt>
                                        </p:tgtEl>
                                        <p:attrNameLst>
                                          <p:attrName>style.visibility</p:attrName>
                                        </p:attrNameLst>
                                      </p:cBhvr>
                                      <p:to>
                                        <p:strVal val="visible"/>
                                      </p:to>
                                    </p:set>
                                    <p:animEffect transition="in" filter="wipe(left)">
                                      <p:cBhvr>
                                        <p:cTn id="25" dur="500"/>
                                        <p:tgtEl>
                                          <p:spTgt spid="40979">
                                            <p:txEl>
                                              <p:pRg st="6" end="6"/>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40979">
                                            <p:txEl>
                                              <p:pRg st="7" end="7"/>
                                            </p:txEl>
                                          </p:spTgt>
                                        </p:tgtEl>
                                        <p:attrNameLst>
                                          <p:attrName>style.visibility</p:attrName>
                                        </p:attrNameLst>
                                      </p:cBhvr>
                                      <p:to>
                                        <p:strVal val="visible"/>
                                      </p:to>
                                    </p:set>
                                    <p:animEffect transition="in" filter="wipe(left)">
                                      <p:cBhvr>
                                        <p:cTn id="28" dur="500"/>
                                        <p:tgtEl>
                                          <p:spTgt spid="40979">
                                            <p:txEl>
                                              <p:pRg st="7" end="7"/>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40979">
                                            <p:txEl>
                                              <p:pRg st="8" end="8"/>
                                            </p:txEl>
                                          </p:spTgt>
                                        </p:tgtEl>
                                        <p:attrNameLst>
                                          <p:attrName>style.visibility</p:attrName>
                                        </p:attrNameLst>
                                      </p:cBhvr>
                                      <p:to>
                                        <p:strVal val="visible"/>
                                      </p:to>
                                    </p:set>
                                    <p:animEffect transition="in" filter="wipe(left)">
                                      <p:cBhvr>
                                        <p:cTn id="31" dur="500"/>
                                        <p:tgtEl>
                                          <p:spTgt spid="40979">
                                            <p:txEl>
                                              <p:pRg st="8" end="8"/>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40979">
                                            <p:txEl>
                                              <p:pRg st="9" end="9"/>
                                            </p:txEl>
                                          </p:spTgt>
                                        </p:tgtEl>
                                        <p:attrNameLst>
                                          <p:attrName>style.visibility</p:attrName>
                                        </p:attrNameLst>
                                      </p:cBhvr>
                                      <p:to>
                                        <p:strVal val="visible"/>
                                      </p:to>
                                    </p:set>
                                    <p:animEffect transition="in" filter="wipe(left)">
                                      <p:cBhvr>
                                        <p:cTn id="34" dur="500"/>
                                        <p:tgtEl>
                                          <p:spTgt spid="40979">
                                            <p:txEl>
                                              <p:pRg st="9" end="9"/>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40979">
                                            <p:txEl>
                                              <p:pRg st="10" end="10"/>
                                            </p:txEl>
                                          </p:spTgt>
                                        </p:tgtEl>
                                        <p:attrNameLst>
                                          <p:attrName>style.visibility</p:attrName>
                                        </p:attrNameLst>
                                      </p:cBhvr>
                                      <p:to>
                                        <p:strVal val="visible"/>
                                      </p:to>
                                    </p:set>
                                    <p:animEffect transition="in" filter="wipe(left)">
                                      <p:cBhvr>
                                        <p:cTn id="37" dur="500"/>
                                        <p:tgtEl>
                                          <p:spTgt spid="40979">
                                            <p:txEl>
                                              <p:pRg st="10" end="10"/>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40979">
                                            <p:txEl>
                                              <p:pRg st="11" end="11"/>
                                            </p:txEl>
                                          </p:spTgt>
                                        </p:tgtEl>
                                        <p:attrNameLst>
                                          <p:attrName>style.visibility</p:attrName>
                                        </p:attrNameLst>
                                      </p:cBhvr>
                                      <p:to>
                                        <p:strVal val="visible"/>
                                      </p:to>
                                    </p:set>
                                    <p:animEffect transition="in" filter="wipe(left)">
                                      <p:cBhvr>
                                        <p:cTn id="40" dur="500"/>
                                        <p:tgtEl>
                                          <p:spTgt spid="40979">
                                            <p:txEl>
                                              <p:pRg st="11" end="11"/>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0979">
                                            <p:txEl>
                                              <p:pRg st="12" end="12"/>
                                            </p:txEl>
                                          </p:spTgt>
                                        </p:tgtEl>
                                        <p:attrNameLst>
                                          <p:attrName>style.visibility</p:attrName>
                                        </p:attrNameLst>
                                      </p:cBhvr>
                                      <p:to>
                                        <p:strVal val="visible"/>
                                      </p:to>
                                    </p:set>
                                    <p:animEffect transition="in" filter="wipe(left)">
                                      <p:cBhvr>
                                        <p:cTn id="43" dur="500"/>
                                        <p:tgtEl>
                                          <p:spTgt spid="40979">
                                            <p:txEl>
                                              <p:pRg st="12" end="12"/>
                                            </p:txEl>
                                          </p:spTgt>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40979">
                                            <p:txEl>
                                              <p:pRg st="13" end="13"/>
                                            </p:txEl>
                                          </p:spTgt>
                                        </p:tgtEl>
                                        <p:attrNameLst>
                                          <p:attrName>style.visibility</p:attrName>
                                        </p:attrNameLst>
                                      </p:cBhvr>
                                      <p:to>
                                        <p:strVal val="visible"/>
                                      </p:to>
                                    </p:set>
                                    <p:animEffect transition="in" filter="wipe(left)">
                                      <p:cBhvr>
                                        <p:cTn id="46" dur="500"/>
                                        <p:tgtEl>
                                          <p:spTgt spid="40979">
                                            <p:txEl>
                                              <p:pRg st="13" end="13"/>
                                            </p:txEl>
                                          </p:spTgt>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40979">
                                            <p:txEl>
                                              <p:pRg st="14" end="14"/>
                                            </p:txEl>
                                          </p:spTgt>
                                        </p:tgtEl>
                                        <p:attrNameLst>
                                          <p:attrName>style.visibility</p:attrName>
                                        </p:attrNameLst>
                                      </p:cBhvr>
                                      <p:to>
                                        <p:strVal val="visible"/>
                                      </p:to>
                                    </p:set>
                                    <p:animEffect transition="in" filter="wipe(left)">
                                      <p:cBhvr>
                                        <p:cTn id="49" dur="500"/>
                                        <p:tgtEl>
                                          <p:spTgt spid="40979">
                                            <p:txEl>
                                              <p:pRg st="14" end="14"/>
                                            </p:txEl>
                                          </p:spTgt>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40979">
                                            <p:txEl>
                                              <p:pRg st="15" end="15"/>
                                            </p:txEl>
                                          </p:spTgt>
                                        </p:tgtEl>
                                        <p:attrNameLst>
                                          <p:attrName>style.visibility</p:attrName>
                                        </p:attrNameLst>
                                      </p:cBhvr>
                                      <p:to>
                                        <p:strVal val="visible"/>
                                      </p:to>
                                    </p:set>
                                    <p:animEffect transition="in" filter="wipe(left)">
                                      <p:cBhvr>
                                        <p:cTn id="52" dur="500"/>
                                        <p:tgtEl>
                                          <p:spTgt spid="40979">
                                            <p:txEl>
                                              <p:pRg st="15" end="15"/>
                                            </p:txEl>
                                          </p:spTgt>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40979">
                                            <p:txEl>
                                              <p:pRg st="16" end="16"/>
                                            </p:txEl>
                                          </p:spTgt>
                                        </p:tgtEl>
                                        <p:attrNameLst>
                                          <p:attrName>style.visibility</p:attrName>
                                        </p:attrNameLst>
                                      </p:cBhvr>
                                      <p:to>
                                        <p:strVal val="visible"/>
                                      </p:to>
                                    </p:set>
                                    <p:animEffect transition="in" filter="wipe(left)">
                                      <p:cBhvr>
                                        <p:cTn id="55" dur="500"/>
                                        <p:tgtEl>
                                          <p:spTgt spid="40979">
                                            <p:txEl>
                                              <p:pRg st="16" end="16"/>
                                            </p:txEl>
                                          </p:spTgt>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40979">
                                            <p:txEl>
                                              <p:pRg st="17" end="17"/>
                                            </p:txEl>
                                          </p:spTgt>
                                        </p:tgtEl>
                                        <p:attrNameLst>
                                          <p:attrName>style.visibility</p:attrName>
                                        </p:attrNameLst>
                                      </p:cBhvr>
                                      <p:to>
                                        <p:strVal val="visible"/>
                                      </p:to>
                                    </p:set>
                                    <p:animEffect transition="in" filter="wipe(left)">
                                      <p:cBhvr>
                                        <p:cTn id="58" dur="500"/>
                                        <p:tgtEl>
                                          <p:spTgt spid="40979">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9" grpId="0" build="p"/>
      <p:bldP spid="40980"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2987675" y="115888"/>
            <a:ext cx="5554663" cy="1081087"/>
          </a:xfrm>
        </p:spPr>
        <p:txBody>
          <a:bodyPr/>
          <a:lstStyle/>
          <a:p>
            <a:pPr>
              <a:defRPr/>
            </a:pPr>
            <a:r>
              <a:rPr lang="en-US" sz="3600" smtClean="0"/>
              <a:t>Summary and Conclusion</a:t>
            </a:r>
          </a:p>
        </p:txBody>
      </p:sp>
      <p:sp>
        <p:nvSpPr>
          <p:cNvPr id="60419" name="Rectangle 8">
            <a:hlinkClick r:id="rId3" action="ppaction://hlinksldjump" tooltip="TAXONOMY ELEMENT 1: Assessment and development of management controls (the PLAN element of the PDCA management cycle)"/>
          </p:cNvPr>
          <p:cNvSpPr>
            <a:spLocks noChangeArrowheads="1"/>
          </p:cNvSpPr>
          <p:nvPr/>
        </p:nvSpPr>
        <p:spPr bwMode="auto">
          <a:xfrm>
            <a:off x="320675" y="-26988"/>
            <a:ext cx="1871663" cy="5746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 Assessment</a:t>
            </a:r>
          </a:p>
          <a:p>
            <a:r>
              <a:rPr lang="en-GB">
                <a:latin typeface="Arial" charset="0"/>
              </a:rPr>
              <a:t>and Controls</a:t>
            </a:r>
          </a:p>
        </p:txBody>
      </p:sp>
      <p:sp>
        <p:nvSpPr>
          <p:cNvPr id="60420" name="Rectangle 9">
            <a:hlinkClick r:id="rId4" action="ppaction://hlinksldjump" tooltip="TAXONOMY ELEMENT 2: Personnel processes management controls and guidance (part of the DO element of the PDCA management cycle)"/>
          </p:cNvPr>
          <p:cNvSpPr>
            <a:spLocks noChangeArrowheads="1"/>
          </p:cNvSpPr>
          <p:nvPr/>
        </p:nvSpPr>
        <p:spPr bwMode="auto">
          <a:xfrm>
            <a:off x="322263" y="5476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2. Personnel</a:t>
            </a:r>
          </a:p>
        </p:txBody>
      </p:sp>
      <p:sp>
        <p:nvSpPr>
          <p:cNvPr id="60421" name="Rectangle 10">
            <a:hlinkClick r:id="rId4" action="ppaction://hlinksldjump" tooltip="TAXONOMY ELEMENT 3: Commercial processes management controls and guidance (part of the DO element of the PDCA management cycle)."/>
          </p:cNvPr>
          <p:cNvSpPr>
            <a:spLocks noChangeArrowheads="1"/>
          </p:cNvSpPr>
          <p:nvPr/>
        </p:nvSpPr>
        <p:spPr bwMode="auto">
          <a:xfrm>
            <a:off x="322263" y="1119188"/>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3. Commerce</a:t>
            </a:r>
          </a:p>
        </p:txBody>
      </p:sp>
      <p:sp>
        <p:nvSpPr>
          <p:cNvPr id="60422" name="Rectangle 11">
            <a:hlinkClick r:id="rId5" action="ppaction://hlinksldjump" tooltip="TAXONOMY ELEMENT 4: Data processes management controls and guidance (part of the DO element of the PDCA management cycle)"/>
          </p:cNvPr>
          <p:cNvSpPr>
            <a:spLocks noChangeArrowheads="1"/>
          </p:cNvSpPr>
          <p:nvPr/>
        </p:nvSpPr>
        <p:spPr bwMode="auto">
          <a:xfrm>
            <a:off x="322263" y="1693863"/>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4. Data</a:t>
            </a:r>
          </a:p>
        </p:txBody>
      </p:sp>
      <p:sp>
        <p:nvSpPr>
          <p:cNvPr id="60423" name="Rectangle 12">
            <a:hlinkClick r:id="rId6" action="ppaction://hlinksldjump" tooltip="TAXONOMY ELEMENT 5: Matter and energy processes management controls and guidance (part of the DO element of PDCA management cycle)."/>
          </p:cNvPr>
          <p:cNvSpPr>
            <a:spLocks noChangeArrowheads="1"/>
          </p:cNvSpPr>
          <p:nvPr/>
        </p:nvSpPr>
        <p:spPr bwMode="auto">
          <a:xfrm>
            <a:off x="322263" y="2268538"/>
            <a:ext cx="1871662"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5. Matter and</a:t>
            </a:r>
          </a:p>
          <a:p>
            <a:r>
              <a:rPr lang="en-GB">
                <a:latin typeface="Arial" charset="0"/>
              </a:rPr>
              <a:t>Energy</a:t>
            </a:r>
          </a:p>
        </p:txBody>
      </p:sp>
      <p:sp>
        <p:nvSpPr>
          <p:cNvPr id="60424" name="Rectangle 13">
            <a:hlinkClick r:id="rId7" action="ppaction://hlinksldjump" tooltip="TAXONOMY ELEMENT 6: Supplier processes management controls and guidance (part of the DO element of the PDCA management cycle)."/>
          </p:cNvPr>
          <p:cNvSpPr>
            <a:spLocks noChangeArrowheads="1"/>
          </p:cNvSpPr>
          <p:nvPr/>
        </p:nvSpPr>
        <p:spPr bwMode="auto">
          <a:xfrm>
            <a:off x="323850" y="28416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6. Suppliers</a:t>
            </a:r>
          </a:p>
        </p:txBody>
      </p:sp>
      <p:sp>
        <p:nvSpPr>
          <p:cNvPr id="60425" name="Rectangle 14">
            <a:hlinkClick r:id="rId8" action="ppaction://hlinksldjump" tooltip="TAXONOMY ELEMENT 7: Service and product delivery processes management controls and guidance (part of the DO element of the PDCA management cycle)."/>
          </p:cNvPr>
          <p:cNvSpPr>
            <a:spLocks noChangeArrowheads="1"/>
          </p:cNvSpPr>
          <p:nvPr/>
        </p:nvSpPr>
        <p:spPr bwMode="auto">
          <a:xfrm>
            <a:off x="323850" y="3414713"/>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7. Service and</a:t>
            </a:r>
          </a:p>
          <a:p>
            <a:r>
              <a:rPr lang="en-GB">
                <a:latin typeface="Arial" charset="0"/>
              </a:rPr>
              <a:t>Product Delivery</a:t>
            </a:r>
          </a:p>
        </p:txBody>
      </p:sp>
      <p:sp>
        <p:nvSpPr>
          <p:cNvPr id="60426" name="Rectangle 15">
            <a:hlinkClick r:id="rId9" action="ppaction://hlinksldjump" tooltip="TAXONOMY ELEMENT 8: Contingency processes management controls and guidance (part of the DO element of the PDCA management cycle)."/>
          </p:cNvPr>
          <p:cNvSpPr>
            <a:spLocks noChangeArrowheads="1"/>
          </p:cNvSpPr>
          <p:nvPr/>
        </p:nvSpPr>
        <p:spPr bwMode="auto">
          <a:xfrm>
            <a:off x="323850" y="3989388"/>
            <a:ext cx="1871663" cy="5730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8. Contingencies</a:t>
            </a:r>
          </a:p>
        </p:txBody>
      </p:sp>
      <p:sp>
        <p:nvSpPr>
          <p:cNvPr id="60427" name="Rectangle 16">
            <a:hlinkClick r:id="rId10" action="ppaction://hlinksldjump" tooltip="TAXONOMY ELEMENT 9: Change processes management controls and guidance (part of the DO element of the PDCA management cycle)."/>
          </p:cNvPr>
          <p:cNvSpPr>
            <a:spLocks noChangeArrowheads="1"/>
          </p:cNvSpPr>
          <p:nvPr/>
        </p:nvSpPr>
        <p:spPr bwMode="auto">
          <a:xfrm>
            <a:off x="322263" y="4562475"/>
            <a:ext cx="1871662"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9. Change</a:t>
            </a:r>
          </a:p>
        </p:txBody>
      </p:sp>
      <p:sp>
        <p:nvSpPr>
          <p:cNvPr id="60428" name="Rectangle 17">
            <a:hlinkClick r:id="rId11" action="ppaction://hlinksldjump" tooltip="TAXONOMY ELEMENT 11: Proactive monitoring processes (audits, inspections etc.) management controls and guidance (part of the CHECK element of the PDCA management cycle)."/>
          </p:cNvPr>
          <p:cNvSpPr>
            <a:spLocks noChangeArrowheads="1"/>
          </p:cNvSpPr>
          <p:nvPr/>
        </p:nvSpPr>
        <p:spPr bwMode="auto">
          <a:xfrm>
            <a:off x="323850" y="57086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11. Proactive</a:t>
            </a:r>
          </a:p>
          <a:p>
            <a:r>
              <a:rPr lang="en-GB">
                <a:latin typeface="Arial" charset="0"/>
              </a:rPr>
              <a:t>Monitoring</a:t>
            </a:r>
          </a:p>
        </p:txBody>
      </p:sp>
      <p:sp>
        <p:nvSpPr>
          <p:cNvPr id="60429" name="Rectangle 18">
            <a:hlinkClick r:id="rId12" action="ppaction://hlinksldjump" tooltip="TAXONOMY ELEMENT 12: Review and action processes management controls and guidance (the ACT element of the PDCA management cycle)."/>
          </p:cNvPr>
          <p:cNvSpPr>
            <a:spLocks noChangeArrowheads="1"/>
          </p:cNvSpPr>
          <p:nvPr/>
        </p:nvSpPr>
        <p:spPr bwMode="auto">
          <a:xfrm>
            <a:off x="323850" y="6283325"/>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12. Review</a:t>
            </a:r>
          </a:p>
          <a:p>
            <a:r>
              <a:rPr lang="en-GB">
                <a:latin typeface="Arial" charset="0"/>
              </a:rPr>
              <a:t>and Action</a:t>
            </a:r>
          </a:p>
        </p:txBody>
      </p:sp>
      <p:sp>
        <p:nvSpPr>
          <p:cNvPr id="60430" name="Rectangle 19">
            <a:hlinkClick r:id="rId13" action="ppaction://hlinksldjump" tooltip="PLAN element of PLAN-DO-CHECK-ACT management cycle."/>
          </p:cNvPr>
          <p:cNvSpPr>
            <a:spLocks noChangeArrowheads="1"/>
          </p:cNvSpPr>
          <p:nvPr/>
        </p:nvSpPr>
        <p:spPr bwMode="auto">
          <a:xfrm rot="-5400000">
            <a:off x="-126207" y="99219"/>
            <a:ext cx="57626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PLAN</a:t>
            </a:r>
          </a:p>
        </p:txBody>
      </p:sp>
      <p:sp>
        <p:nvSpPr>
          <p:cNvPr id="60431" name="Rectangle 20">
            <a:hlinkClick r:id="rId13" action="ppaction://hlinksldjump" tooltip="DO element of PLAN-DO-CHECK-ACT management cycle."/>
          </p:cNvPr>
          <p:cNvSpPr>
            <a:spLocks noChangeArrowheads="1"/>
          </p:cNvSpPr>
          <p:nvPr/>
        </p:nvSpPr>
        <p:spPr bwMode="auto">
          <a:xfrm rot="-5400000">
            <a:off x="-2142332" y="2691607"/>
            <a:ext cx="4608513"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DO</a:t>
            </a:r>
          </a:p>
        </p:txBody>
      </p:sp>
      <p:sp>
        <p:nvSpPr>
          <p:cNvPr id="60432" name="Rectangle 21">
            <a:hlinkClick r:id="rId13" action="ppaction://hlinksldjump" tooltip="CHECK element of PLAN-DO-CHECK-ACT management cycle."/>
          </p:cNvPr>
          <p:cNvSpPr>
            <a:spLocks noChangeArrowheads="1"/>
          </p:cNvSpPr>
          <p:nvPr/>
        </p:nvSpPr>
        <p:spPr bwMode="auto">
          <a:xfrm rot="-5400000">
            <a:off x="-413544" y="5557044"/>
            <a:ext cx="1150938"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CHECK</a:t>
            </a:r>
          </a:p>
        </p:txBody>
      </p:sp>
      <p:sp>
        <p:nvSpPr>
          <p:cNvPr id="60433" name="Rectangle 22">
            <a:hlinkClick r:id="rId13" action="ppaction://hlinksldjump" tooltip="ACT element of PLAN-DO-CHECK-ACT management cycle."/>
          </p:cNvPr>
          <p:cNvSpPr>
            <a:spLocks noChangeArrowheads="1"/>
          </p:cNvSpPr>
          <p:nvPr/>
        </p:nvSpPr>
        <p:spPr bwMode="auto">
          <a:xfrm rot="-5400000">
            <a:off x="-126206" y="6411119"/>
            <a:ext cx="576262" cy="323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Arial Narrow" pitchFamily="34" charset="0"/>
              </a:rPr>
              <a:t>ACT</a:t>
            </a:r>
          </a:p>
        </p:txBody>
      </p:sp>
      <p:sp>
        <p:nvSpPr>
          <p:cNvPr id="60434" name="Rectangle 23">
            <a:hlinkClick r:id="rId14" action="ppaction://hlinksldjump" tooltip="TAXONOMY ELEMENT 10: Reactive monitoring processes (accidents and incidents) management controls and guidance (part of the CHECK element of the PDCA management cycle)."/>
          </p:cNvPr>
          <p:cNvSpPr>
            <a:spLocks noChangeArrowheads="1"/>
          </p:cNvSpPr>
          <p:nvPr/>
        </p:nvSpPr>
        <p:spPr bwMode="auto">
          <a:xfrm>
            <a:off x="323850" y="5137150"/>
            <a:ext cx="1871663" cy="574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GB">
                <a:latin typeface="Arial" charset="0"/>
              </a:rPr>
              <a:t>10. Reactive</a:t>
            </a:r>
          </a:p>
          <a:p>
            <a:r>
              <a:rPr lang="en-GB">
                <a:latin typeface="Arial" charset="0"/>
              </a:rPr>
              <a:t>Monitoring</a:t>
            </a:r>
          </a:p>
        </p:txBody>
      </p:sp>
      <p:sp>
        <p:nvSpPr>
          <p:cNvPr id="44051" name="Rectangle 24"/>
          <p:cNvSpPr>
            <a:spLocks noGrp="1" noChangeArrowheads="1"/>
          </p:cNvSpPr>
          <p:nvPr>
            <p:ph type="body" idx="1"/>
          </p:nvPr>
        </p:nvSpPr>
        <p:spPr>
          <a:xfrm>
            <a:off x="2627313" y="1195388"/>
            <a:ext cx="6119812" cy="4718050"/>
          </a:xfrm>
        </p:spPr>
        <p:txBody>
          <a:bodyPr/>
          <a:lstStyle/>
          <a:p>
            <a:pPr>
              <a:buClr>
                <a:schemeClr val="tx1"/>
              </a:buClr>
              <a:buSzTx/>
              <a:buFont typeface="Wingdings" pitchFamily="2" charset="2"/>
              <a:buChar char="J"/>
            </a:pPr>
            <a:r>
              <a:rPr lang="en-GB" sz="2400" smtClean="0">
                <a:effectLst/>
              </a:rPr>
              <a:t>All of an organisation’s processes can be controlled and guided via twelve management procedures</a:t>
            </a:r>
          </a:p>
          <a:p>
            <a:pPr>
              <a:buClr>
                <a:schemeClr val="tx1"/>
              </a:buClr>
              <a:buSzTx/>
              <a:buFont typeface="Wingdings" pitchFamily="2" charset="2"/>
              <a:buChar char="J"/>
            </a:pPr>
            <a:r>
              <a:rPr lang="en-GB" sz="2400" smtClean="0">
                <a:effectLst/>
              </a:rPr>
              <a:t>An organisation’s management system can be totally integrated with no residual fragmented parts</a:t>
            </a:r>
          </a:p>
          <a:p>
            <a:pPr>
              <a:buClr>
                <a:schemeClr val="tx1"/>
              </a:buClr>
              <a:buSzTx/>
              <a:buFont typeface="Wingdings" pitchFamily="2" charset="2"/>
              <a:buChar char="J"/>
            </a:pPr>
            <a:r>
              <a:rPr lang="en-GB" sz="2400" smtClean="0">
                <a:effectLst/>
              </a:rPr>
              <a:t>The taxonomy can be applied universally to a range of management instruments and processes</a:t>
            </a:r>
          </a:p>
          <a:p>
            <a:pPr>
              <a:buClr>
                <a:schemeClr val="tx1"/>
              </a:buClr>
              <a:buSzTx/>
              <a:buFont typeface="Wingdings" pitchFamily="2" charset="2"/>
              <a:buChar char="J"/>
            </a:pPr>
            <a:r>
              <a:rPr lang="en-GB" sz="2400" smtClean="0">
                <a:effectLst/>
              </a:rPr>
              <a:t>Potential to align and streamline management processes</a:t>
            </a:r>
          </a:p>
        </p:txBody>
      </p:sp>
      <p:sp>
        <p:nvSpPr>
          <p:cNvPr id="60436" name="AutoShape 26">
            <a:hlinkClick r:id="rId15"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37" name="AutoShape 27">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38" name="AutoShape 28">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39" name="AutoShape 29">
            <a:hlinkClick r:id="rId16"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p:cNvSpPr txBox="1">
            <a:spLocks noChangeArrowheads="1"/>
          </p:cNvSpPr>
          <p:nvPr/>
        </p:nvSpPr>
        <p:spPr bwMode="auto">
          <a:xfrm>
            <a:off x="2413000" y="6011863"/>
            <a:ext cx="65516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GB"/>
              <a:t>Ian Dalling may be contacted via iandalling@live.com</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051">
                                            <p:txEl>
                                              <p:pRg st="0" end="0"/>
                                            </p:txEl>
                                          </p:spTgt>
                                        </p:tgtEl>
                                        <p:attrNameLst>
                                          <p:attrName>style.visibility</p:attrName>
                                        </p:attrNameLst>
                                      </p:cBhvr>
                                      <p:to>
                                        <p:strVal val="visible"/>
                                      </p:to>
                                    </p:set>
                                    <p:animEffect transition="in" filter="fade">
                                      <p:cBhvr>
                                        <p:cTn id="7" dur="1000"/>
                                        <p:tgtEl>
                                          <p:spTgt spid="44051">
                                            <p:txEl>
                                              <p:pRg st="0" end="0"/>
                                            </p:txEl>
                                          </p:spTgt>
                                        </p:tgtEl>
                                      </p:cBhvr>
                                    </p:animEffect>
                                    <p:anim calcmode="lin" valueType="num">
                                      <p:cBhvr>
                                        <p:cTn id="8" dur="1000" fill="hold"/>
                                        <p:tgtEl>
                                          <p:spTgt spid="440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4051">
                                            <p:txEl>
                                              <p:pRg st="1" end="1"/>
                                            </p:txEl>
                                          </p:spTgt>
                                        </p:tgtEl>
                                        <p:attrNameLst>
                                          <p:attrName>style.visibility</p:attrName>
                                        </p:attrNameLst>
                                      </p:cBhvr>
                                      <p:to>
                                        <p:strVal val="visible"/>
                                      </p:to>
                                    </p:set>
                                    <p:animEffect transition="in" filter="fade">
                                      <p:cBhvr>
                                        <p:cTn id="14" dur="1000"/>
                                        <p:tgtEl>
                                          <p:spTgt spid="44051">
                                            <p:txEl>
                                              <p:pRg st="1" end="1"/>
                                            </p:txEl>
                                          </p:spTgt>
                                        </p:tgtEl>
                                      </p:cBhvr>
                                    </p:animEffect>
                                    <p:anim calcmode="lin" valueType="num">
                                      <p:cBhvr>
                                        <p:cTn id="15" dur="1000" fill="hold"/>
                                        <p:tgtEl>
                                          <p:spTgt spid="440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4051">
                                            <p:txEl>
                                              <p:pRg st="2" end="2"/>
                                            </p:txEl>
                                          </p:spTgt>
                                        </p:tgtEl>
                                        <p:attrNameLst>
                                          <p:attrName>style.visibility</p:attrName>
                                        </p:attrNameLst>
                                      </p:cBhvr>
                                      <p:to>
                                        <p:strVal val="visible"/>
                                      </p:to>
                                    </p:set>
                                    <p:animEffect transition="in" filter="fade">
                                      <p:cBhvr>
                                        <p:cTn id="21" dur="1000"/>
                                        <p:tgtEl>
                                          <p:spTgt spid="44051">
                                            <p:txEl>
                                              <p:pRg st="2" end="2"/>
                                            </p:txEl>
                                          </p:spTgt>
                                        </p:tgtEl>
                                      </p:cBhvr>
                                    </p:animEffect>
                                    <p:anim calcmode="lin" valueType="num">
                                      <p:cBhvr>
                                        <p:cTn id="22" dur="1000" fill="hold"/>
                                        <p:tgtEl>
                                          <p:spTgt spid="4405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405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4051">
                                            <p:txEl>
                                              <p:pRg st="3" end="3"/>
                                            </p:txEl>
                                          </p:spTgt>
                                        </p:tgtEl>
                                        <p:attrNameLst>
                                          <p:attrName>style.visibility</p:attrName>
                                        </p:attrNameLst>
                                      </p:cBhvr>
                                      <p:to>
                                        <p:strVal val="visible"/>
                                      </p:to>
                                    </p:set>
                                    <p:animEffect transition="in" filter="fade">
                                      <p:cBhvr>
                                        <p:cTn id="28" dur="1000"/>
                                        <p:tgtEl>
                                          <p:spTgt spid="44051">
                                            <p:txEl>
                                              <p:pRg st="3" end="3"/>
                                            </p:txEl>
                                          </p:spTgt>
                                        </p:tgtEl>
                                      </p:cBhvr>
                                    </p:animEffect>
                                    <p:anim calcmode="lin" valueType="num">
                                      <p:cBhvr>
                                        <p:cTn id="29" dur="1000" fill="hold"/>
                                        <p:tgtEl>
                                          <p:spTgt spid="4405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405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1000"/>
                                        <p:tgtEl>
                                          <p:spTgt spid="2"/>
                                        </p:tgtEl>
                                      </p:cBhvr>
                                    </p:animEffect>
                                    <p:anim calcmode="lin" valueType="num">
                                      <p:cBhvr>
                                        <p:cTn id="36" dur="1000" fill="hold"/>
                                        <p:tgtEl>
                                          <p:spTgt spid="2"/>
                                        </p:tgtEl>
                                        <p:attrNameLst>
                                          <p:attrName>ppt_x</p:attrName>
                                        </p:attrNameLst>
                                      </p:cBhvr>
                                      <p:tavLst>
                                        <p:tav tm="0">
                                          <p:val>
                                            <p:strVal val="#ppt_x"/>
                                          </p:val>
                                        </p:tav>
                                        <p:tav tm="100000">
                                          <p:val>
                                            <p:strVal val="#ppt_x"/>
                                          </p:val>
                                        </p:tav>
                                      </p:tavLst>
                                    </p:anim>
                                    <p:anim calcmode="lin" valueType="num">
                                      <p:cBhvr>
                                        <p:cTn id="3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51" grpId="0" build="p"/>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875" y="2794000"/>
            <a:ext cx="8423275" cy="1139825"/>
          </a:xfrm>
        </p:spPr>
        <p:txBody>
          <a:bodyPr/>
          <a:lstStyle/>
          <a:p>
            <a:pPr>
              <a:defRPr/>
            </a:pPr>
            <a:r>
              <a:rPr lang="en-GB" dirty="0" smtClean="0"/>
              <a:t>ADDITIONAL SLIDES</a:t>
            </a:r>
            <a:endParaRPr lang="en-GB" dirty="0"/>
          </a:p>
        </p:txBody>
      </p:sp>
      <p:sp>
        <p:nvSpPr>
          <p:cNvPr id="3" name="Date Placeholder 2"/>
          <p:cNvSpPr>
            <a:spLocks noGrp="1"/>
          </p:cNvSpPr>
          <p:nvPr>
            <p:ph type="dt" sz="quarter" idx="10"/>
          </p:nvPr>
        </p:nvSpPr>
        <p:spPr/>
        <p:txBody>
          <a:bodyPr/>
          <a:lstStyle/>
          <a:p>
            <a:pPr>
              <a:defRPr/>
            </a:pPr>
            <a:r>
              <a:rPr lang="en-GB" smtClean="0">
                <a:solidFill>
                  <a:srgbClr val="FFFFFF"/>
                </a:solidFill>
              </a:rPr>
              <a:t>June 2011</a:t>
            </a:r>
            <a:endParaRPr lang="en-GB">
              <a:solidFill>
                <a:srgbClr val="FFFFFF"/>
              </a:solidFill>
            </a:endParaRPr>
          </a:p>
        </p:txBody>
      </p:sp>
      <p:sp>
        <p:nvSpPr>
          <p:cNvPr id="4" name="Footer Placeholder 3"/>
          <p:cNvSpPr>
            <a:spLocks noGrp="1"/>
          </p:cNvSpPr>
          <p:nvPr>
            <p:ph type="ftr" sz="quarter" idx="11"/>
          </p:nvPr>
        </p:nvSpPr>
        <p:spPr/>
        <p:txBody>
          <a:bodyPr/>
          <a:lstStyle/>
          <a:p>
            <a:pPr>
              <a:defRPr/>
            </a:pPr>
            <a:r>
              <a:rPr lang="en-US" smtClean="0">
                <a:solidFill>
                  <a:srgbClr val="FFFFFF"/>
                </a:solidFill>
              </a:rPr>
              <a:t>©2011 Unified Management Solutions</a:t>
            </a:r>
            <a:endParaRPr lang="en-GB">
              <a:solidFill>
                <a:srgbClr val="FFFFFF"/>
              </a:solidFill>
            </a:endParaRPr>
          </a:p>
        </p:txBody>
      </p:sp>
      <p:sp>
        <p:nvSpPr>
          <p:cNvPr id="61445" name="AutoShape 305">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FFFFFF"/>
              </a:solidFill>
            </a:endParaRPr>
          </a:p>
        </p:txBody>
      </p:sp>
      <p:sp>
        <p:nvSpPr>
          <p:cNvPr id="61446" name="AutoShape 306">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FFFFFF"/>
              </a:solidFill>
            </a:endParaRPr>
          </a:p>
        </p:txBody>
      </p:sp>
      <p:sp>
        <p:nvSpPr>
          <p:cNvPr id="61447" name="AutoShape 307">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FFFFFF"/>
              </a:solidFill>
            </a:endParaRPr>
          </a:p>
        </p:txBody>
      </p:sp>
      <p:sp>
        <p:nvSpPr>
          <p:cNvPr id="61448" name="AutoShape 308">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FFFFFF"/>
              </a:solidFill>
            </a:endParaRPr>
          </a:p>
        </p:txBody>
      </p:sp>
    </p:spTree>
  </p:cSld>
  <p:clrMapOvr>
    <a:masterClrMapping/>
  </p:clrMapOvr>
  <p:transition spd="med">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Date Placeholder 3"/>
          <p:cNvSpPr>
            <a:spLocks noGrp="1"/>
          </p:cNvSpPr>
          <p:nvPr>
            <p:ph type="dt" sz="quarter" idx="10"/>
          </p:nvPr>
        </p:nvSpPr>
        <p:spPr>
          <a:xfrm>
            <a:off x="4859338" y="6381750"/>
            <a:ext cx="2879725" cy="369888"/>
          </a:xfrm>
        </p:spPr>
        <p:txBody>
          <a:bodyPr/>
          <a:lstStyle/>
          <a:p>
            <a:pPr>
              <a:defRPr/>
            </a:pPr>
            <a:r>
              <a:rPr lang="en-US" dirty="0"/>
              <a:t>©2005 Unified Management Ltd</a:t>
            </a:r>
          </a:p>
        </p:txBody>
      </p:sp>
      <p:sp>
        <p:nvSpPr>
          <p:cNvPr id="206857" name="Rectangle 9"/>
          <p:cNvSpPr>
            <a:spLocks noGrp="1" noChangeArrowheads="1"/>
          </p:cNvSpPr>
          <p:nvPr>
            <p:ph type="title"/>
          </p:nvPr>
        </p:nvSpPr>
        <p:spPr>
          <a:xfrm>
            <a:off x="457200" y="-242888"/>
            <a:ext cx="8229600" cy="1139826"/>
          </a:xfrm>
        </p:spPr>
        <p:txBody>
          <a:bodyPr/>
          <a:lstStyle/>
          <a:p>
            <a:pPr eaLnBrk="1" hangingPunct="1">
              <a:defRPr/>
            </a:pPr>
            <a:r>
              <a:rPr lang="en-GB" sz="3200" dirty="0" smtClean="0"/>
              <a:t>Organisation Universal Model</a:t>
            </a:r>
          </a:p>
        </p:txBody>
      </p:sp>
      <p:grpSp>
        <p:nvGrpSpPr>
          <p:cNvPr id="62468" name="Group 1"/>
          <p:cNvGrpSpPr>
            <a:grpSpLocks/>
          </p:cNvGrpSpPr>
          <p:nvPr/>
        </p:nvGrpSpPr>
        <p:grpSpPr bwMode="auto">
          <a:xfrm>
            <a:off x="250825" y="333375"/>
            <a:ext cx="8027988" cy="6408738"/>
            <a:chOff x="250825" y="333375"/>
            <a:chExt cx="8027988" cy="6408738"/>
          </a:xfrm>
        </p:grpSpPr>
        <p:sp>
          <p:nvSpPr>
            <p:cNvPr id="206850" name="Rectangle 2"/>
            <p:cNvSpPr>
              <a:spLocks noChangeArrowheads="1"/>
            </p:cNvSpPr>
            <p:nvPr/>
          </p:nvSpPr>
          <p:spPr bwMode="auto">
            <a:xfrm>
              <a:off x="7896225" y="981075"/>
              <a:ext cx="166688" cy="133667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grpSp>
          <p:nvGrpSpPr>
            <p:cNvPr id="62474" name="Group 134"/>
            <p:cNvGrpSpPr>
              <a:grpSpLocks/>
            </p:cNvGrpSpPr>
            <p:nvPr/>
          </p:nvGrpSpPr>
          <p:grpSpPr bwMode="auto">
            <a:xfrm>
              <a:off x="7642225" y="2281238"/>
              <a:ext cx="636588" cy="2863850"/>
              <a:chOff x="4814" y="1437"/>
              <a:chExt cx="401" cy="1804"/>
            </a:xfrm>
          </p:grpSpPr>
          <p:sp>
            <p:nvSpPr>
              <p:cNvPr id="206852" name="AutoShape 4"/>
              <p:cNvSpPr>
                <a:spLocks noChangeArrowheads="1"/>
              </p:cNvSpPr>
              <p:nvPr/>
            </p:nvSpPr>
            <p:spPr bwMode="auto">
              <a:xfrm>
                <a:off x="4814" y="1437"/>
                <a:ext cx="401" cy="1804"/>
              </a:xfrm>
              <a:prstGeom prst="roundRect">
                <a:avLst>
                  <a:gd name="adj" fmla="val 50000"/>
                </a:avLst>
              </a:prstGeom>
              <a:gradFill rotWithShape="0">
                <a:gsLst>
                  <a:gs pos="0">
                    <a:srgbClr val="003399">
                      <a:gamma/>
                      <a:shade val="57647"/>
                      <a:invGamma/>
                    </a:srgbClr>
                  </a:gs>
                  <a:gs pos="50000">
                    <a:srgbClr val="003399"/>
                  </a:gs>
                  <a:gs pos="100000">
                    <a:srgbClr val="003399">
                      <a:gamma/>
                      <a:shade val="57647"/>
                      <a:invGamma/>
                    </a:srgbClr>
                  </a:gs>
                </a:gsLst>
                <a:lin ang="5400000" scaled="1"/>
              </a:gradFill>
              <a:ln w="9525">
                <a:solidFill>
                  <a:schemeClr val="tx1"/>
                </a:solidFill>
                <a:round/>
                <a:headEnd/>
                <a:tailEnd/>
              </a:ln>
              <a:effectLst>
                <a:outerShdw dist="107763" dir="8100000" algn="ctr" rotWithShape="0">
                  <a:srgbClr val="808080"/>
                </a:outerShdw>
              </a:effectLst>
            </p:spPr>
            <p:txBody>
              <a:bodyPr wrap="none" anchor="ctr"/>
              <a:lstStyle/>
              <a:p>
                <a:pPr>
                  <a:defRPr/>
                </a:pPr>
                <a:endParaRPr lang="en-GB">
                  <a:solidFill>
                    <a:srgbClr val="FFFFFF"/>
                  </a:solidFill>
                  <a:cs typeface="+mn-cs"/>
                </a:endParaRPr>
              </a:p>
            </p:txBody>
          </p:sp>
          <p:sp>
            <p:nvSpPr>
              <p:cNvPr id="206853" name="Text Box 5"/>
              <p:cNvSpPr txBox="1">
                <a:spLocks noChangeArrowheads="1"/>
              </p:cNvSpPr>
              <p:nvPr/>
            </p:nvSpPr>
            <p:spPr bwMode="auto">
              <a:xfrm rot="-5400000">
                <a:off x="4323" y="2174"/>
                <a:ext cx="1317"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sz="2400" dirty="0">
                    <a:solidFill>
                      <a:srgbClr val="FFFFFF"/>
                    </a:solidFill>
                    <a:latin typeface="Arial" pitchFamily="34" charset="0"/>
                    <a:cs typeface="+mn-cs"/>
                  </a:rPr>
                  <a:t>Performance</a:t>
                </a:r>
              </a:p>
            </p:txBody>
          </p:sp>
        </p:grpSp>
        <p:sp>
          <p:nvSpPr>
            <p:cNvPr id="206858" name="AutoShape 10"/>
            <p:cNvSpPr>
              <a:spLocks noChangeArrowheads="1"/>
            </p:cNvSpPr>
            <p:nvPr/>
          </p:nvSpPr>
          <p:spPr bwMode="auto">
            <a:xfrm>
              <a:off x="5237163" y="4845050"/>
              <a:ext cx="306387" cy="1447800"/>
            </a:xfrm>
            <a:prstGeom prst="upArrow">
              <a:avLst>
                <a:gd name="adj1" fmla="val 50000"/>
                <a:gd name="adj2" fmla="val 118135"/>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sp>
          <p:nvSpPr>
            <p:cNvPr id="206859" name="AutoShape 11"/>
            <p:cNvSpPr>
              <a:spLocks noChangeArrowheads="1"/>
            </p:cNvSpPr>
            <p:nvPr/>
          </p:nvSpPr>
          <p:spPr bwMode="auto">
            <a:xfrm>
              <a:off x="7759700" y="4845050"/>
              <a:ext cx="327025" cy="1447800"/>
            </a:xfrm>
            <a:prstGeom prst="upArrow">
              <a:avLst>
                <a:gd name="adj1" fmla="val 50000"/>
                <a:gd name="adj2" fmla="val 110680"/>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sp>
          <p:nvSpPr>
            <p:cNvPr id="206860" name="AutoShape 12"/>
            <p:cNvSpPr>
              <a:spLocks noChangeArrowheads="1"/>
            </p:cNvSpPr>
            <p:nvPr/>
          </p:nvSpPr>
          <p:spPr bwMode="auto">
            <a:xfrm flipH="1">
              <a:off x="4672013" y="6094413"/>
              <a:ext cx="3319462" cy="255587"/>
            </a:xfrm>
            <a:prstGeom prst="rightArrow">
              <a:avLst>
                <a:gd name="adj1" fmla="val 54167"/>
                <a:gd name="adj2" fmla="val 102819"/>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sp>
          <p:nvSpPr>
            <p:cNvPr id="206861" name="AutoShape 13"/>
            <p:cNvSpPr>
              <a:spLocks noChangeArrowheads="1"/>
            </p:cNvSpPr>
            <p:nvPr/>
          </p:nvSpPr>
          <p:spPr bwMode="auto">
            <a:xfrm>
              <a:off x="503238" y="6042025"/>
              <a:ext cx="3086100" cy="268288"/>
            </a:xfrm>
            <a:prstGeom prst="rightArrow">
              <a:avLst>
                <a:gd name="adj1" fmla="val 54167"/>
                <a:gd name="adj2" fmla="val 91065"/>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sp>
          <p:nvSpPr>
            <p:cNvPr id="206862" name="Rectangle 14"/>
            <p:cNvSpPr>
              <a:spLocks noChangeArrowheads="1"/>
            </p:cNvSpPr>
            <p:nvPr/>
          </p:nvSpPr>
          <p:spPr bwMode="auto">
            <a:xfrm>
              <a:off x="1619250" y="1125538"/>
              <a:ext cx="2089150" cy="14287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sp>
          <p:nvSpPr>
            <p:cNvPr id="206863" name="AutoShape 15"/>
            <p:cNvSpPr>
              <a:spLocks noChangeArrowheads="1"/>
            </p:cNvSpPr>
            <p:nvPr/>
          </p:nvSpPr>
          <p:spPr bwMode="auto">
            <a:xfrm>
              <a:off x="4989513" y="765175"/>
              <a:ext cx="3073400" cy="287338"/>
            </a:xfrm>
            <a:prstGeom prst="leftArrow">
              <a:avLst>
                <a:gd name="adj1" fmla="val 55556"/>
                <a:gd name="adj2" fmla="val 141327"/>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sp>
          <p:nvSpPr>
            <p:cNvPr id="206864" name="AutoShape 16"/>
            <p:cNvSpPr>
              <a:spLocks noChangeArrowheads="1"/>
            </p:cNvSpPr>
            <p:nvPr/>
          </p:nvSpPr>
          <p:spPr bwMode="auto">
            <a:xfrm>
              <a:off x="5254625" y="1125538"/>
              <a:ext cx="254000" cy="1573212"/>
            </a:xfrm>
            <a:prstGeom prst="downArrow">
              <a:avLst>
                <a:gd name="adj1" fmla="val 50000"/>
                <a:gd name="adj2" fmla="val 154844"/>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grpSp>
          <p:nvGrpSpPr>
            <p:cNvPr id="62482" name="Group 133"/>
            <p:cNvGrpSpPr>
              <a:grpSpLocks/>
            </p:cNvGrpSpPr>
            <p:nvPr/>
          </p:nvGrpSpPr>
          <p:grpSpPr bwMode="auto">
            <a:xfrm>
              <a:off x="2635250" y="1871663"/>
              <a:ext cx="2863850" cy="3627437"/>
              <a:chOff x="1660" y="1179"/>
              <a:chExt cx="1804" cy="2285"/>
            </a:xfrm>
          </p:grpSpPr>
          <p:sp>
            <p:nvSpPr>
              <p:cNvPr id="206866" name="AutoShape 18"/>
              <p:cNvSpPr>
                <a:spLocks noChangeArrowheads="1"/>
              </p:cNvSpPr>
              <p:nvPr/>
            </p:nvSpPr>
            <p:spPr bwMode="auto">
              <a:xfrm>
                <a:off x="1660" y="1179"/>
                <a:ext cx="1804" cy="2285"/>
              </a:xfrm>
              <a:prstGeom prst="rightArrow">
                <a:avLst>
                  <a:gd name="adj1" fmla="val 76009"/>
                  <a:gd name="adj2" fmla="val 27167"/>
                </a:avLst>
              </a:prstGeom>
              <a:gradFill rotWithShape="0">
                <a:gsLst>
                  <a:gs pos="0">
                    <a:srgbClr val="003399"/>
                  </a:gs>
                  <a:gs pos="100000">
                    <a:srgbClr val="003399">
                      <a:gamma/>
                      <a:shade val="30196"/>
                      <a:invGamma/>
                    </a:srgbClr>
                  </a:gs>
                </a:gsLst>
                <a:lin ang="0" scaled="1"/>
              </a:gradFill>
              <a:ln w="9525">
                <a:solidFill>
                  <a:schemeClr val="tx1"/>
                </a:solidFill>
                <a:miter lim="800000"/>
                <a:headEnd/>
                <a:tailEnd/>
              </a:ln>
              <a:effectLst>
                <a:outerShdw dist="107763" dir="8100000" algn="ctr" rotWithShape="0">
                  <a:srgbClr val="808080"/>
                </a:outerShdw>
              </a:effectLst>
            </p:spPr>
            <p:txBody>
              <a:bodyPr wrap="none" anchor="ctr"/>
              <a:lstStyle/>
              <a:p>
                <a:pPr>
                  <a:defRPr/>
                </a:pPr>
                <a:endParaRPr lang="en-GB">
                  <a:solidFill>
                    <a:srgbClr val="FFFFFF"/>
                  </a:solidFill>
                  <a:cs typeface="+mn-cs"/>
                </a:endParaRPr>
              </a:p>
            </p:txBody>
          </p:sp>
          <p:sp>
            <p:nvSpPr>
              <p:cNvPr id="206867" name="Text Box 19"/>
              <p:cNvSpPr txBox="1">
                <a:spLocks noChangeArrowheads="1"/>
              </p:cNvSpPr>
              <p:nvPr/>
            </p:nvSpPr>
            <p:spPr bwMode="auto">
              <a:xfrm>
                <a:off x="2222" y="2789"/>
                <a:ext cx="912" cy="3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r" eaLnBrk="0" hangingPunct="0">
                  <a:spcBef>
                    <a:spcPct val="50000"/>
                  </a:spcBef>
                  <a:defRPr/>
                </a:pPr>
                <a:r>
                  <a:rPr lang="en-GB" sz="1600" b="1">
                    <a:solidFill>
                      <a:srgbClr val="FFFFFF"/>
                    </a:solidFill>
                    <a:latin typeface="Arial" pitchFamily="34" charset="0"/>
                    <a:cs typeface="+mn-cs"/>
                  </a:rPr>
                  <a:t>Internal Climate</a:t>
                </a:r>
              </a:p>
            </p:txBody>
          </p:sp>
        </p:grpSp>
        <p:grpSp>
          <p:nvGrpSpPr>
            <p:cNvPr id="62483" name="Group 132"/>
            <p:cNvGrpSpPr>
              <a:grpSpLocks/>
            </p:cNvGrpSpPr>
            <p:nvPr/>
          </p:nvGrpSpPr>
          <p:grpSpPr bwMode="auto">
            <a:xfrm>
              <a:off x="3144838" y="620713"/>
              <a:ext cx="1927225" cy="827087"/>
              <a:chOff x="1981" y="391"/>
              <a:chExt cx="1214" cy="521"/>
            </a:xfrm>
          </p:grpSpPr>
          <p:sp>
            <p:nvSpPr>
              <p:cNvPr id="206869" name="AutoShape 21"/>
              <p:cNvSpPr>
                <a:spLocks noChangeArrowheads="1"/>
              </p:cNvSpPr>
              <p:nvPr/>
            </p:nvSpPr>
            <p:spPr bwMode="auto">
              <a:xfrm>
                <a:off x="1981" y="391"/>
                <a:ext cx="1162" cy="521"/>
              </a:xfrm>
              <a:prstGeom prst="roundRect">
                <a:avLst>
                  <a:gd name="adj" fmla="val 50000"/>
                </a:avLst>
              </a:pr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a:defRPr/>
                </a:pPr>
                <a:endParaRPr lang="en-GB">
                  <a:solidFill>
                    <a:srgbClr val="FFFFFF"/>
                  </a:solidFill>
                  <a:cs typeface="+mn-cs"/>
                </a:endParaRPr>
              </a:p>
            </p:txBody>
          </p:sp>
          <p:sp>
            <p:nvSpPr>
              <p:cNvPr id="206870" name="Text Box 22"/>
              <p:cNvSpPr txBox="1">
                <a:spLocks noChangeArrowheads="1"/>
              </p:cNvSpPr>
              <p:nvPr/>
            </p:nvSpPr>
            <p:spPr bwMode="auto">
              <a:xfrm>
                <a:off x="1995" y="514"/>
                <a:ext cx="1200" cy="250"/>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spcBef>
                    <a:spcPct val="50000"/>
                  </a:spcBef>
                  <a:defRPr/>
                </a:pPr>
                <a:r>
                  <a:rPr lang="en-GB" sz="2000" b="1">
                    <a:solidFill>
                      <a:srgbClr val="003B76"/>
                    </a:solidFill>
                    <a:latin typeface="Arial" pitchFamily="34" charset="0"/>
                    <a:cs typeface="+mn-cs"/>
                  </a:rPr>
                  <a:t>Stakeholders</a:t>
                </a:r>
              </a:p>
            </p:txBody>
          </p:sp>
        </p:grpSp>
        <p:grpSp>
          <p:nvGrpSpPr>
            <p:cNvPr id="62484" name="Group 131"/>
            <p:cNvGrpSpPr>
              <a:grpSpLocks/>
            </p:cNvGrpSpPr>
            <p:nvPr/>
          </p:nvGrpSpPr>
          <p:grpSpPr bwMode="auto">
            <a:xfrm>
              <a:off x="3589338" y="5661025"/>
              <a:ext cx="1082675" cy="1081088"/>
              <a:chOff x="2261" y="3566"/>
              <a:chExt cx="682" cy="681"/>
            </a:xfrm>
          </p:grpSpPr>
          <p:sp>
            <p:nvSpPr>
              <p:cNvPr id="206872" name="Oval 24"/>
              <p:cNvSpPr>
                <a:spLocks noChangeArrowheads="1"/>
              </p:cNvSpPr>
              <p:nvPr/>
            </p:nvSpPr>
            <p:spPr bwMode="auto">
              <a:xfrm>
                <a:off x="2261" y="3566"/>
                <a:ext cx="682" cy="681"/>
              </a:xfrm>
              <a:prstGeom prst="ellipse">
                <a:avLst/>
              </a:pr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a:defRPr/>
                </a:pPr>
                <a:endParaRPr lang="en-GB">
                  <a:solidFill>
                    <a:srgbClr val="FFFFFF"/>
                  </a:solidFill>
                  <a:cs typeface="+mn-cs"/>
                </a:endParaRPr>
              </a:p>
            </p:txBody>
          </p:sp>
          <p:grpSp>
            <p:nvGrpSpPr>
              <p:cNvPr id="62569" name="Group 25"/>
              <p:cNvGrpSpPr>
                <a:grpSpLocks/>
              </p:cNvGrpSpPr>
              <p:nvPr/>
            </p:nvGrpSpPr>
            <p:grpSpPr bwMode="auto">
              <a:xfrm>
                <a:off x="2426" y="3646"/>
                <a:ext cx="397" cy="561"/>
                <a:chOff x="2550" y="3456"/>
                <a:chExt cx="474" cy="672"/>
              </a:xfrm>
            </p:grpSpPr>
            <p:grpSp>
              <p:nvGrpSpPr>
                <p:cNvPr id="62570" name="Group 26"/>
                <p:cNvGrpSpPr>
                  <a:grpSpLocks/>
                </p:cNvGrpSpPr>
                <p:nvPr/>
              </p:nvGrpSpPr>
              <p:grpSpPr bwMode="auto">
                <a:xfrm>
                  <a:off x="2550" y="3456"/>
                  <a:ext cx="474" cy="672"/>
                  <a:chOff x="81" y="1744"/>
                  <a:chExt cx="700" cy="993"/>
                </a:xfrm>
              </p:grpSpPr>
              <p:sp>
                <p:nvSpPr>
                  <p:cNvPr id="206875" name="Freeform 27"/>
                  <p:cNvSpPr>
                    <a:spLocks/>
                  </p:cNvSpPr>
                  <p:nvPr/>
                </p:nvSpPr>
                <p:spPr bwMode="auto">
                  <a:xfrm>
                    <a:off x="81" y="1744"/>
                    <a:ext cx="700" cy="993"/>
                  </a:xfrm>
                  <a:custGeom>
                    <a:avLst/>
                    <a:gdLst>
                      <a:gd name="T0" fmla="*/ 307 w 700"/>
                      <a:gd name="T1" fmla="*/ 859 h 993"/>
                      <a:gd name="T2" fmla="*/ 254 w 700"/>
                      <a:gd name="T3" fmla="*/ 801 h 993"/>
                      <a:gd name="T4" fmla="*/ 161 w 700"/>
                      <a:gd name="T5" fmla="*/ 747 h 993"/>
                      <a:gd name="T6" fmla="*/ 44 w 700"/>
                      <a:gd name="T7" fmla="*/ 713 h 993"/>
                      <a:gd name="T8" fmla="*/ 50 w 700"/>
                      <a:gd name="T9" fmla="*/ 659 h 993"/>
                      <a:gd name="T10" fmla="*/ 91 w 700"/>
                      <a:gd name="T11" fmla="*/ 571 h 993"/>
                      <a:gd name="T12" fmla="*/ 12 w 700"/>
                      <a:gd name="T13" fmla="*/ 440 h 993"/>
                      <a:gd name="T14" fmla="*/ 3 w 700"/>
                      <a:gd name="T15" fmla="*/ 352 h 993"/>
                      <a:gd name="T16" fmla="*/ 3 w 700"/>
                      <a:gd name="T17" fmla="*/ 248 h 993"/>
                      <a:gd name="T18" fmla="*/ 91 w 700"/>
                      <a:gd name="T19" fmla="*/ 87 h 993"/>
                      <a:gd name="T20" fmla="*/ 122 w 700"/>
                      <a:gd name="T21" fmla="*/ 61 h 993"/>
                      <a:gd name="T22" fmla="*/ 199 w 700"/>
                      <a:gd name="T23" fmla="*/ 25 h 993"/>
                      <a:gd name="T24" fmla="*/ 369 w 700"/>
                      <a:gd name="T25" fmla="*/ 0 h 993"/>
                      <a:gd name="T26" fmla="*/ 459 w 700"/>
                      <a:gd name="T27" fmla="*/ 10 h 993"/>
                      <a:gd name="T28" fmla="*/ 524 w 700"/>
                      <a:gd name="T29" fmla="*/ 40 h 993"/>
                      <a:gd name="T30" fmla="*/ 570 w 700"/>
                      <a:gd name="T31" fmla="*/ 54 h 993"/>
                      <a:gd name="T32" fmla="*/ 611 w 700"/>
                      <a:gd name="T33" fmla="*/ 127 h 993"/>
                      <a:gd name="T34" fmla="*/ 635 w 700"/>
                      <a:gd name="T35" fmla="*/ 202 h 993"/>
                      <a:gd name="T36" fmla="*/ 649 w 700"/>
                      <a:gd name="T37" fmla="*/ 230 h 993"/>
                      <a:gd name="T38" fmla="*/ 664 w 700"/>
                      <a:gd name="T39" fmla="*/ 254 h 993"/>
                      <a:gd name="T40" fmla="*/ 652 w 700"/>
                      <a:gd name="T41" fmla="*/ 298 h 993"/>
                      <a:gd name="T42" fmla="*/ 641 w 700"/>
                      <a:gd name="T43" fmla="*/ 326 h 993"/>
                      <a:gd name="T44" fmla="*/ 679 w 700"/>
                      <a:gd name="T45" fmla="*/ 394 h 993"/>
                      <a:gd name="T46" fmla="*/ 699 w 700"/>
                      <a:gd name="T47" fmla="*/ 449 h 993"/>
                      <a:gd name="T48" fmla="*/ 670 w 700"/>
                      <a:gd name="T49" fmla="*/ 468 h 993"/>
                      <a:gd name="T50" fmla="*/ 641 w 700"/>
                      <a:gd name="T51" fmla="*/ 484 h 993"/>
                      <a:gd name="T52" fmla="*/ 643 w 700"/>
                      <a:gd name="T53" fmla="*/ 512 h 993"/>
                      <a:gd name="T54" fmla="*/ 632 w 700"/>
                      <a:gd name="T55" fmla="*/ 538 h 993"/>
                      <a:gd name="T56" fmla="*/ 559 w 700"/>
                      <a:gd name="T57" fmla="*/ 560 h 993"/>
                      <a:gd name="T58" fmla="*/ 600 w 700"/>
                      <a:gd name="T59" fmla="*/ 597 h 993"/>
                      <a:gd name="T60" fmla="*/ 611 w 700"/>
                      <a:gd name="T61" fmla="*/ 614 h 993"/>
                      <a:gd name="T62" fmla="*/ 585 w 700"/>
                      <a:gd name="T63" fmla="*/ 628 h 993"/>
                      <a:gd name="T64" fmla="*/ 582 w 700"/>
                      <a:gd name="T65" fmla="*/ 656 h 993"/>
                      <a:gd name="T66" fmla="*/ 573 w 700"/>
                      <a:gd name="T67" fmla="*/ 698 h 993"/>
                      <a:gd name="T68" fmla="*/ 541 w 700"/>
                      <a:gd name="T69" fmla="*/ 732 h 993"/>
                      <a:gd name="T70" fmla="*/ 497 w 700"/>
                      <a:gd name="T71" fmla="*/ 735 h 993"/>
                      <a:gd name="T72" fmla="*/ 433 w 700"/>
                      <a:gd name="T73" fmla="*/ 701 h 993"/>
                      <a:gd name="T74" fmla="*/ 389 w 700"/>
                      <a:gd name="T75" fmla="*/ 698 h 993"/>
                      <a:gd name="T76" fmla="*/ 366 w 700"/>
                      <a:gd name="T77" fmla="*/ 758 h 993"/>
                      <a:gd name="T78" fmla="*/ 348 w 700"/>
                      <a:gd name="T79" fmla="*/ 809 h 993"/>
                      <a:gd name="T80" fmla="*/ 366 w 700"/>
                      <a:gd name="T81" fmla="*/ 893 h 993"/>
                      <a:gd name="T82" fmla="*/ 404 w 700"/>
                      <a:gd name="T83" fmla="*/ 986 h 993"/>
                      <a:gd name="T84" fmla="*/ 377 w 700"/>
                      <a:gd name="T85" fmla="*/ 986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00" h="993">
                        <a:moveTo>
                          <a:pt x="377" y="986"/>
                        </a:moveTo>
                        <a:lnTo>
                          <a:pt x="307" y="859"/>
                        </a:lnTo>
                        <a:lnTo>
                          <a:pt x="290" y="829"/>
                        </a:lnTo>
                        <a:lnTo>
                          <a:pt x="254" y="801"/>
                        </a:lnTo>
                        <a:lnTo>
                          <a:pt x="219" y="783"/>
                        </a:lnTo>
                        <a:lnTo>
                          <a:pt x="161" y="747"/>
                        </a:lnTo>
                        <a:lnTo>
                          <a:pt x="85" y="718"/>
                        </a:lnTo>
                        <a:lnTo>
                          <a:pt x="44" y="713"/>
                        </a:lnTo>
                        <a:lnTo>
                          <a:pt x="6" y="727"/>
                        </a:lnTo>
                        <a:lnTo>
                          <a:pt x="50" y="659"/>
                        </a:lnTo>
                        <a:lnTo>
                          <a:pt x="64" y="608"/>
                        </a:lnTo>
                        <a:lnTo>
                          <a:pt x="91" y="571"/>
                        </a:lnTo>
                        <a:lnTo>
                          <a:pt x="23" y="470"/>
                        </a:lnTo>
                        <a:lnTo>
                          <a:pt x="12" y="440"/>
                        </a:lnTo>
                        <a:lnTo>
                          <a:pt x="9" y="401"/>
                        </a:lnTo>
                        <a:lnTo>
                          <a:pt x="3" y="352"/>
                        </a:lnTo>
                        <a:lnTo>
                          <a:pt x="0" y="315"/>
                        </a:lnTo>
                        <a:lnTo>
                          <a:pt x="3" y="248"/>
                        </a:lnTo>
                        <a:lnTo>
                          <a:pt x="32" y="169"/>
                        </a:lnTo>
                        <a:lnTo>
                          <a:pt x="91" y="87"/>
                        </a:lnTo>
                        <a:lnTo>
                          <a:pt x="107" y="67"/>
                        </a:lnTo>
                        <a:lnTo>
                          <a:pt x="122" y="61"/>
                        </a:lnTo>
                        <a:lnTo>
                          <a:pt x="141" y="54"/>
                        </a:lnTo>
                        <a:lnTo>
                          <a:pt x="199" y="25"/>
                        </a:lnTo>
                        <a:lnTo>
                          <a:pt x="231" y="17"/>
                        </a:lnTo>
                        <a:lnTo>
                          <a:pt x="369" y="0"/>
                        </a:lnTo>
                        <a:lnTo>
                          <a:pt x="439" y="10"/>
                        </a:lnTo>
                        <a:lnTo>
                          <a:pt x="459" y="10"/>
                        </a:lnTo>
                        <a:lnTo>
                          <a:pt x="494" y="24"/>
                        </a:lnTo>
                        <a:lnTo>
                          <a:pt x="524" y="40"/>
                        </a:lnTo>
                        <a:lnTo>
                          <a:pt x="550" y="39"/>
                        </a:lnTo>
                        <a:lnTo>
                          <a:pt x="570" y="54"/>
                        </a:lnTo>
                        <a:lnTo>
                          <a:pt x="588" y="89"/>
                        </a:lnTo>
                        <a:lnTo>
                          <a:pt x="611" y="127"/>
                        </a:lnTo>
                        <a:lnTo>
                          <a:pt x="626" y="177"/>
                        </a:lnTo>
                        <a:lnTo>
                          <a:pt x="635" y="202"/>
                        </a:lnTo>
                        <a:lnTo>
                          <a:pt x="641" y="214"/>
                        </a:lnTo>
                        <a:lnTo>
                          <a:pt x="649" y="230"/>
                        </a:lnTo>
                        <a:lnTo>
                          <a:pt x="658" y="242"/>
                        </a:lnTo>
                        <a:lnTo>
                          <a:pt x="664" y="254"/>
                        </a:lnTo>
                        <a:lnTo>
                          <a:pt x="667" y="274"/>
                        </a:lnTo>
                        <a:lnTo>
                          <a:pt x="652" y="298"/>
                        </a:lnTo>
                        <a:lnTo>
                          <a:pt x="646" y="316"/>
                        </a:lnTo>
                        <a:lnTo>
                          <a:pt x="641" y="326"/>
                        </a:lnTo>
                        <a:lnTo>
                          <a:pt x="658" y="354"/>
                        </a:lnTo>
                        <a:lnTo>
                          <a:pt x="679" y="394"/>
                        </a:lnTo>
                        <a:lnTo>
                          <a:pt x="696" y="425"/>
                        </a:lnTo>
                        <a:lnTo>
                          <a:pt x="699" y="449"/>
                        </a:lnTo>
                        <a:lnTo>
                          <a:pt x="689" y="463"/>
                        </a:lnTo>
                        <a:lnTo>
                          <a:pt x="670" y="468"/>
                        </a:lnTo>
                        <a:lnTo>
                          <a:pt x="649" y="470"/>
                        </a:lnTo>
                        <a:lnTo>
                          <a:pt x="641" y="484"/>
                        </a:lnTo>
                        <a:lnTo>
                          <a:pt x="638" y="509"/>
                        </a:lnTo>
                        <a:lnTo>
                          <a:pt x="643" y="512"/>
                        </a:lnTo>
                        <a:lnTo>
                          <a:pt x="649" y="526"/>
                        </a:lnTo>
                        <a:lnTo>
                          <a:pt x="632" y="538"/>
                        </a:lnTo>
                        <a:lnTo>
                          <a:pt x="573" y="560"/>
                        </a:lnTo>
                        <a:lnTo>
                          <a:pt x="559" y="560"/>
                        </a:lnTo>
                        <a:lnTo>
                          <a:pt x="570" y="577"/>
                        </a:lnTo>
                        <a:lnTo>
                          <a:pt x="600" y="597"/>
                        </a:lnTo>
                        <a:lnTo>
                          <a:pt x="608" y="604"/>
                        </a:lnTo>
                        <a:lnTo>
                          <a:pt x="611" y="614"/>
                        </a:lnTo>
                        <a:lnTo>
                          <a:pt x="602" y="624"/>
                        </a:lnTo>
                        <a:lnTo>
                          <a:pt x="585" y="628"/>
                        </a:lnTo>
                        <a:lnTo>
                          <a:pt x="582" y="634"/>
                        </a:lnTo>
                        <a:lnTo>
                          <a:pt x="582" y="656"/>
                        </a:lnTo>
                        <a:lnTo>
                          <a:pt x="581" y="677"/>
                        </a:lnTo>
                        <a:lnTo>
                          <a:pt x="573" y="698"/>
                        </a:lnTo>
                        <a:lnTo>
                          <a:pt x="559" y="724"/>
                        </a:lnTo>
                        <a:lnTo>
                          <a:pt x="541" y="732"/>
                        </a:lnTo>
                        <a:lnTo>
                          <a:pt x="518" y="738"/>
                        </a:lnTo>
                        <a:lnTo>
                          <a:pt x="497" y="735"/>
                        </a:lnTo>
                        <a:lnTo>
                          <a:pt x="462" y="721"/>
                        </a:lnTo>
                        <a:lnTo>
                          <a:pt x="433" y="701"/>
                        </a:lnTo>
                        <a:lnTo>
                          <a:pt x="404" y="698"/>
                        </a:lnTo>
                        <a:lnTo>
                          <a:pt x="389" y="698"/>
                        </a:lnTo>
                        <a:lnTo>
                          <a:pt x="392" y="727"/>
                        </a:lnTo>
                        <a:lnTo>
                          <a:pt x="366" y="758"/>
                        </a:lnTo>
                        <a:lnTo>
                          <a:pt x="360" y="786"/>
                        </a:lnTo>
                        <a:lnTo>
                          <a:pt x="348" y="809"/>
                        </a:lnTo>
                        <a:lnTo>
                          <a:pt x="354" y="845"/>
                        </a:lnTo>
                        <a:lnTo>
                          <a:pt x="366" y="893"/>
                        </a:lnTo>
                        <a:lnTo>
                          <a:pt x="374" y="927"/>
                        </a:lnTo>
                        <a:lnTo>
                          <a:pt x="404" y="986"/>
                        </a:lnTo>
                        <a:lnTo>
                          <a:pt x="380" y="992"/>
                        </a:lnTo>
                        <a:lnTo>
                          <a:pt x="377" y="986"/>
                        </a:lnTo>
                      </a:path>
                    </a:pathLst>
                  </a:custGeom>
                  <a:solidFill>
                    <a:srgbClr val="4040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solidFill>
                        <a:srgbClr val="FFFFFF"/>
                      </a:solidFill>
                      <a:cs typeface="+mn-cs"/>
                    </a:endParaRPr>
                  </a:p>
                </p:txBody>
              </p:sp>
              <p:sp>
                <p:nvSpPr>
                  <p:cNvPr id="206876" name="Freeform 28"/>
                  <p:cNvSpPr>
                    <a:spLocks/>
                  </p:cNvSpPr>
                  <p:nvPr/>
                </p:nvSpPr>
                <p:spPr bwMode="auto">
                  <a:xfrm>
                    <a:off x="635" y="2054"/>
                    <a:ext cx="86" cy="48"/>
                  </a:xfrm>
                  <a:custGeom>
                    <a:avLst/>
                    <a:gdLst>
                      <a:gd name="T0" fmla="*/ 0 w 87"/>
                      <a:gd name="T1" fmla="*/ 32 h 47"/>
                      <a:gd name="T2" fmla="*/ 19 w 87"/>
                      <a:gd name="T3" fmla="*/ 29 h 47"/>
                      <a:gd name="T4" fmla="*/ 38 w 87"/>
                      <a:gd name="T5" fmla="*/ 20 h 47"/>
                      <a:gd name="T6" fmla="*/ 51 w 87"/>
                      <a:gd name="T7" fmla="*/ 13 h 47"/>
                      <a:gd name="T8" fmla="*/ 67 w 87"/>
                      <a:gd name="T9" fmla="*/ 8 h 47"/>
                      <a:gd name="T10" fmla="*/ 86 w 87"/>
                      <a:gd name="T11" fmla="*/ 0 h 47"/>
                      <a:gd name="T12" fmla="*/ 69 w 87"/>
                      <a:gd name="T13" fmla="*/ 13 h 47"/>
                      <a:gd name="T14" fmla="*/ 50 w 87"/>
                      <a:gd name="T15" fmla="*/ 24 h 47"/>
                      <a:gd name="T16" fmla="*/ 47 w 87"/>
                      <a:gd name="T17" fmla="*/ 43 h 47"/>
                      <a:gd name="T18" fmla="*/ 34 w 87"/>
                      <a:gd name="T19" fmla="*/ 46 h 47"/>
                      <a:gd name="T20" fmla="*/ 36 w 87"/>
                      <a:gd name="T21" fmla="*/ 33 h 47"/>
                      <a:gd name="T22" fmla="*/ 34 w 87"/>
                      <a:gd name="T23" fmla="*/ 26 h 47"/>
                      <a:gd name="T24" fmla="*/ 0 w 87"/>
                      <a:gd name="T25" fmla="*/ 3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7" h="47">
                        <a:moveTo>
                          <a:pt x="0" y="32"/>
                        </a:moveTo>
                        <a:lnTo>
                          <a:pt x="19" y="29"/>
                        </a:lnTo>
                        <a:lnTo>
                          <a:pt x="38" y="20"/>
                        </a:lnTo>
                        <a:lnTo>
                          <a:pt x="51" y="13"/>
                        </a:lnTo>
                        <a:lnTo>
                          <a:pt x="67" y="8"/>
                        </a:lnTo>
                        <a:lnTo>
                          <a:pt x="86" y="0"/>
                        </a:lnTo>
                        <a:lnTo>
                          <a:pt x="69" y="13"/>
                        </a:lnTo>
                        <a:lnTo>
                          <a:pt x="50" y="24"/>
                        </a:lnTo>
                        <a:lnTo>
                          <a:pt x="47" y="43"/>
                        </a:lnTo>
                        <a:lnTo>
                          <a:pt x="34" y="46"/>
                        </a:lnTo>
                        <a:lnTo>
                          <a:pt x="36" y="33"/>
                        </a:lnTo>
                        <a:lnTo>
                          <a:pt x="34" y="26"/>
                        </a:lnTo>
                        <a:lnTo>
                          <a:pt x="0" y="32"/>
                        </a:lnTo>
                      </a:path>
                    </a:pathLst>
                  </a:custGeom>
                  <a:solidFill>
                    <a:srgbClr val="FFFFFF"/>
                  </a:solidFill>
                  <a:ln w="254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solidFill>
                        <a:srgbClr val="FFFFFF"/>
                      </a:solidFill>
                      <a:cs typeface="+mn-cs"/>
                    </a:endParaRPr>
                  </a:p>
                </p:txBody>
              </p:sp>
              <p:sp>
                <p:nvSpPr>
                  <p:cNvPr id="206877" name="Freeform 29"/>
                  <p:cNvSpPr>
                    <a:spLocks/>
                  </p:cNvSpPr>
                  <p:nvPr/>
                </p:nvSpPr>
                <p:spPr bwMode="auto">
                  <a:xfrm>
                    <a:off x="686" y="2208"/>
                    <a:ext cx="62" cy="16"/>
                  </a:xfrm>
                  <a:custGeom>
                    <a:avLst/>
                    <a:gdLst>
                      <a:gd name="T0" fmla="*/ 0 w 62"/>
                      <a:gd name="T1" fmla="*/ 3 h 15"/>
                      <a:gd name="T2" fmla="*/ 9 w 62"/>
                      <a:gd name="T3" fmla="*/ 14 h 15"/>
                      <a:gd name="T4" fmla="*/ 17 w 62"/>
                      <a:gd name="T5" fmla="*/ 10 h 15"/>
                      <a:gd name="T6" fmla="*/ 39 w 62"/>
                      <a:gd name="T7" fmla="*/ 4 h 15"/>
                      <a:gd name="T8" fmla="*/ 61 w 62"/>
                      <a:gd name="T9" fmla="*/ 0 h 15"/>
                    </a:gdLst>
                    <a:ahLst/>
                    <a:cxnLst>
                      <a:cxn ang="0">
                        <a:pos x="T0" y="T1"/>
                      </a:cxn>
                      <a:cxn ang="0">
                        <a:pos x="T2" y="T3"/>
                      </a:cxn>
                      <a:cxn ang="0">
                        <a:pos x="T4" y="T5"/>
                      </a:cxn>
                      <a:cxn ang="0">
                        <a:pos x="T6" y="T7"/>
                      </a:cxn>
                      <a:cxn ang="0">
                        <a:pos x="T8" y="T9"/>
                      </a:cxn>
                    </a:cxnLst>
                    <a:rect l="0" t="0" r="r" b="b"/>
                    <a:pathLst>
                      <a:path w="62" h="15">
                        <a:moveTo>
                          <a:pt x="0" y="3"/>
                        </a:moveTo>
                        <a:lnTo>
                          <a:pt x="9" y="14"/>
                        </a:lnTo>
                        <a:lnTo>
                          <a:pt x="17" y="10"/>
                        </a:lnTo>
                        <a:lnTo>
                          <a:pt x="39" y="4"/>
                        </a:lnTo>
                        <a:lnTo>
                          <a:pt x="61" y="0"/>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solidFill>
                        <a:srgbClr val="FFFFFF"/>
                      </a:solidFill>
                      <a:cs typeface="+mn-cs"/>
                    </a:endParaRPr>
                  </a:p>
                </p:txBody>
              </p:sp>
              <p:sp>
                <p:nvSpPr>
                  <p:cNvPr id="206878" name="Line 30"/>
                  <p:cNvSpPr>
                    <a:spLocks noChangeShapeType="1"/>
                  </p:cNvSpPr>
                  <p:nvPr/>
                </p:nvSpPr>
                <p:spPr bwMode="auto">
                  <a:xfrm flipH="1">
                    <a:off x="615" y="2307"/>
                    <a:ext cx="58"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grpSp>
            <p:grpSp>
              <p:nvGrpSpPr>
                <p:cNvPr id="62571" name="Group 31"/>
                <p:cNvGrpSpPr>
                  <a:grpSpLocks/>
                </p:cNvGrpSpPr>
                <p:nvPr/>
              </p:nvGrpSpPr>
              <p:grpSpPr bwMode="auto">
                <a:xfrm>
                  <a:off x="2550" y="3504"/>
                  <a:ext cx="441" cy="227"/>
                  <a:chOff x="110" y="1344"/>
                  <a:chExt cx="654" cy="337"/>
                </a:xfrm>
              </p:grpSpPr>
              <p:sp>
                <p:nvSpPr>
                  <p:cNvPr id="206880" name="Line 32"/>
                  <p:cNvSpPr>
                    <a:spLocks noChangeShapeType="1"/>
                  </p:cNvSpPr>
                  <p:nvPr/>
                </p:nvSpPr>
                <p:spPr bwMode="auto">
                  <a:xfrm>
                    <a:off x="110" y="1515"/>
                    <a:ext cx="652" cy="0"/>
                  </a:xfrm>
                  <a:prstGeom prst="line">
                    <a:avLst/>
                  </a:prstGeom>
                  <a:noFill/>
                  <a:ln w="31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grpSp>
                <p:nvGrpSpPr>
                  <p:cNvPr id="62573" name="Group 33"/>
                  <p:cNvGrpSpPr>
                    <a:grpSpLocks/>
                  </p:cNvGrpSpPr>
                  <p:nvPr/>
                </p:nvGrpSpPr>
                <p:grpSpPr bwMode="auto">
                  <a:xfrm>
                    <a:off x="193" y="1344"/>
                    <a:ext cx="471" cy="337"/>
                    <a:chOff x="193" y="1344"/>
                    <a:chExt cx="471" cy="337"/>
                  </a:xfrm>
                </p:grpSpPr>
                <p:sp>
                  <p:nvSpPr>
                    <p:cNvPr id="206882" name="Freeform 34"/>
                    <p:cNvSpPr>
                      <a:spLocks/>
                    </p:cNvSpPr>
                    <p:nvPr/>
                  </p:nvSpPr>
                  <p:spPr bwMode="auto">
                    <a:xfrm>
                      <a:off x="193" y="1458"/>
                      <a:ext cx="89" cy="119"/>
                    </a:xfrm>
                    <a:custGeom>
                      <a:avLst/>
                      <a:gdLst>
                        <a:gd name="T0" fmla="*/ 0 w 89"/>
                        <a:gd name="T1" fmla="*/ 56 h 119"/>
                        <a:gd name="T2" fmla="*/ 1 w 89"/>
                        <a:gd name="T3" fmla="*/ 46 h 119"/>
                        <a:gd name="T4" fmla="*/ 3 w 89"/>
                        <a:gd name="T5" fmla="*/ 36 h 119"/>
                        <a:gd name="T6" fmla="*/ 4 w 89"/>
                        <a:gd name="T7" fmla="*/ 29 h 119"/>
                        <a:gd name="T8" fmla="*/ 6 w 89"/>
                        <a:gd name="T9" fmla="*/ 25 h 119"/>
                        <a:gd name="T10" fmla="*/ 8 w 89"/>
                        <a:gd name="T11" fmla="*/ 23 h 119"/>
                        <a:gd name="T12" fmla="*/ 11 w 89"/>
                        <a:gd name="T13" fmla="*/ 23 h 119"/>
                        <a:gd name="T14" fmla="*/ 13 w 89"/>
                        <a:gd name="T15" fmla="*/ 23 h 119"/>
                        <a:gd name="T16" fmla="*/ 16 w 89"/>
                        <a:gd name="T17" fmla="*/ 27 h 119"/>
                        <a:gd name="T18" fmla="*/ 17 w 89"/>
                        <a:gd name="T19" fmla="*/ 31 h 119"/>
                        <a:gd name="T20" fmla="*/ 18 w 89"/>
                        <a:gd name="T21" fmla="*/ 36 h 119"/>
                        <a:gd name="T22" fmla="*/ 22 w 89"/>
                        <a:gd name="T23" fmla="*/ 73 h 119"/>
                        <a:gd name="T24" fmla="*/ 24 w 89"/>
                        <a:gd name="T25" fmla="*/ 78 h 119"/>
                        <a:gd name="T26" fmla="*/ 25 w 89"/>
                        <a:gd name="T27" fmla="*/ 82 h 119"/>
                        <a:gd name="T28" fmla="*/ 27 w 89"/>
                        <a:gd name="T29" fmla="*/ 85 h 119"/>
                        <a:gd name="T30" fmla="*/ 30 w 89"/>
                        <a:gd name="T31" fmla="*/ 85 h 119"/>
                        <a:gd name="T32" fmla="*/ 32 w 89"/>
                        <a:gd name="T33" fmla="*/ 83 h 119"/>
                        <a:gd name="T34" fmla="*/ 34 w 89"/>
                        <a:gd name="T35" fmla="*/ 79 h 119"/>
                        <a:gd name="T36" fmla="*/ 35 w 89"/>
                        <a:gd name="T37" fmla="*/ 73 h 119"/>
                        <a:gd name="T38" fmla="*/ 41 w 89"/>
                        <a:gd name="T39" fmla="*/ 19 h 119"/>
                        <a:gd name="T40" fmla="*/ 42 w 89"/>
                        <a:gd name="T41" fmla="*/ 11 h 119"/>
                        <a:gd name="T42" fmla="*/ 43 w 89"/>
                        <a:gd name="T43" fmla="*/ 6 h 119"/>
                        <a:gd name="T44" fmla="*/ 45 w 89"/>
                        <a:gd name="T45" fmla="*/ 3 h 119"/>
                        <a:gd name="T46" fmla="*/ 46 w 89"/>
                        <a:gd name="T47" fmla="*/ 1 h 119"/>
                        <a:gd name="T48" fmla="*/ 49 w 89"/>
                        <a:gd name="T49" fmla="*/ 0 h 119"/>
                        <a:gd name="T50" fmla="*/ 52 w 89"/>
                        <a:gd name="T51" fmla="*/ 1 h 119"/>
                        <a:gd name="T52" fmla="*/ 54 w 89"/>
                        <a:gd name="T53" fmla="*/ 6 h 119"/>
                        <a:gd name="T54" fmla="*/ 55 w 89"/>
                        <a:gd name="T55" fmla="*/ 9 h 119"/>
                        <a:gd name="T56" fmla="*/ 56 w 89"/>
                        <a:gd name="T57" fmla="*/ 15 h 119"/>
                        <a:gd name="T58" fmla="*/ 66 w 89"/>
                        <a:gd name="T59" fmla="*/ 101 h 119"/>
                        <a:gd name="T60" fmla="*/ 67 w 89"/>
                        <a:gd name="T61" fmla="*/ 109 h 119"/>
                        <a:gd name="T62" fmla="*/ 68 w 89"/>
                        <a:gd name="T63" fmla="*/ 115 h 119"/>
                        <a:gd name="T64" fmla="*/ 70 w 89"/>
                        <a:gd name="T65" fmla="*/ 117 h 119"/>
                        <a:gd name="T66" fmla="*/ 74 w 89"/>
                        <a:gd name="T67" fmla="*/ 118 h 119"/>
                        <a:gd name="T68" fmla="*/ 76 w 89"/>
                        <a:gd name="T69" fmla="*/ 114 h 119"/>
                        <a:gd name="T70" fmla="*/ 78 w 89"/>
                        <a:gd name="T71" fmla="*/ 109 h 119"/>
                        <a:gd name="T72" fmla="*/ 79 w 89"/>
                        <a:gd name="T73" fmla="*/ 102 h 119"/>
                        <a:gd name="T74" fmla="*/ 88 w 89"/>
                        <a:gd name="T75" fmla="*/ 23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9" h="119">
                          <a:moveTo>
                            <a:pt x="0" y="56"/>
                          </a:moveTo>
                          <a:lnTo>
                            <a:pt x="1" y="46"/>
                          </a:lnTo>
                          <a:lnTo>
                            <a:pt x="3" y="36"/>
                          </a:lnTo>
                          <a:lnTo>
                            <a:pt x="4" y="29"/>
                          </a:lnTo>
                          <a:lnTo>
                            <a:pt x="6" y="25"/>
                          </a:lnTo>
                          <a:lnTo>
                            <a:pt x="8" y="23"/>
                          </a:lnTo>
                          <a:lnTo>
                            <a:pt x="11" y="23"/>
                          </a:lnTo>
                          <a:lnTo>
                            <a:pt x="13" y="23"/>
                          </a:lnTo>
                          <a:lnTo>
                            <a:pt x="16" y="27"/>
                          </a:lnTo>
                          <a:lnTo>
                            <a:pt x="17" y="31"/>
                          </a:lnTo>
                          <a:lnTo>
                            <a:pt x="18" y="36"/>
                          </a:lnTo>
                          <a:lnTo>
                            <a:pt x="22" y="73"/>
                          </a:lnTo>
                          <a:lnTo>
                            <a:pt x="24" y="78"/>
                          </a:lnTo>
                          <a:lnTo>
                            <a:pt x="25" y="82"/>
                          </a:lnTo>
                          <a:lnTo>
                            <a:pt x="27" y="85"/>
                          </a:lnTo>
                          <a:lnTo>
                            <a:pt x="30" y="85"/>
                          </a:lnTo>
                          <a:lnTo>
                            <a:pt x="32" y="83"/>
                          </a:lnTo>
                          <a:lnTo>
                            <a:pt x="34" y="79"/>
                          </a:lnTo>
                          <a:lnTo>
                            <a:pt x="35" y="73"/>
                          </a:lnTo>
                          <a:lnTo>
                            <a:pt x="41" y="19"/>
                          </a:lnTo>
                          <a:lnTo>
                            <a:pt x="42" y="11"/>
                          </a:lnTo>
                          <a:lnTo>
                            <a:pt x="43" y="6"/>
                          </a:lnTo>
                          <a:lnTo>
                            <a:pt x="45" y="3"/>
                          </a:lnTo>
                          <a:lnTo>
                            <a:pt x="46" y="1"/>
                          </a:lnTo>
                          <a:lnTo>
                            <a:pt x="49" y="0"/>
                          </a:lnTo>
                          <a:lnTo>
                            <a:pt x="52" y="1"/>
                          </a:lnTo>
                          <a:lnTo>
                            <a:pt x="54" y="6"/>
                          </a:lnTo>
                          <a:lnTo>
                            <a:pt x="55" y="9"/>
                          </a:lnTo>
                          <a:lnTo>
                            <a:pt x="56" y="15"/>
                          </a:lnTo>
                          <a:lnTo>
                            <a:pt x="66" y="101"/>
                          </a:lnTo>
                          <a:lnTo>
                            <a:pt x="67" y="109"/>
                          </a:lnTo>
                          <a:lnTo>
                            <a:pt x="68" y="115"/>
                          </a:lnTo>
                          <a:lnTo>
                            <a:pt x="70" y="117"/>
                          </a:lnTo>
                          <a:lnTo>
                            <a:pt x="74" y="118"/>
                          </a:lnTo>
                          <a:lnTo>
                            <a:pt x="76" y="114"/>
                          </a:lnTo>
                          <a:lnTo>
                            <a:pt x="78" y="109"/>
                          </a:lnTo>
                          <a:lnTo>
                            <a:pt x="79" y="102"/>
                          </a:lnTo>
                          <a:lnTo>
                            <a:pt x="88" y="23"/>
                          </a:lnTo>
                        </a:path>
                      </a:pathLst>
                    </a:custGeom>
                    <a:noFill/>
                    <a:ln w="3175" cap="rnd" cmpd="sng">
                      <a:solidFill>
                        <a:srgbClr val="FFFF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solidFill>
                          <a:srgbClr val="FFFFFF"/>
                        </a:solidFill>
                        <a:cs typeface="+mn-cs"/>
                      </a:endParaRPr>
                    </a:p>
                  </p:txBody>
                </p:sp>
                <p:sp>
                  <p:nvSpPr>
                    <p:cNvPr id="206883" name="Freeform 35"/>
                    <p:cNvSpPr>
                      <a:spLocks/>
                    </p:cNvSpPr>
                    <p:nvPr/>
                  </p:nvSpPr>
                  <p:spPr bwMode="auto">
                    <a:xfrm>
                      <a:off x="282" y="1344"/>
                      <a:ext cx="149" cy="341"/>
                    </a:xfrm>
                    <a:custGeom>
                      <a:avLst/>
                      <a:gdLst>
                        <a:gd name="T0" fmla="*/ 0 w 149"/>
                        <a:gd name="T1" fmla="*/ 137 h 337"/>
                        <a:gd name="T2" fmla="*/ 8 w 149"/>
                        <a:gd name="T3" fmla="*/ 74 h 337"/>
                        <a:gd name="T4" fmla="*/ 9 w 149"/>
                        <a:gd name="T5" fmla="*/ 69 h 337"/>
                        <a:gd name="T6" fmla="*/ 11 w 149"/>
                        <a:gd name="T7" fmla="*/ 66 h 337"/>
                        <a:gd name="T8" fmla="*/ 13 w 149"/>
                        <a:gd name="T9" fmla="*/ 65 h 337"/>
                        <a:gd name="T10" fmla="*/ 16 w 149"/>
                        <a:gd name="T11" fmla="*/ 66 h 337"/>
                        <a:gd name="T12" fmla="*/ 18 w 149"/>
                        <a:gd name="T13" fmla="*/ 69 h 337"/>
                        <a:gd name="T14" fmla="*/ 19 w 149"/>
                        <a:gd name="T15" fmla="*/ 74 h 337"/>
                        <a:gd name="T16" fmla="*/ 37 w 149"/>
                        <a:gd name="T17" fmla="*/ 256 h 337"/>
                        <a:gd name="T18" fmla="*/ 39 w 149"/>
                        <a:gd name="T19" fmla="*/ 266 h 337"/>
                        <a:gd name="T20" fmla="*/ 40 w 149"/>
                        <a:gd name="T21" fmla="*/ 269 h 337"/>
                        <a:gd name="T22" fmla="*/ 43 w 149"/>
                        <a:gd name="T23" fmla="*/ 271 h 337"/>
                        <a:gd name="T24" fmla="*/ 46 w 149"/>
                        <a:gd name="T25" fmla="*/ 272 h 337"/>
                        <a:gd name="T26" fmla="*/ 49 w 149"/>
                        <a:gd name="T27" fmla="*/ 270 h 337"/>
                        <a:gd name="T28" fmla="*/ 51 w 149"/>
                        <a:gd name="T29" fmla="*/ 266 h 337"/>
                        <a:gd name="T30" fmla="*/ 53 w 149"/>
                        <a:gd name="T31" fmla="*/ 256 h 337"/>
                        <a:gd name="T32" fmla="*/ 70 w 149"/>
                        <a:gd name="T33" fmla="*/ 45 h 337"/>
                        <a:gd name="T34" fmla="*/ 71 w 149"/>
                        <a:gd name="T35" fmla="*/ 35 h 337"/>
                        <a:gd name="T36" fmla="*/ 73 w 149"/>
                        <a:gd name="T37" fmla="*/ 32 h 337"/>
                        <a:gd name="T38" fmla="*/ 74 w 149"/>
                        <a:gd name="T39" fmla="*/ 28 h 337"/>
                        <a:gd name="T40" fmla="*/ 76 w 149"/>
                        <a:gd name="T41" fmla="*/ 26 h 337"/>
                        <a:gd name="T42" fmla="*/ 78 w 149"/>
                        <a:gd name="T43" fmla="*/ 26 h 337"/>
                        <a:gd name="T44" fmla="*/ 81 w 149"/>
                        <a:gd name="T45" fmla="*/ 27 h 337"/>
                        <a:gd name="T46" fmla="*/ 83 w 149"/>
                        <a:gd name="T47" fmla="*/ 29 h 337"/>
                        <a:gd name="T48" fmla="*/ 85 w 149"/>
                        <a:gd name="T49" fmla="*/ 32 h 337"/>
                        <a:gd name="T50" fmla="*/ 86 w 149"/>
                        <a:gd name="T51" fmla="*/ 35 h 337"/>
                        <a:gd name="T52" fmla="*/ 87 w 149"/>
                        <a:gd name="T53" fmla="*/ 43 h 337"/>
                        <a:gd name="T54" fmla="*/ 103 w 149"/>
                        <a:gd name="T55" fmla="*/ 315 h 337"/>
                        <a:gd name="T56" fmla="*/ 104 w 149"/>
                        <a:gd name="T57" fmla="*/ 326 h 337"/>
                        <a:gd name="T58" fmla="*/ 106 w 149"/>
                        <a:gd name="T59" fmla="*/ 332 h 337"/>
                        <a:gd name="T60" fmla="*/ 109 w 149"/>
                        <a:gd name="T61" fmla="*/ 334 h 337"/>
                        <a:gd name="T62" fmla="*/ 111 w 149"/>
                        <a:gd name="T63" fmla="*/ 336 h 337"/>
                        <a:gd name="T64" fmla="*/ 114 w 149"/>
                        <a:gd name="T65" fmla="*/ 334 h 337"/>
                        <a:gd name="T66" fmla="*/ 116 w 149"/>
                        <a:gd name="T67" fmla="*/ 332 h 337"/>
                        <a:gd name="T68" fmla="*/ 117 w 149"/>
                        <a:gd name="T69" fmla="*/ 327 h 337"/>
                        <a:gd name="T70" fmla="*/ 117 w 149"/>
                        <a:gd name="T71" fmla="*/ 316 h 337"/>
                        <a:gd name="T72" fmla="*/ 138 w 149"/>
                        <a:gd name="T73" fmla="*/ 19 h 337"/>
                        <a:gd name="T74" fmla="*/ 139 w 149"/>
                        <a:gd name="T75" fmla="*/ 13 h 337"/>
                        <a:gd name="T76" fmla="*/ 141 w 149"/>
                        <a:gd name="T77" fmla="*/ 7 h 337"/>
                        <a:gd name="T78" fmla="*/ 143 w 149"/>
                        <a:gd name="T79" fmla="*/ 4 h 337"/>
                        <a:gd name="T80" fmla="*/ 144 w 149"/>
                        <a:gd name="T81" fmla="*/ 1 h 337"/>
                        <a:gd name="T82" fmla="*/ 146 w 149"/>
                        <a:gd name="T83" fmla="*/ 0 h 337"/>
                        <a:gd name="T84" fmla="*/ 148 w 149"/>
                        <a:gd name="T85"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9" h="337">
                          <a:moveTo>
                            <a:pt x="0" y="137"/>
                          </a:moveTo>
                          <a:lnTo>
                            <a:pt x="8" y="74"/>
                          </a:lnTo>
                          <a:lnTo>
                            <a:pt x="9" y="69"/>
                          </a:lnTo>
                          <a:lnTo>
                            <a:pt x="11" y="66"/>
                          </a:lnTo>
                          <a:lnTo>
                            <a:pt x="13" y="65"/>
                          </a:lnTo>
                          <a:lnTo>
                            <a:pt x="16" y="66"/>
                          </a:lnTo>
                          <a:lnTo>
                            <a:pt x="18" y="69"/>
                          </a:lnTo>
                          <a:lnTo>
                            <a:pt x="19" y="74"/>
                          </a:lnTo>
                          <a:lnTo>
                            <a:pt x="37" y="256"/>
                          </a:lnTo>
                          <a:lnTo>
                            <a:pt x="39" y="266"/>
                          </a:lnTo>
                          <a:lnTo>
                            <a:pt x="40" y="269"/>
                          </a:lnTo>
                          <a:lnTo>
                            <a:pt x="43" y="271"/>
                          </a:lnTo>
                          <a:lnTo>
                            <a:pt x="46" y="272"/>
                          </a:lnTo>
                          <a:lnTo>
                            <a:pt x="49" y="270"/>
                          </a:lnTo>
                          <a:lnTo>
                            <a:pt x="51" y="266"/>
                          </a:lnTo>
                          <a:lnTo>
                            <a:pt x="53" y="256"/>
                          </a:lnTo>
                          <a:lnTo>
                            <a:pt x="70" y="45"/>
                          </a:lnTo>
                          <a:lnTo>
                            <a:pt x="71" y="35"/>
                          </a:lnTo>
                          <a:lnTo>
                            <a:pt x="73" y="32"/>
                          </a:lnTo>
                          <a:lnTo>
                            <a:pt x="74" y="28"/>
                          </a:lnTo>
                          <a:lnTo>
                            <a:pt x="76" y="26"/>
                          </a:lnTo>
                          <a:lnTo>
                            <a:pt x="78" y="26"/>
                          </a:lnTo>
                          <a:lnTo>
                            <a:pt x="81" y="27"/>
                          </a:lnTo>
                          <a:lnTo>
                            <a:pt x="83" y="29"/>
                          </a:lnTo>
                          <a:lnTo>
                            <a:pt x="85" y="32"/>
                          </a:lnTo>
                          <a:lnTo>
                            <a:pt x="86" y="35"/>
                          </a:lnTo>
                          <a:lnTo>
                            <a:pt x="87" y="43"/>
                          </a:lnTo>
                          <a:lnTo>
                            <a:pt x="103" y="315"/>
                          </a:lnTo>
                          <a:lnTo>
                            <a:pt x="104" y="326"/>
                          </a:lnTo>
                          <a:lnTo>
                            <a:pt x="106" y="332"/>
                          </a:lnTo>
                          <a:lnTo>
                            <a:pt x="109" y="334"/>
                          </a:lnTo>
                          <a:lnTo>
                            <a:pt x="111" y="336"/>
                          </a:lnTo>
                          <a:lnTo>
                            <a:pt x="114" y="334"/>
                          </a:lnTo>
                          <a:lnTo>
                            <a:pt x="116" y="332"/>
                          </a:lnTo>
                          <a:lnTo>
                            <a:pt x="117" y="327"/>
                          </a:lnTo>
                          <a:lnTo>
                            <a:pt x="117" y="316"/>
                          </a:lnTo>
                          <a:lnTo>
                            <a:pt x="138" y="19"/>
                          </a:lnTo>
                          <a:lnTo>
                            <a:pt x="139" y="13"/>
                          </a:lnTo>
                          <a:lnTo>
                            <a:pt x="141" y="7"/>
                          </a:lnTo>
                          <a:lnTo>
                            <a:pt x="143" y="4"/>
                          </a:lnTo>
                          <a:lnTo>
                            <a:pt x="144" y="1"/>
                          </a:lnTo>
                          <a:lnTo>
                            <a:pt x="146" y="0"/>
                          </a:lnTo>
                          <a:lnTo>
                            <a:pt x="148" y="0"/>
                          </a:lnTo>
                        </a:path>
                      </a:pathLst>
                    </a:custGeom>
                    <a:noFill/>
                    <a:ln w="3175" cap="rnd" cmpd="sng">
                      <a:solidFill>
                        <a:srgbClr val="FFFF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solidFill>
                          <a:srgbClr val="FFFFFF"/>
                        </a:solidFill>
                        <a:cs typeface="+mn-cs"/>
                      </a:endParaRPr>
                    </a:p>
                  </p:txBody>
                </p:sp>
                <p:sp>
                  <p:nvSpPr>
                    <p:cNvPr id="206884" name="Freeform 36"/>
                    <p:cNvSpPr>
                      <a:spLocks/>
                    </p:cNvSpPr>
                    <p:nvPr/>
                  </p:nvSpPr>
                  <p:spPr bwMode="auto">
                    <a:xfrm>
                      <a:off x="576" y="1458"/>
                      <a:ext cx="90" cy="119"/>
                    </a:xfrm>
                    <a:custGeom>
                      <a:avLst/>
                      <a:gdLst>
                        <a:gd name="T0" fmla="*/ 88 w 89"/>
                        <a:gd name="T1" fmla="*/ 56 h 119"/>
                        <a:gd name="T2" fmla="*/ 87 w 89"/>
                        <a:gd name="T3" fmla="*/ 46 h 119"/>
                        <a:gd name="T4" fmla="*/ 85 w 89"/>
                        <a:gd name="T5" fmla="*/ 36 h 119"/>
                        <a:gd name="T6" fmla="*/ 84 w 89"/>
                        <a:gd name="T7" fmla="*/ 29 h 119"/>
                        <a:gd name="T8" fmla="*/ 82 w 89"/>
                        <a:gd name="T9" fmla="*/ 25 h 119"/>
                        <a:gd name="T10" fmla="*/ 80 w 89"/>
                        <a:gd name="T11" fmla="*/ 23 h 119"/>
                        <a:gd name="T12" fmla="*/ 78 w 89"/>
                        <a:gd name="T13" fmla="*/ 23 h 119"/>
                        <a:gd name="T14" fmla="*/ 75 w 89"/>
                        <a:gd name="T15" fmla="*/ 23 h 119"/>
                        <a:gd name="T16" fmla="*/ 73 w 89"/>
                        <a:gd name="T17" fmla="*/ 27 h 119"/>
                        <a:gd name="T18" fmla="*/ 71 w 89"/>
                        <a:gd name="T19" fmla="*/ 31 h 119"/>
                        <a:gd name="T20" fmla="*/ 70 w 89"/>
                        <a:gd name="T21" fmla="*/ 36 h 119"/>
                        <a:gd name="T22" fmla="*/ 66 w 89"/>
                        <a:gd name="T23" fmla="*/ 73 h 119"/>
                        <a:gd name="T24" fmla="*/ 64 w 89"/>
                        <a:gd name="T25" fmla="*/ 78 h 119"/>
                        <a:gd name="T26" fmla="*/ 63 w 89"/>
                        <a:gd name="T27" fmla="*/ 82 h 119"/>
                        <a:gd name="T28" fmla="*/ 61 w 89"/>
                        <a:gd name="T29" fmla="*/ 85 h 119"/>
                        <a:gd name="T30" fmla="*/ 58 w 89"/>
                        <a:gd name="T31" fmla="*/ 85 h 119"/>
                        <a:gd name="T32" fmla="*/ 56 w 89"/>
                        <a:gd name="T33" fmla="*/ 83 h 119"/>
                        <a:gd name="T34" fmla="*/ 54 w 89"/>
                        <a:gd name="T35" fmla="*/ 79 h 119"/>
                        <a:gd name="T36" fmla="*/ 53 w 89"/>
                        <a:gd name="T37" fmla="*/ 73 h 119"/>
                        <a:gd name="T38" fmla="*/ 47 w 89"/>
                        <a:gd name="T39" fmla="*/ 19 h 119"/>
                        <a:gd name="T40" fmla="*/ 46 w 89"/>
                        <a:gd name="T41" fmla="*/ 11 h 119"/>
                        <a:gd name="T42" fmla="*/ 45 w 89"/>
                        <a:gd name="T43" fmla="*/ 6 h 119"/>
                        <a:gd name="T44" fmla="*/ 43 w 89"/>
                        <a:gd name="T45" fmla="*/ 3 h 119"/>
                        <a:gd name="T46" fmla="*/ 42 w 89"/>
                        <a:gd name="T47" fmla="*/ 1 h 119"/>
                        <a:gd name="T48" fmla="*/ 39 w 89"/>
                        <a:gd name="T49" fmla="*/ 0 h 119"/>
                        <a:gd name="T50" fmla="*/ 36 w 89"/>
                        <a:gd name="T51" fmla="*/ 1 h 119"/>
                        <a:gd name="T52" fmla="*/ 34 w 89"/>
                        <a:gd name="T53" fmla="*/ 6 h 119"/>
                        <a:gd name="T54" fmla="*/ 33 w 89"/>
                        <a:gd name="T55" fmla="*/ 9 h 119"/>
                        <a:gd name="T56" fmla="*/ 32 w 89"/>
                        <a:gd name="T57" fmla="*/ 15 h 119"/>
                        <a:gd name="T58" fmla="*/ 22 w 89"/>
                        <a:gd name="T59" fmla="*/ 101 h 119"/>
                        <a:gd name="T60" fmla="*/ 21 w 89"/>
                        <a:gd name="T61" fmla="*/ 109 h 119"/>
                        <a:gd name="T62" fmla="*/ 20 w 89"/>
                        <a:gd name="T63" fmla="*/ 115 h 119"/>
                        <a:gd name="T64" fmla="*/ 18 w 89"/>
                        <a:gd name="T65" fmla="*/ 117 h 119"/>
                        <a:gd name="T66" fmla="*/ 14 w 89"/>
                        <a:gd name="T67" fmla="*/ 118 h 119"/>
                        <a:gd name="T68" fmla="*/ 12 w 89"/>
                        <a:gd name="T69" fmla="*/ 114 h 119"/>
                        <a:gd name="T70" fmla="*/ 10 w 89"/>
                        <a:gd name="T71" fmla="*/ 109 h 119"/>
                        <a:gd name="T72" fmla="*/ 9 w 89"/>
                        <a:gd name="T73" fmla="*/ 102 h 119"/>
                        <a:gd name="T74" fmla="*/ 0 w 89"/>
                        <a:gd name="T75" fmla="*/ 23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9" h="119">
                          <a:moveTo>
                            <a:pt x="88" y="56"/>
                          </a:moveTo>
                          <a:lnTo>
                            <a:pt x="87" y="46"/>
                          </a:lnTo>
                          <a:lnTo>
                            <a:pt x="85" y="36"/>
                          </a:lnTo>
                          <a:lnTo>
                            <a:pt x="84" y="29"/>
                          </a:lnTo>
                          <a:lnTo>
                            <a:pt x="82" y="25"/>
                          </a:lnTo>
                          <a:lnTo>
                            <a:pt x="80" y="23"/>
                          </a:lnTo>
                          <a:lnTo>
                            <a:pt x="78" y="23"/>
                          </a:lnTo>
                          <a:lnTo>
                            <a:pt x="75" y="23"/>
                          </a:lnTo>
                          <a:lnTo>
                            <a:pt x="73" y="27"/>
                          </a:lnTo>
                          <a:lnTo>
                            <a:pt x="71" y="31"/>
                          </a:lnTo>
                          <a:lnTo>
                            <a:pt x="70" y="36"/>
                          </a:lnTo>
                          <a:lnTo>
                            <a:pt x="66" y="73"/>
                          </a:lnTo>
                          <a:lnTo>
                            <a:pt x="64" y="78"/>
                          </a:lnTo>
                          <a:lnTo>
                            <a:pt x="63" y="82"/>
                          </a:lnTo>
                          <a:lnTo>
                            <a:pt x="61" y="85"/>
                          </a:lnTo>
                          <a:lnTo>
                            <a:pt x="58" y="85"/>
                          </a:lnTo>
                          <a:lnTo>
                            <a:pt x="56" y="83"/>
                          </a:lnTo>
                          <a:lnTo>
                            <a:pt x="54" y="79"/>
                          </a:lnTo>
                          <a:lnTo>
                            <a:pt x="53" y="73"/>
                          </a:lnTo>
                          <a:lnTo>
                            <a:pt x="47" y="19"/>
                          </a:lnTo>
                          <a:lnTo>
                            <a:pt x="46" y="11"/>
                          </a:lnTo>
                          <a:lnTo>
                            <a:pt x="45" y="6"/>
                          </a:lnTo>
                          <a:lnTo>
                            <a:pt x="43" y="3"/>
                          </a:lnTo>
                          <a:lnTo>
                            <a:pt x="42" y="1"/>
                          </a:lnTo>
                          <a:lnTo>
                            <a:pt x="39" y="0"/>
                          </a:lnTo>
                          <a:lnTo>
                            <a:pt x="36" y="1"/>
                          </a:lnTo>
                          <a:lnTo>
                            <a:pt x="34" y="6"/>
                          </a:lnTo>
                          <a:lnTo>
                            <a:pt x="33" y="9"/>
                          </a:lnTo>
                          <a:lnTo>
                            <a:pt x="32" y="15"/>
                          </a:lnTo>
                          <a:lnTo>
                            <a:pt x="22" y="101"/>
                          </a:lnTo>
                          <a:lnTo>
                            <a:pt x="21" y="109"/>
                          </a:lnTo>
                          <a:lnTo>
                            <a:pt x="20" y="115"/>
                          </a:lnTo>
                          <a:lnTo>
                            <a:pt x="18" y="117"/>
                          </a:lnTo>
                          <a:lnTo>
                            <a:pt x="14" y="118"/>
                          </a:lnTo>
                          <a:lnTo>
                            <a:pt x="12" y="114"/>
                          </a:lnTo>
                          <a:lnTo>
                            <a:pt x="10" y="109"/>
                          </a:lnTo>
                          <a:lnTo>
                            <a:pt x="9" y="102"/>
                          </a:lnTo>
                          <a:lnTo>
                            <a:pt x="0" y="23"/>
                          </a:lnTo>
                        </a:path>
                      </a:pathLst>
                    </a:custGeom>
                    <a:noFill/>
                    <a:ln w="3175" cap="rnd" cmpd="sng">
                      <a:solidFill>
                        <a:srgbClr val="FFFF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solidFill>
                          <a:srgbClr val="FFFFFF"/>
                        </a:solidFill>
                        <a:cs typeface="+mn-cs"/>
                      </a:endParaRPr>
                    </a:p>
                  </p:txBody>
                </p:sp>
                <p:sp>
                  <p:nvSpPr>
                    <p:cNvPr id="206885" name="Freeform 37"/>
                    <p:cNvSpPr>
                      <a:spLocks/>
                    </p:cNvSpPr>
                    <p:nvPr/>
                  </p:nvSpPr>
                  <p:spPr bwMode="auto">
                    <a:xfrm>
                      <a:off x="427" y="1344"/>
                      <a:ext cx="149" cy="341"/>
                    </a:xfrm>
                    <a:custGeom>
                      <a:avLst/>
                      <a:gdLst>
                        <a:gd name="T0" fmla="*/ 148 w 149"/>
                        <a:gd name="T1" fmla="*/ 138 h 337"/>
                        <a:gd name="T2" fmla="*/ 140 w 149"/>
                        <a:gd name="T3" fmla="*/ 74 h 337"/>
                        <a:gd name="T4" fmla="*/ 139 w 149"/>
                        <a:gd name="T5" fmla="*/ 69 h 337"/>
                        <a:gd name="T6" fmla="*/ 137 w 149"/>
                        <a:gd name="T7" fmla="*/ 66 h 337"/>
                        <a:gd name="T8" fmla="*/ 135 w 149"/>
                        <a:gd name="T9" fmla="*/ 65 h 337"/>
                        <a:gd name="T10" fmla="*/ 131 w 149"/>
                        <a:gd name="T11" fmla="*/ 66 h 337"/>
                        <a:gd name="T12" fmla="*/ 130 w 149"/>
                        <a:gd name="T13" fmla="*/ 69 h 337"/>
                        <a:gd name="T14" fmla="*/ 129 w 149"/>
                        <a:gd name="T15" fmla="*/ 74 h 337"/>
                        <a:gd name="T16" fmla="*/ 111 w 149"/>
                        <a:gd name="T17" fmla="*/ 256 h 337"/>
                        <a:gd name="T18" fmla="*/ 109 w 149"/>
                        <a:gd name="T19" fmla="*/ 266 h 337"/>
                        <a:gd name="T20" fmla="*/ 108 w 149"/>
                        <a:gd name="T21" fmla="*/ 269 h 337"/>
                        <a:gd name="T22" fmla="*/ 105 w 149"/>
                        <a:gd name="T23" fmla="*/ 271 h 337"/>
                        <a:gd name="T24" fmla="*/ 102 w 149"/>
                        <a:gd name="T25" fmla="*/ 272 h 337"/>
                        <a:gd name="T26" fmla="*/ 99 w 149"/>
                        <a:gd name="T27" fmla="*/ 270 h 337"/>
                        <a:gd name="T28" fmla="*/ 97 w 149"/>
                        <a:gd name="T29" fmla="*/ 266 h 337"/>
                        <a:gd name="T30" fmla="*/ 95 w 149"/>
                        <a:gd name="T31" fmla="*/ 256 h 337"/>
                        <a:gd name="T32" fmla="*/ 78 w 149"/>
                        <a:gd name="T33" fmla="*/ 45 h 337"/>
                        <a:gd name="T34" fmla="*/ 76 w 149"/>
                        <a:gd name="T35" fmla="*/ 35 h 337"/>
                        <a:gd name="T36" fmla="*/ 75 w 149"/>
                        <a:gd name="T37" fmla="*/ 32 h 337"/>
                        <a:gd name="T38" fmla="*/ 74 w 149"/>
                        <a:gd name="T39" fmla="*/ 28 h 337"/>
                        <a:gd name="T40" fmla="*/ 72 w 149"/>
                        <a:gd name="T41" fmla="*/ 26 h 337"/>
                        <a:gd name="T42" fmla="*/ 70 w 149"/>
                        <a:gd name="T43" fmla="*/ 26 h 337"/>
                        <a:gd name="T44" fmla="*/ 67 w 149"/>
                        <a:gd name="T45" fmla="*/ 27 h 337"/>
                        <a:gd name="T46" fmla="*/ 64 w 149"/>
                        <a:gd name="T47" fmla="*/ 29 h 337"/>
                        <a:gd name="T48" fmla="*/ 63 w 149"/>
                        <a:gd name="T49" fmla="*/ 32 h 337"/>
                        <a:gd name="T50" fmla="*/ 62 w 149"/>
                        <a:gd name="T51" fmla="*/ 35 h 337"/>
                        <a:gd name="T52" fmla="*/ 61 w 149"/>
                        <a:gd name="T53" fmla="*/ 43 h 337"/>
                        <a:gd name="T54" fmla="*/ 45 w 149"/>
                        <a:gd name="T55" fmla="*/ 315 h 337"/>
                        <a:gd name="T56" fmla="*/ 43 w 149"/>
                        <a:gd name="T57" fmla="*/ 326 h 337"/>
                        <a:gd name="T58" fmla="*/ 42 w 149"/>
                        <a:gd name="T59" fmla="*/ 332 h 337"/>
                        <a:gd name="T60" fmla="*/ 39 w 149"/>
                        <a:gd name="T61" fmla="*/ 334 h 337"/>
                        <a:gd name="T62" fmla="*/ 37 w 149"/>
                        <a:gd name="T63" fmla="*/ 336 h 337"/>
                        <a:gd name="T64" fmla="*/ 34 w 149"/>
                        <a:gd name="T65" fmla="*/ 334 h 337"/>
                        <a:gd name="T66" fmla="*/ 32 w 149"/>
                        <a:gd name="T67" fmla="*/ 332 h 337"/>
                        <a:gd name="T68" fmla="*/ 31 w 149"/>
                        <a:gd name="T69" fmla="*/ 327 h 337"/>
                        <a:gd name="T70" fmla="*/ 30 w 149"/>
                        <a:gd name="T71" fmla="*/ 316 h 337"/>
                        <a:gd name="T72" fmla="*/ 10 w 149"/>
                        <a:gd name="T73" fmla="*/ 19 h 337"/>
                        <a:gd name="T74" fmla="*/ 9 w 149"/>
                        <a:gd name="T75" fmla="*/ 13 h 337"/>
                        <a:gd name="T76" fmla="*/ 7 w 149"/>
                        <a:gd name="T77" fmla="*/ 7 h 337"/>
                        <a:gd name="T78" fmla="*/ 6 w 149"/>
                        <a:gd name="T79" fmla="*/ 4 h 337"/>
                        <a:gd name="T80" fmla="*/ 4 w 149"/>
                        <a:gd name="T81" fmla="*/ 1 h 337"/>
                        <a:gd name="T82" fmla="*/ 2 w 149"/>
                        <a:gd name="T83" fmla="*/ 0 h 337"/>
                        <a:gd name="T84" fmla="*/ 0 w 149"/>
                        <a:gd name="T85"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9" h="337">
                          <a:moveTo>
                            <a:pt x="148" y="138"/>
                          </a:moveTo>
                          <a:lnTo>
                            <a:pt x="140" y="74"/>
                          </a:lnTo>
                          <a:lnTo>
                            <a:pt x="139" y="69"/>
                          </a:lnTo>
                          <a:lnTo>
                            <a:pt x="137" y="66"/>
                          </a:lnTo>
                          <a:lnTo>
                            <a:pt x="135" y="65"/>
                          </a:lnTo>
                          <a:lnTo>
                            <a:pt x="131" y="66"/>
                          </a:lnTo>
                          <a:lnTo>
                            <a:pt x="130" y="69"/>
                          </a:lnTo>
                          <a:lnTo>
                            <a:pt x="129" y="74"/>
                          </a:lnTo>
                          <a:lnTo>
                            <a:pt x="111" y="256"/>
                          </a:lnTo>
                          <a:lnTo>
                            <a:pt x="109" y="266"/>
                          </a:lnTo>
                          <a:lnTo>
                            <a:pt x="108" y="269"/>
                          </a:lnTo>
                          <a:lnTo>
                            <a:pt x="105" y="271"/>
                          </a:lnTo>
                          <a:lnTo>
                            <a:pt x="102" y="272"/>
                          </a:lnTo>
                          <a:lnTo>
                            <a:pt x="99" y="270"/>
                          </a:lnTo>
                          <a:lnTo>
                            <a:pt x="97" y="266"/>
                          </a:lnTo>
                          <a:lnTo>
                            <a:pt x="95" y="256"/>
                          </a:lnTo>
                          <a:lnTo>
                            <a:pt x="78" y="45"/>
                          </a:lnTo>
                          <a:lnTo>
                            <a:pt x="76" y="35"/>
                          </a:lnTo>
                          <a:lnTo>
                            <a:pt x="75" y="32"/>
                          </a:lnTo>
                          <a:lnTo>
                            <a:pt x="74" y="28"/>
                          </a:lnTo>
                          <a:lnTo>
                            <a:pt x="72" y="26"/>
                          </a:lnTo>
                          <a:lnTo>
                            <a:pt x="70" y="26"/>
                          </a:lnTo>
                          <a:lnTo>
                            <a:pt x="67" y="27"/>
                          </a:lnTo>
                          <a:lnTo>
                            <a:pt x="64" y="29"/>
                          </a:lnTo>
                          <a:lnTo>
                            <a:pt x="63" y="32"/>
                          </a:lnTo>
                          <a:lnTo>
                            <a:pt x="62" y="35"/>
                          </a:lnTo>
                          <a:lnTo>
                            <a:pt x="61" y="43"/>
                          </a:lnTo>
                          <a:lnTo>
                            <a:pt x="45" y="315"/>
                          </a:lnTo>
                          <a:lnTo>
                            <a:pt x="43" y="326"/>
                          </a:lnTo>
                          <a:lnTo>
                            <a:pt x="42" y="332"/>
                          </a:lnTo>
                          <a:lnTo>
                            <a:pt x="39" y="334"/>
                          </a:lnTo>
                          <a:lnTo>
                            <a:pt x="37" y="336"/>
                          </a:lnTo>
                          <a:lnTo>
                            <a:pt x="34" y="334"/>
                          </a:lnTo>
                          <a:lnTo>
                            <a:pt x="32" y="332"/>
                          </a:lnTo>
                          <a:lnTo>
                            <a:pt x="31" y="327"/>
                          </a:lnTo>
                          <a:lnTo>
                            <a:pt x="30" y="316"/>
                          </a:lnTo>
                          <a:lnTo>
                            <a:pt x="10" y="19"/>
                          </a:lnTo>
                          <a:lnTo>
                            <a:pt x="9" y="13"/>
                          </a:lnTo>
                          <a:lnTo>
                            <a:pt x="7" y="7"/>
                          </a:lnTo>
                          <a:lnTo>
                            <a:pt x="6" y="4"/>
                          </a:lnTo>
                          <a:lnTo>
                            <a:pt x="4" y="1"/>
                          </a:lnTo>
                          <a:lnTo>
                            <a:pt x="2" y="0"/>
                          </a:lnTo>
                          <a:lnTo>
                            <a:pt x="0" y="0"/>
                          </a:lnTo>
                        </a:path>
                      </a:pathLst>
                    </a:custGeom>
                    <a:noFill/>
                    <a:ln w="3175" cap="rnd" cmpd="sng">
                      <a:solidFill>
                        <a:srgbClr val="FFFF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solidFill>
                          <a:srgbClr val="FFFFFF"/>
                        </a:solidFill>
                        <a:cs typeface="+mn-cs"/>
                      </a:endParaRPr>
                    </a:p>
                  </p:txBody>
                </p:sp>
              </p:grpSp>
            </p:grpSp>
          </p:grpSp>
        </p:grpSp>
        <p:sp>
          <p:nvSpPr>
            <p:cNvPr id="206886" name="Text Box 38"/>
            <p:cNvSpPr txBox="1">
              <a:spLocks noChangeArrowheads="1"/>
            </p:cNvSpPr>
            <p:nvPr/>
          </p:nvSpPr>
          <p:spPr bwMode="auto">
            <a:xfrm>
              <a:off x="1116013" y="6237288"/>
              <a:ext cx="280828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sz="2400">
                  <a:solidFill>
                    <a:srgbClr val="FFFFFF"/>
                  </a:solidFill>
                  <a:latin typeface="Arial" pitchFamily="34" charset="0"/>
                  <a:cs typeface="+mn-cs"/>
                </a:rPr>
                <a:t>Consciousness</a:t>
              </a:r>
            </a:p>
          </p:txBody>
        </p:sp>
        <p:grpSp>
          <p:nvGrpSpPr>
            <p:cNvPr id="62486" name="Group 123"/>
            <p:cNvGrpSpPr>
              <a:grpSpLocks/>
            </p:cNvGrpSpPr>
            <p:nvPr/>
          </p:nvGrpSpPr>
          <p:grpSpPr bwMode="auto">
            <a:xfrm>
              <a:off x="2806700" y="2381250"/>
              <a:ext cx="2419350" cy="2644775"/>
              <a:chOff x="1768" y="1500"/>
              <a:chExt cx="1524" cy="1666"/>
            </a:xfrm>
          </p:grpSpPr>
          <p:sp>
            <p:nvSpPr>
              <p:cNvPr id="206945" name="AutoShape 97"/>
              <p:cNvSpPr>
                <a:spLocks noChangeArrowheads="1"/>
              </p:cNvSpPr>
              <p:nvPr/>
            </p:nvSpPr>
            <p:spPr bwMode="auto">
              <a:xfrm>
                <a:off x="2016" y="1979"/>
                <a:ext cx="794" cy="795"/>
              </a:xfrm>
              <a:custGeom>
                <a:avLst/>
                <a:gdLst>
                  <a:gd name="G0" fmla="+- 3373 0 0"/>
                  <a:gd name="G1" fmla="+- 21600 0 3373"/>
                  <a:gd name="G2" fmla="+- 21600 0 3373"/>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73" y="10800"/>
                    </a:moveTo>
                    <a:cubicBezTo>
                      <a:pt x="3373" y="14902"/>
                      <a:pt x="6698" y="18227"/>
                      <a:pt x="10800" y="18227"/>
                    </a:cubicBezTo>
                    <a:cubicBezTo>
                      <a:pt x="14902" y="18227"/>
                      <a:pt x="18227" y="14902"/>
                      <a:pt x="18227" y="10800"/>
                    </a:cubicBezTo>
                    <a:cubicBezTo>
                      <a:pt x="18227" y="6698"/>
                      <a:pt x="14902" y="3373"/>
                      <a:pt x="10800" y="3373"/>
                    </a:cubicBezTo>
                    <a:cubicBezTo>
                      <a:pt x="6698" y="3373"/>
                      <a:pt x="3373" y="6698"/>
                      <a:pt x="3373" y="10800"/>
                    </a:cubicBezTo>
                    <a:close/>
                  </a:path>
                </a:pathLst>
              </a:custGeom>
              <a:solidFill>
                <a:schemeClr val="bg1">
                  <a:alpha val="45000"/>
                </a:schemeClr>
              </a:solidFill>
              <a:ln w="9525">
                <a:solidFill>
                  <a:schemeClr val="tx1"/>
                </a:solidFill>
                <a:round/>
                <a:headEnd/>
                <a:tailEnd/>
              </a:ln>
            </p:spPr>
            <p:txBody>
              <a:bodyPr wrap="none" anchor="ctr"/>
              <a:lstStyle/>
              <a:p>
                <a:pPr>
                  <a:defRPr/>
                </a:pPr>
                <a:endParaRPr lang="en-GB">
                  <a:solidFill>
                    <a:srgbClr val="FFFFFF"/>
                  </a:solidFill>
                  <a:cs typeface="+mn-cs"/>
                </a:endParaRPr>
              </a:p>
            </p:txBody>
          </p:sp>
          <p:grpSp>
            <p:nvGrpSpPr>
              <p:cNvPr id="62559" name="Group 98"/>
              <p:cNvGrpSpPr>
                <a:grpSpLocks/>
              </p:cNvGrpSpPr>
              <p:nvPr/>
            </p:nvGrpSpPr>
            <p:grpSpPr bwMode="auto">
              <a:xfrm>
                <a:off x="1770" y="1500"/>
                <a:ext cx="800" cy="800"/>
                <a:chOff x="1748" y="1273"/>
                <a:chExt cx="800" cy="800"/>
              </a:xfrm>
            </p:grpSpPr>
            <p:sp>
              <p:nvSpPr>
                <p:cNvPr id="206947" name="Oval 99"/>
                <p:cNvSpPr>
                  <a:spLocks noChangeArrowheads="1"/>
                </p:cNvSpPr>
                <p:nvPr/>
              </p:nvSpPr>
              <p:spPr bwMode="auto">
                <a:xfrm>
                  <a:off x="1748" y="1273"/>
                  <a:ext cx="800" cy="800"/>
                </a:xfrm>
                <a:prstGeom prst="ellipse">
                  <a:avLst/>
                </a:prstGeom>
                <a:solidFill>
                  <a:schemeClr val="folHlink"/>
                </a:solidFill>
                <a:ln w="9525" algn="ctr">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n-GB">
                    <a:solidFill>
                      <a:srgbClr val="FFFFFF"/>
                    </a:solidFill>
                    <a:cs typeface="+mn-cs"/>
                  </a:endParaRPr>
                </a:p>
              </p:txBody>
            </p:sp>
            <p:sp>
              <p:nvSpPr>
                <p:cNvPr id="206948" name="Rectangle 100"/>
                <p:cNvSpPr>
                  <a:spLocks noChangeArrowheads="1"/>
                </p:cNvSpPr>
                <p:nvPr/>
              </p:nvSpPr>
              <p:spPr bwMode="auto">
                <a:xfrm>
                  <a:off x="1824" y="1637"/>
                  <a:ext cx="641" cy="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hangingPunct="0">
                    <a:defRPr/>
                  </a:pPr>
                  <a:r>
                    <a:rPr lang="en-GB" sz="1600">
                      <a:solidFill>
                        <a:srgbClr val="003B76"/>
                      </a:solidFill>
                      <a:latin typeface="Arial" pitchFamily="34" charset="0"/>
                      <a:cs typeface="+mn-cs"/>
                    </a:rPr>
                    <a:t>Management</a:t>
                  </a:r>
                </a:p>
                <a:p>
                  <a:pPr algn="ctr" eaLnBrk="0" hangingPunct="0">
                    <a:defRPr/>
                  </a:pPr>
                  <a:r>
                    <a:rPr lang="en-GB" sz="1600">
                      <a:solidFill>
                        <a:srgbClr val="003B76"/>
                      </a:solidFill>
                      <a:latin typeface="Arial" pitchFamily="34" charset="0"/>
                      <a:cs typeface="+mn-cs"/>
                    </a:rPr>
                    <a:t>System</a:t>
                  </a:r>
                </a:p>
              </p:txBody>
            </p:sp>
          </p:grpSp>
          <p:grpSp>
            <p:nvGrpSpPr>
              <p:cNvPr id="62560" name="Group 101"/>
              <p:cNvGrpSpPr>
                <a:grpSpLocks/>
              </p:cNvGrpSpPr>
              <p:nvPr/>
            </p:nvGrpSpPr>
            <p:grpSpPr bwMode="auto">
              <a:xfrm>
                <a:off x="1768" y="2366"/>
                <a:ext cx="800" cy="800"/>
                <a:chOff x="1746" y="2139"/>
                <a:chExt cx="800" cy="800"/>
              </a:xfrm>
            </p:grpSpPr>
            <p:sp>
              <p:nvSpPr>
                <p:cNvPr id="206950" name="Oval 102"/>
                <p:cNvSpPr>
                  <a:spLocks noChangeArrowheads="1"/>
                </p:cNvSpPr>
                <p:nvPr/>
              </p:nvSpPr>
              <p:spPr bwMode="auto">
                <a:xfrm>
                  <a:off x="1746" y="2139"/>
                  <a:ext cx="800" cy="800"/>
                </a:xfrm>
                <a:prstGeom prst="ellipse">
                  <a:avLst/>
                </a:prstGeom>
                <a:solidFill>
                  <a:schemeClr val="folHlink"/>
                </a:solidFill>
                <a:ln w="9525">
                  <a:solidFill>
                    <a:schemeClr val="bg1"/>
                  </a:solidFill>
                  <a:round/>
                  <a:headEnd/>
                  <a:tailEnd/>
                </a:ln>
              </p:spPr>
              <p:txBody>
                <a:bodyPr wrap="none" anchor="ctr"/>
                <a:lstStyle/>
                <a:p>
                  <a:pPr>
                    <a:defRPr/>
                  </a:pPr>
                  <a:endParaRPr lang="en-GB">
                    <a:solidFill>
                      <a:srgbClr val="FFFFFF"/>
                    </a:solidFill>
                    <a:cs typeface="+mn-cs"/>
                  </a:endParaRPr>
                </a:p>
              </p:txBody>
            </p:sp>
            <p:sp>
              <p:nvSpPr>
                <p:cNvPr id="206951" name="Rectangle 103"/>
                <p:cNvSpPr>
                  <a:spLocks noChangeArrowheads="1"/>
                </p:cNvSpPr>
                <p:nvPr/>
              </p:nvSpPr>
              <p:spPr bwMode="auto">
                <a:xfrm>
                  <a:off x="1831" y="2498"/>
                  <a:ext cx="641" cy="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hangingPunct="0">
                    <a:defRPr/>
                  </a:pPr>
                  <a:r>
                    <a:rPr lang="en-GB" sz="1600">
                      <a:solidFill>
                        <a:srgbClr val="003B76"/>
                      </a:solidFill>
                      <a:latin typeface="Arial" pitchFamily="34" charset="0"/>
                      <a:cs typeface="+mn-cs"/>
                    </a:rPr>
                    <a:t>Competence</a:t>
                  </a:r>
                </a:p>
                <a:p>
                  <a:pPr algn="ctr" eaLnBrk="0" hangingPunct="0">
                    <a:defRPr/>
                  </a:pPr>
                  <a:r>
                    <a:rPr lang="en-GB" sz="1600">
                      <a:solidFill>
                        <a:srgbClr val="003B76"/>
                      </a:solidFill>
                      <a:latin typeface="Arial" pitchFamily="34" charset="0"/>
                      <a:cs typeface="+mn-cs"/>
                    </a:rPr>
                    <a:t>Base</a:t>
                  </a:r>
                </a:p>
              </p:txBody>
            </p:sp>
          </p:grpSp>
          <p:grpSp>
            <p:nvGrpSpPr>
              <p:cNvPr id="62561" name="Group 104"/>
              <p:cNvGrpSpPr>
                <a:grpSpLocks/>
              </p:cNvGrpSpPr>
              <p:nvPr/>
            </p:nvGrpSpPr>
            <p:grpSpPr bwMode="auto">
              <a:xfrm>
                <a:off x="2492" y="1927"/>
                <a:ext cx="800" cy="800"/>
                <a:chOff x="2470" y="1700"/>
                <a:chExt cx="800" cy="800"/>
              </a:xfrm>
            </p:grpSpPr>
            <p:sp>
              <p:nvSpPr>
                <p:cNvPr id="206953" name="Oval 105"/>
                <p:cNvSpPr>
                  <a:spLocks noChangeArrowheads="1"/>
                </p:cNvSpPr>
                <p:nvPr/>
              </p:nvSpPr>
              <p:spPr bwMode="auto">
                <a:xfrm>
                  <a:off x="2470" y="1700"/>
                  <a:ext cx="800" cy="800"/>
                </a:xfrm>
                <a:prstGeom prst="ellipse">
                  <a:avLst/>
                </a:prstGeom>
                <a:solidFill>
                  <a:schemeClr val="folHlink"/>
                </a:solidFill>
                <a:ln w="9525" algn="ctr">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defRPr/>
                  </a:pPr>
                  <a:endParaRPr lang="en-US" sz="1600">
                    <a:solidFill>
                      <a:srgbClr val="003B76"/>
                    </a:solidFill>
                    <a:latin typeface="Arial" pitchFamily="34" charset="0"/>
                    <a:cs typeface="+mn-cs"/>
                  </a:endParaRPr>
                </a:p>
              </p:txBody>
            </p:sp>
            <p:sp>
              <p:nvSpPr>
                <p:cNvPr id="206954" name="Rectangle 106"/>
                <p:cNvSpPr>
                  <a:spLocks noChangeArrowheads="1"/>
                </p:cNvSpPr>
                <p:nvPr/>
              </p:nvSpPr>
              <p:spPr bwMode="auto">
                <a:xfrm>
                  <a:off x="2557" y="2024"/>
                  <a:ext cx="641" cy="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hangingPunct="0">
                    <a:defRPr/>
                  </a:pPr>
                  <a:r>
                    <a:rPr lang="en-GB" sz="1600">
                      <a:solidFill>
                        <a:srgbClr val="003B76"/>
                      </a:solidFill>
                      <a:latin typeface="Arial" pitchFamily="34" charset="0"/>
                      <a:cs typeface="+mn-cs"/>
                    </a:rPr>
                    <a:t>Organisation</a:t>
                  </a:r>
                </a:p>
                <a:p>
                  <a:pPr algn="ctr" eaLnBrk="0" hangingPunct="0">
                    <a:defRPr/>
                  </a:pPr>
                  <a:r>
                    <a:rPr lang="en-GB" sz="1600">
                      <a:solidFill>
                        <a:srgbClr val="003B76"/>
                      </a:solidFill>
                      <a:latin typeface="Arial" pitchFamily="34" charset="0"/>
                      <a:cs typeface="+mn-cs"/>
                    </a:rPr>
                    <a:t>Culture</a:t>
                  </a:r>
                </a:p>
              </p:txBody>
            </p:sp>
          </p:grpSp>
        </p:grpSp>
        <p:sp>
          <p:nvSpPr>
            <p:cNvPr id="206955" name="AutoShape 107"/>
            <p:cNvSpPr>
              <a:spLocks noChangeArrowheads="1"/>
            </p:cNvSpPr>
            <p:nvPr/>
          </p:nvSpPr>
          <p:spPr bwMode="auto">
            <a:xfrm>
              <a:off x="4246563" y="1341438"/>
              <a:ext cx="234950" cy="1357312"/>
            </a:xfrm>
            <a:prstGeom prst="downArrow">
              <a:avLst>
                <a:gd name="adj1" fmla="val 50000"/>
                <a:gd name="adj2" fmla="val 144426"/>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grpSp>
          <p:nvGrpSpPr>
            <p:cNvPr id="62488" name="Group 122"/>
            <p:cNvGrpSpPr>
              <a:grpSpLocks/>
            </p:cNvGrpSpPr>
            <p:nvPr/>
          </p:nvGrpSpPr>
          <p:grpSpPr bwMode="auto">
            <a:xfrm>
              <a:off x="1108075" y="1876425"/>
              <a:ext cx="1719263" cy="3627438"/>
              <a:chOff x="698" y="1182"/>
              <a:chExt cx="1083" cy="2285"/>
            </a:xfrm>
          </p:grpSpPr>
          <p:sp>
            <p:nvSpPr>
              <p:cNvPr id="206957" name="AutoShape 109"/>
              <p:cNvSpPr>
                <a:spLocks noChangeArrowheads="1"/>
              </p:cNvSpPr>
              <p:nvPr/>
            </p:nvSpPr>
            <p:spPr bwMode="auto">
              <a:xfrm>
                <a:off x="698" y="1182"/>
                <a:ext cx="1083" cy="2285"/>
              </a:xfrm>
              <a:prstGeom prst="rightArrow">
                <a:avLst>
                  <a:gd name="adj1" fmla="val 76009"/>
                  <a:gd name="adj2" fmla="val 27167"/>
                </a:avLst>
              </a:prstGeom>
              <a:gradFill rotWithShape="0">
                <a:gsLst>
                  <a:gs pos="0">
                    <a:srgbClr val="003399"/>
                  </a:gs>
                  <a:gs pos="100000">
                    <a:srgbClr val="003399">
                      <a:gamma/>
                      <a:shade val="30196"/>
                      <a:invGamma/>
                    </a:srgbClr>
                  </a:gs>
                </a:gsLst>
                <a:lin ang="0" scaled="1"/>
              </a:gradFill>
              <a:ln w="9525">
                <a:solidFill>
                  <a:schemeClr val="tx1"/>
                </a:solidFill>
                <a:miter lim="800000"/>
                <a:headEnd/>
                <a:tailEnd/>
              </a:ln>
              <a:effectLst>
                <a:outerShdw dist="107763" dir="8100000" algn="ctr" rotWithShape="0">
                  <a:srgbClr val="808080"/>
                </a:outerShdw>
              </a:effectLst>
            </p:spPr>
            <p:txBody>
              <a:bodyPr wrap="none" anchor="ctr"/>
              <a:lstStyle/>
              <a:p>
                <a:pPr algn="ctr">
                  <a:defRPr/>
                </a:pPr>
                <a:endParaRPr lang="en-US">
                  <a:solidFill>
                    <a:srgbClr val="FFFFFF"/>
                  </a:solidFill>
                  <a:cs typeface="+mn-cs"/>
                </a:endParaRPr>
              </a:p>
            </p:txBody>
          </p:sp>
          <p:sp>
            <p:nvSpPr>
              <p:cNvPr id="206958" name="Text Box 110"/>
              <p:cNvSpPr txBox="1">
                <a:spLocks noChangeArrowheads="1"/>
              </p:cNvSpPr>
              <p:nvPr/>
            </p:nvSpPr>
            <p:spPr bwMode="auto">
              <a:xfrm rot="-5400000">
                <a:off x="559" y="1961"/>
                <a:ext cx="1315" cy="8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sz="2400">
                    <a:solidFill>
                      <a:srgbClr val="FFFFFF"/>
                    </a:solidFill>
                    <a:latin typeface="Arial" pitchFamily="34" charset="0"/>
                    <a:cs typeface="+mn-cs"/>
                  </a:rPr>
                  <a:t>Corporate Leadership</a:t>
                </a:r>
              </a:p>
              <a:p>
                <a:pPr algn="ctr" eaLnBrk="0" hangingPunct="0">
                  <a:spcBef>
                    <a:spcPct val="50000"/>
                  </a:spcBef>
                  <a:defRPr/>
                </a:pPr>
                <a:r>
                  <a:rPr lang="en-GB" sz="2000">
                    <a:solidFill>
                      <a:srgbClr val="FFFFFF"/>
                    </a:solidFill>
                    <a:latin typeface="Arial" pitchFamily="34" charset="0"/>
                    <a:cs typeface="+mn-cs"/>
                  </a:rPr>
                  <a:t> </a:t>
                </a:r>
                <a:r>
                  <a:rPr lang="en-GB" sz="1600">
                    <a:solidFill>
                      <a:srgbClr val="FFFFFF"/>
                    </a:solidFill>
                    <a:latin typeface="Arial" pitchFamily="34" charset="0"/>
                    <a:cs typeface="+mn-cs"/>
                  </a:rPr>
                  <a:t>(Top Management</a:t>
                </a:r>
                <a:r>
                  <a:rPr lang="en-GB" sz="1600" b="1">
                    <a:solidFill>
                      <a:srgbClr val="FFFFFF"/>
                    </a:solidFill>
                    <a:latin typeface="Arial" pitchFamily="34" charset="0"/>
                    <a:cs typeface="+mn-cs"/>
                  </a:rPr>
                  <a:t>)</a:t>
                </a:r>
              </a:p>
            </p:txBody>
          </p:sp>
        </p:grpSp>
        <p:sp>
          <p:nvSpPr>
            <p:cNvPr id="206959" name="AutoShape 111"/>
            <p:cNvSpPr>
              <a:spLocks noChangeArrowheads="1"/>
            </p:cNvSpPr>
            <p:nvPr/>
          </p:nvSpPr>
          <p:spPr bwMode="auto">
            <a:xfrm>
              <a:off x="1554163" y="1196975"/>
              <a:ext cx="244475" cy="1501775"/>
            </a:xfrm>
            <a:prstGeom prst="downArrow">
              <a:avLst>
                <a:gd name="adj1" fmla="val 50000"/>
                <a:gd name="adj2" fmla="val 153571"/>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sp>
          <p:nvSpPr>
            <p:cNvPr id="206960" name="AutoShape 112"/>
            <p:cNvSpPr>
              <a:spLocks noChangeArrowheads="1"/>
            </p:cNvSpPr>
            <p:nvPr/>
          </p:nvSpPr>
          <p:spPr bwMode="auto">
            <a:xfrm>
              <a:off x="1582738" y="4862513"/>
              <a:ext cx="288925" cy="1303337"/>
            </a:xfrm>
            <a:prstGeom prst="upArrow">
              <a:avLst>
                <a:gd name="adj1" fmla="val 50000"/>
                <a:gd name="adj2" fmla="val 112775"/>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sp>
          <p:nvSpPr>
            <p:cNvPr id="206961" name="AutoShape 113"/>
            <p:cNvSpPr>
              <a:spLocks noChangeArrowheads="1"/>
            </p:cNvSpPr>
            <p:nvPr/>
          </p:nvSpPr>
          <p:spPr bwMode="auto">
            <a:xfrm>
              <a:off x="2735263" y="4862513"/>
              <a:ext cx="282575" cy="1374775"/>
            </a:xfrm>
            <a:prstGeom prst="upArrow">
              <a:avLst>
                <a:gd name="adj1" fmla="val 50000"/>
                <a:gd name="adj2" fmla="val 121629"/>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sp>
          <p:nvSpPr>
            <p:cNvPr id="206962" name="Rectangle 114"/>
            <p:cNvSpPr>
              <a:spLocks noChangeArrowheads="1"/>
            </p:cNvSpPr>
            <p:nvPr/>
          </p:nvSpPr>
          <p:spPr bwMode="auto">
            <a:xfrm>
              <a:off x="250825" y="333375"/>
              <a:ext cx="1081088" cy="10080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63" name="Rectangle 115"/>
            <p:cNvSpPr>
              <a:spLocks noChangeArrowheads="1"/>
            </p:cNvSpPr>
            <p:nvPr/>
          </p:nvSpPr>
          <p:spPr bwMode="auto">
            <a:xfrm>
              <a:off x="503238" y="836613"/>
              <a:ext cx="144462" cy="5400675"/>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sp>
          <p:nvSpPr>
            <p:cNvPr id="206964" name="AutoShape 116"/>
            <p:cNvSpPr>
              <a:spLocks noChangeArrowheads="1"/>
            </p:cNvSpPr>
            <p:nvPr/>
          </p:nvSpPr>
          <p:spPr bwMode="auto">
            <a:xfrm>
              <a:off x="503238" y="765175"/>
              <a:ext cx="2705100" cy="287338"/>
            </a:xfrm>
            <a:prstGeom prst="rightArrow">
              <a:avLst>
                <a:gd name="adj1" fmla="val 50000"/>
                <a:gd name="adj2" fmla="val 108134"/>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sp>
          <p:nvSpPr>
            <p:cNvPr id="206965" name="Rectangle 117"/>
            <p:cNvSpPr>
              <a:spLocks noChangeArrowheads="1"/>
            </p:cNvSpPr>
            <p:nvPr/>
          </p:nvSpPr>
          <p:spPr bwMode="auto">
            <a:xfrm>
              <a:off x="3346450" y="1125538"/>
              <a:ext cx="2089150" cy="14287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a:solidFill>
                  <a:srgbClr val="FFFFFF"/>
                </a:solidFill>
                <a:cs typeface="+mn-cs"/>
              </a:endParaRPr>
            </a:p>
          </p:txBody>
        </p:sp>
        <p:sp>
          <p:nvSpPr>
            <p:cNvPr id="206855" name="AutoShape 7"/>
            <p:cNvSpPr>
              <a:spLocks noChangeArrowheads="1"/>
            </p:cNvSpPr>
            <p:nvPr/>
          </p:nvSpPr>
          <p:spPr bwMode="auto">
            <a:xfrm>
              <a:off x="5327650" y="1916113"/>
              <a:ext cx="2447925" cy="3627437"/>
            </a:xfrm>
            <a:prstGeom prst="rightArrow">
              <a:avLst>
                <a:gd name="adj1" fmla="val 76981"/>
                <a:gd name="adj2" fmla="val 22245"/>
              </a:avLst>
            </a:prstGeom>
            <a:gradFill rotWithShape="0">
              <a:gsLst>
                <a:gs pos="0">
                  <a:srgbClr val="003399"/>
                </a:gs>
                <a:gs pos="100000">
                  <a:srgbClr val="003399">
                    <a:gamma/>
                    <a:shade val="30196"/>
                    <a:invGamma/>
                  </a:srgbClr>
                </a:gs>
              </a:gsLst>
              <a:lin ang="0" scaled="1"/>
            </a:gradFill>
            <a:ln w="9525">
              <a:solidFill>
                <a:schemeClr val="tx1"/>
              </a:solidFill>
              <a:miter lim="800000"/>
              <a:headEnd/>
              <a:tailEnd/>
            </a:ln>
            <a:effectLst>
              <a:outerShdw dist="107763" dir="8100000" algn="ctr" rotWithShape="0">
                <a:srgbClr val="808080"/>
              </a:outerShdw>
            </a:effectLst>
          </p:spPr>
          <p:txBody>
            <a:bodyPr wrap="none" anchor="ctr"/>
            <a:lstStyle/>
            <a:p>
              <a:pPr>
                <a:defRPr/>
              </a:pPr>
              <a:endParaRPr lang="en-GB">
                <a:solidFill>
                  <a:srgbClr val="FFFFFF"/>
                </a:solidFill>
                <a:cs typeface="+mn-cs"/>
              </a:endParaRPr>
            </a:p>
          </p:txBody>
        </p:sp>
        <p:sp>
          <p:nvSpPr>
            <p:cNvPr id="206966" name="Text Box 118"/>
            <p:cNvSpPr txBox="1">
              <a:spLocks noChangeArrowheads="1"/>
            </p:cNvSpPr>
            <p:nvPr/>
          </p:nvSpPr>
          <p:spPr bwMode="auto">
            <a:xfrm rot="16200000">
              <a:off x="4241007" y="3426619"/>
              <a:ext cx="2805112"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dirty="0">
                  <a:solidFill>
                    <a:srgbClr val="FFFFFF"/>
                  </a:solidFill>
                  <a:latin typeface="Arial" pitchFamily="34" charset="0"/>
                  <a:cs typeface="+mn-cs"/>
                </a:rPr>
                <a:t>Human Resource Data, Matter, Energy </a:t>
              </a:r>
              <a:r>
                <a:rPr lang="en-GB" dirty="0" err="1">
                  <a:solidFill>
                    <a:srgbClr val="FFFFFF"/>
                  </a:solidFill>
                  <a:latin typeface="Arial" pitchFamily="34" charset="0"/>
                  <a:cs typeface="+mn-cs"/>
                </a:rPr>
                <a:t>etc</a:t>
              </a:r>
              <a:endParaRPr lang="en-GB" dirty="0">
                <a:solidFill>
                  <a:srgbClr val="FFFFFF"/>
                </a:solidFill>
                <a:latin typeface="Arial" pitchFamily="34" charset="0"/>
                <a:cs typeface="+mn-cs"/>
              </a:endParaRPr>
            </a:p>
          </p:txBody>
        </p:sp>
        <p:sp>
          <p:nvSpPr>
            <p:cNvPr id="206904" name="AutoShape 56"/>
            <p:cNvSpPr>
              <a:spLocks noChangeArrowheads="1"/>
            </p:cNvSpPr>
            <p:nvPr/>
          </p:nvSpPr>
          <p:spPr bwMode="auto">
            <a:xfrm>
              <a:off x="6340475" y="2708275"/>
              <a:ext cx="227013" cy="2066925"/>
            </a:xfrm>
            <a:prstGeom prst="downArrow">
              <a:avLst>
                <a:gd name="adj1" fmla="val 50000"/>
                <a:gd name="adj2" fmla="val 227622"/>
              </a:avLst>
            </a:prstGeom>
            <a:solidFill>
              <a:schemeClr val="accent1"/>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05" name="AutoShape 57"/>
            <p:cNvSpPr>
              <a:spLocks noChangeArrowheads="1"/>
            </p:cNvSpPr>
            <p:nvPr/>
          </p:nvSpPr>
          <p:spPr bwMode="auto">
            <a:xfrm>
              <a:off x="6588125" y="2709863"/>
              <a:ext cx="246063" cy="2014537"/>
            </a:xfrm>
            <a:prstGeom prst="downArrow">
              <a:avLst>
                <a:gd name="adj1" fmla="val 50000"/>
                <a:gd name="adj2" fmla="val 204677"/>
              </a:avLst>
            </a:prstGeom>
            <a:solidFill>
              <a:schemeClr val="accent1"/>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06" name="AutoShape 58"/>
            <p:cNvSpPr>
              <a:spLocks noChangeArrowheads="1"/>
            </p:cNvSpPr>
            <p:nvPr/>
          </p:nvSpPr>
          <p:spPr bwMode="auto">
            <a:xfrm>
              <a:off x="6837363" y="2708275"/>
              <a:ext cx="227012" cy="2066925"/>
            </a:xfrm>
            <a:prstGeom prst="downArrow">
              <a:avLst>
                <a:gd name="adj1" fmla="val 50000"/>
                <a:gd name="adj2" fmla="val 227623"/>
              </a:avLst>
            </a:prstGeom>
            <a:solidFill>
              <a:schemeClr val="accent1"/>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grpSp>
          <p:nvGrpSpPr>
            <p:cNvPr id="62501" name="Group 129"/>
            <p:cNvGrpSpPr>
              <a:grpSpLocks/>
            </p:cNvGrpSpPr>
            <p:nvPr/>
          </p:nvGrpSpPr>
          <p:grpSpPr bwMode="auto">
            <a:xfrm>
              <a:off x="6007100" y="2873375"/>
              <a:ext cx="963613" cy="187325"/>
              <a:chOff x="3784" y="1810"/>
              <a:chExt cx="607" cy="118"/>
            </a:xfrm>
          </p:grpSpPr>
          <p:sp>
            <p:nvSpPr>
              <p:cNvPr id="206908" name="AutoShape 60"/>
              <p:cNvSpPr>
                <a:spLocks noChangeArrowheads="1"/>
              </p:cNvSpPr>
              <p:nvPr/>
            </p:nvSpPr>
            <p:spPr bwMode="auto">
              <a:xfrm rot="-5400000">
                <a:off x="4180" y="1728"/>
                <a:ext cx="118" cy="293"/>
              </a:xfrm>
              <a:prstGeom prst="downArrow">
                <a:avLst>
                  <a:gd name="adj1" fmla="val 50000"/>
                  <a:gd name="adj2" fmla="val 62076"/>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09" name="AutoShape 61"/>
              <p:cNvSpPr>
                <a:spLocks noChangeArrowheads="1"/>
              </p:cNvSpPr>
              <p:nvPr/>
            </p:nvSpPr>
            <p:spPr bwMode="auto">
              <a:xfrm rot="-5400000">
                <a:off x="4029" y="1722"/>
                <a:ext cx="118" cy="294"/>
              </a:xfrm>
              <a:prstGeom prst="downArrow">
                <a:avLst>
                  <a:gd name="adj1" fmla="val 50000"/>
                  <a:gd name="adj2" fmla="val 62288"/>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10" name="AutoShape 62"/>
              <p:cNvSpPr>
                <a:spLocks noChangeArrowheads="1"/>
              </p:cNvSpPr>
              <p:nvPr/>
            </p:nvSpPr>
            <p:spPr bwMode="auto">
              <a:xfrm rot="-5400000">
                <a:off x="3872" y="1722"/>
                <a:ext cx="118" cy="294"/>
              </a:xfrm>
              <a:prstGeom prst="downArrow">
                <a:avLst>
                  <a:gd name="adj1" fmla="val 50000"/>
                  <a:gd name="adj2" fmla="val 62288"/>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grpSp>
        <p:grpSp>
          <p:nvGrpSpPr>
            <p:cNvPr id="62502" name="Group 128"/>
            <p:cNvGrpSpPr>
              <a:grpSpLocks/>
            </p:cNvGrpSpPr>
            <p:nvPr/>
          </p:nvGrpSpPr>
          <p:grpSpPr bwMode="auto">
            <a:xfrm>
              <a:off x="6007100" y="3414713"/>
              <a:ext cx="963613" cy="185737"/>
              <a:chOff x="3784" y="2151"/>
              <a:chExt cx="607" cy="117"/>
            </a:xfrm>
          </p:grpSpPr>
          <p:sp>
            <p:nvSpPr>
              <p:cNvPr id="206912" name="AutoShape 64"/>
              <p:cNvSpPr>
                <a:spLocks noChangeArrowheads="1"/>
              </p:cNvSpPr>
              <p:nvPr/>
            </p:nvSpPr>
            <p:spPr bwMode="auto">
              <a:xfrm rot="-5400000">
                <a:off x="4186" y="2063"/>
                <a:ext cx="117" cy="293"/>
              </a:xfrm>
              <a:prstGeom prst="downArrow">
                <a:avLst>
                  <a:gd name="adj1" fmla="val 50000"/>
                  <a:gd name="adj2" fmla="val 62607"/>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13" name="AutoShape 65"/>
              <p:cNvSpPr>
                <a:spLocks noChangeArrowheads="1"/>
              </p:cNvSpPr>
              <p:nvPr/>
            </p:nvSpPr>
            <p:spPr bwMode="auto">
              <a:xfrm rot="-5400000">
                <a:off x="4030" y="2063"/>
                <a:ext cx="117" cy="294"/>
              </a:xfrm>
              <a:prstGeom prst="downArrow">
                <a:avLst>
                  <a:gd name="adj1" fmla="val 50000"/>
                  <a:gd name="adj2" fmla="val 62821"/>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14" name="AutoShape 66"/>
              <p:cNvSpPr>
                <a:spLocks noChangeArrowheads="1"/>
              </p:cNvSpPr>
              <p:nvPr/>
            </p:nvSpPr>
            <p:spPr bwMode="auto">
              <a:xfrm rot="-5400000">
                <a:off x="3872" y="2063"/>
                <a:ext cx="117" cy="294"/>
              </a:xfrm>
              <a:prstGeom prst="downArrow">
                <a:avLst>
                  <a:gd name="adj1" fmla="val 50000"/>
                  <a:gd name="adj2" fmla="val 62821"/>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grpSp>
        <p:grpSp>
          <p:nvGrpSpPr>
            <p:cNvPr id="62503" name="Group 127"/>
            <p:cNvGrpSpPr>
              <a:grpSpLocks/>
            </p:cNvGrpSpPr>
            <p:nvPr/>
          </p:nvGrpSpPr>
          <p:grpSpPr bwMode="auto">
            <a:xfrm>
              <a:off x="6007100" y="3911600"/>
              <a:ext cx="963613" cy="185738"/>
              <a:chOff x="3784" y="2464"/>
              <a:chExt cx="607" cy="117"/>
            </a:xfrm>
          </p:grpSpPr>
          <p:sp>
            <p:nvSpPr>
              <p:cNvPr id="206916" name="AutoShape 68"/>
              <p:cNvSpPr>
                <a:spLocks noChangeArrowheads="1"/>
              </p:cNvSpPr>
              <p:nvPr/>
            </p:nvSpPr>
            <p:spPr bwMode="auto">
              <a:xfrm rot="-5400000">
                <a:off x="4186" y="2376"/>
                <a:ext cx="117" cy="293"/>
              </a:xfrm>
              <a:prstGeom prst="downArrow">
                <a:avLst>
                  <a:gd name="adj1" fmla="val 50000"/>
                  <a:gd name="adj2" fmla="val 62607"/>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17" name="AutoShape 69"/>
              <p:cNvSpPr>
                <a:spLocks noChangeArrowheads="1"/>
              </p:cNvSpPr>
              <p:nvPr/>
            </p:nvSpPr>
            <p:spPr bwMode="auto">
              <a:xfrm rot="-5400000">
                <a:off x="4035" y="2375"/>
                <a:ext cx="117" cy="294"/>
              </a:xfrm>
              <a:prstGeom prst="downArrow">
                <a:avLst>
                  <a:gd name="adj1" fmla="val 50000"/>
                  <a:gd name="adj2" fmla="val 62821"/>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18" name="AutoShape 70"/>
              <p:cNvSpPr>
                <a:spLocks noChangeArrowheads="1"/>
              </p:cNvSpPr>
              <p:nvPr/>
            </p:nvSpPr>
            <p:spPr bwMode="auto">
              <a:xfrm rot="-5400000">
                <a:off x="3878" y="2375"/>
                <a:ext cx="117" cy="294"/>
              </a:xfrm>
              <a:prstGeom prst="downArrow">
                <a:avLst>
                  <a:gd name="adj1" fmla="val 50000"/>
                  <a:gd name="adj2" fmla="val 62821"/>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grpSp>
        <p:grpSp>
          <p:nvGrpSpPr>
            <p:cNvPr id="62504" name="Group 126"/>
            <p:cNvGrpSpPr>
              <a:grpSpLocks/>
            </p:cNvGrpSpPr>
            <p:nvPr/>
          </p:nvGrpSpPr>
          <p:grpSpPr bwMode="auto">
            <a:xfrm>
              <a:off x="6473825" y="3213100"/>
              <a:ext cx="901700" cy="188913"/>
              <a:chOff x="4078" y="2024"/>
              <a:chExt cx="568" cy="119"/>
            </a:xfrm>
          </p:grpSpPr>
          <p:sp>
            <p:nvSpPr>
              <p:cNvPr id="206920" name="AutoShape 72"/>
              <p:cNvSpPr>
                <a:spLocks noChangeArrowheads="1"/>
              </p:cNvSpPr>
              <p:nvPr/>
            </p:nvSpPr>
            <p:spPr bwMode="auto">
              <a:xfrm rot="-5400000">
                <a:off x="4459" y="1956"/>
                <a:ext cx="119" cy="255"/>
              </a:xfrm>
              <a:prstGeom prst="downArrow">
                <a:avLst>
                  <a:gd name="adj1" fmla="val 50000"/>
                  <a:gd name="adj2" fmla="val 53571"/>
                </a:avLst>
              </a:prstGeom>
              <a:solidFill>
                <a:srgbClr val="FF00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21" name="AutoShape 73"/>
              <p:cNvSpPr>
                <a:spLocks noChangeArrowheads="1"/>
              </p:cNvSpPr>
              <p:nvPr/>
            </p:nvSpPr>
            <p:spPr bwMode="auto">
              <a:xfrm rot="-5400000">
                <a:off x="4303" y="1956"/>
                <a:ext cx="119" cy="255"/>
              </a:xfrm>
              <a:prstGeom prst="downArrow">
                <a:avLst>
                  <a:gd name="adj1" fmla="val 50000"/>
                  <a:gd name="adj2" fmla="val 53571"/>
                </a:avLst>
              </a:prstGeom>
              <a:solidFill>
                <a:srgbClr val="FF00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22" name="AutoShape 74"/>
              <p:cNvSpPr>
                <a:spLocks noChangeArrowheads="1"/>
              </p:cNvSpPr>
              <p:nvPr/>
            </p:nvSpPr>
            <p:spPr bwMode="auto">
              <a:xfrm rot="-5400000">
                <a:off x="4151" y="1957"/>
                <a:ext cx="119" cy="254"/>
              </a:xfrm>
              <a:prstGeom prst="downArrow">
                <a:avLst>
                  <a:gd name="adj1" fmla="val 50000"/>
                  <a:gd name="adj2" fmla="val 53361"/>
                </a:avLst>
              </a:prstGeom>
              <a:solidFill>
                <a:srgbClr val="FF00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grpSp>
        <p:grpSp>
          <p:nvGrpSpPr>
            <p:cNvPr id="62505" name="Group 125"/>
            <p:cNvGrpSpPr>
              <a:grpSpLocks/>
            </p:cNvGrpSpPr>
            <p:nvPr/>
          </p:nvGrpSpPr>
          <p:grpSpPr bwMode="auto">
            <a:xfrm>
              <a:off x="6473825" y="3719513"/>
              <a:ext cx="901700" cy="187325"/>
              <a:chOff x="4078" y="2343"/>
              <a:chExt cx="568" cy="118"/>
            </a:xfrm>
          </p:grpSpPr>
          <p:sp>
            <p:nvSpPr>
              <p:cNvPr id="206924" name="AutoShape 76"/>
              <p:cNvSpPr>
                <a:spLocks noChangeArrowheads="1"/>
              </p:cNvSpPr>
              <p:nvPr/>
            </p:nvSpPr>
            <p:spPr bwMode="auto">
              <a:xfrm rot="-5400000">
                <a:off x="4459" y="2275"/>
                <a:ext cx="118" cy="255"/>
              </a:xfrm>
              <a:prstGeom prst="downArrow">
                <a:avLst>
                  <a:gd name="adj1" fmla="val 50000"/>
                  <a:gd name="adj2" fmla="val 54025"/>
                </a:avLst>
              </a:prstGeom>
              <a:solidFill>
                <a:srgbClr val="FF00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25" name="AutoShape 77"/>
              <p:cNvSpPr>
                <a:spLocks noChangeArrowheads="1"/>
              </p:cNvSpPr>
              <p:nvPr/>
            </p:nvSpPr>
            <p:spPr bwMode="auto">
              <a:xfrm rot="-5400000">
                <a:off x="4303" y="2275"/>
                <a:ext cx="118" cy="255"/>
              </a:xfrm>
              <a:prstGeom prst="downArrow">
                <a:avLst>
                  <a:gd name="adj1" fmla="val 50000"/>
                  <a:gd name="adj2" fmla="val 54025"/>
                </a:avLst>
              </a:prstGeom>
              <a:solidFill>
                <a:srgbClr val="FF00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26" name="AutoShape 78"/>
              <p:cNvSpPr>
                <a:spLocks noChangeArrowheads="1"/>
              </p:cNvSpPr>
              <p:nvPr/>
            </p:nvSpPr>
            <p:spPr bwMode="auto">
              <a:xfrm rot="-5400000">
                <a:off x="4146" y="2275"/>
                <a:ext cx="118" cy="254"/>
              </a:xfrm>
              <a:prstGeom prst="downArrow">
                <a:avLst>
                  <a:gd name="adj1" fmla="val 50000"/>
                  <a:gd name="adj2" fmla="val 53814"/>
                </a:avLst>
              </a:prstGeom>
              <a:solidFill>
                <a:srgbClr val="FF00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grpSp>
        <p:sp>
          <p:nvSpPr>
            <p:cNvPr id="206856" name="Text Box 8"/>
            <p:cNvSpPr txBox="1">
              <a:spLocks noChangeArrowheads="1"/>
            </p:cNvSpPr>
            <p:nvPr/>
          </p:nvSpPr>
          <p:spPr bwMode="auto">
            <a:xfrm>
              <a:off x="5794375" y="4211638"/>
              <a:ext cx="18732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sz="2400">
                  <a:solidFill>
                    <a:srgbClr val="FFFFFF"/>
                  </a:solidFill>
                  <a:latin typeface="Arial" pitchFamily="34" charset="0"/>
                  <a:cs typeface="+mn-cs"/>
                </a:rPr>
                <a:t>Processes</a:t>
              </a:r>
            </a:p>
          </p:txBody>
        </p:sp>
        <p:grpSp>
          <p:nvGrpSpPr>
            <p:cNvPr id="62507" name="Group 136"/>
            <p:cNvGrpSpPr>
              <a:grpSpLocks/>
            </p:cNvGrpSpPr>
            <p:nvPr/>
          </p:nvGrpSpPr>
          <p:grpSpPr bwMode="auto">
            <a:xfrm>
              <a:off x="5610225" y="4797425"/>
              <a:ext cx="2160588" cy="1333500"/>
              <a:chOff x="3534" y="3022"/>
              <a:chExt cx="1361" cy="840"/>
            </a:xfrm>
          </p:grpSpPr>
          <p:sp>
            <p:nvSpPr>
              <p:cNvPr id="206903" name="Text Box 55"/>
              <p:cNvSpPr txBox="1">
                <a:spLocks noChangeArrowheads="1"/>
              </p:cNvSpPr>
              <p:nvPr/>
            </p:nvSpPr>
            <p:spPr bwMode="auto">
              <a:xfrm>
                <a:off x="3534" y="3650"/>
                <a:ext cx="1361" cy="2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sz="1600">
                    <a:solidFill>
                      <a:srgbClr val="FFFFFF"/>
                    </a:solidFill>
                    <a:latin typeface="Arial" pitchFamily="34" charset="0"/>
                    <a:cs typeface="+mn-cs"/>
                  </a:rPr>
                  <a:t>Delivery Chain</a:t>
                </a:r>
              </a:p>
            </p:txBody>
          </p:sp>
          <p:grpSp>
            <p:nvGrpSpPr>
              <p:cNvPr id="62526" name="Group 135"/>
              <p:cNvGrpSpPr>
                <a:grpSpLocks/>
              </p:cNvGrpSpPr>
              <p:nvPr/>
            </p:nvGrpSpPr>
            <p:grpSpPr bwMode="auto">
              <a:xfrm>
                <a:off x="3852" y="3022"/>
                <a:ext cx="726" cy="628"/>
                <a:chOff x="3852" y="3022"/>
                <a:chExt cx="726" cy="628"/>
              </a:xfrm>
            </p:grpSpPr>
            <p:sp>
              <p:nvSpPr>
                <p:cNvPr id="206889" name="AutoShape 41"/>
                <p:cNvSpPr>
                  <a:spLocks noChangeArrowheads="1"/>
                </p:cNvSpPr>
                <p:nvPr/>
              </p:nvSpPr>
              <p:spPr bwMode="auto">
                <a:xfrm>
                  <a:off x="3852" y="3022"/>
                  <a:ext cx="726" cy="628"/>
                </a:xfrm>
                <a:prstGeom prst="triangle">
                  <a:avLst>
                    <a:gd name="adj" fmla="val 50000"/>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890" name="Rectangle 42"/>
                <p:cNvSpPr>
                  <a:spLocks noChangeArrowheads="1"/>
                </p:cNvSpPr>
                <p:nvPr/>
              </p:nvSpPr>
              <p:spPr bwMode="auto">
                <a:xfrm>
                  <a:off x="3947" y="3558"/>
                  <a:ext cx="62" cy="63"/>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891" name="Rectangle 43"/>
                <p:cNvSpPr>
                  <a:spLocks noChangeArrowheads="1"/>
                </p:cNvSpPr>
                <p:nvPr/>
              </p:nvSpPr>
              <p:spPr bwMode="auto">
                <a:xfrm>
                  <a:off x="4041" y="3558"/>
                  <a:ext cx="63" cy="63"/>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892" name="Rectangle 44"/>
                <p:cNvSpPr>
                  <a:spLocks noChangeArrowheads="1"/>
                </p:cNvSpPr>
                <p:nvPr/>
              </p:nvSpPr>
              <p:spPr bwMode="auto">
                <a:xfrm>
                  <a:off x="4136" y="3558"/>
                  <a:ext cx="63" cy="63"/>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893" name="Rectangle 45"/>
                <p:cNvSpPr>
                  <a:spLocks noChangeArrowheads="1"/>
                </p:cNvSpPr>
                <p:nvPr/>
              </p:nvSpPr>
              <p:spPr bwMode="auto">
                <a:xfrm>
                  <a:off x="4231" y="3558"/>
                  <a:ext cx="62" cy="63"/>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894" name="Rectangle 46"/>
                <p:cNvSpPr>
                  <a:spLocks noChangeArrowheads="1"/>
                </p:cNvSpPr>
                <p:nvPr/>
              </p:nvSpPr>
              <p:spPr bwMode="auto">
                <a:xfrm>
                  <a:off x="4325" y="3558"/>
                  <a:ext cx="63" cy="63"/>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895" name="Rectangle 47"/>
                <p:cNvSpPr>
                  <a:spLocks noChangeArrowheads="1"/>
                </p:cNvSpPr>
                <p:nvPr/>
              </p:nvSpPr>
              <p:spPr bwMode="auto">
                <a:xfrm>
                  <a:off x="4420" y="3558"/>
                  <a:ext cx="63" cy="63"/>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896" name="Rectangle 48"/>
                <p:cNvSpPr>
                  <a:spLocks noChangeArrowheads="1"/>
                </p:cNvSpPr>
                <p:nvPr/>
              </p:nvSpPr>
              <p:spPr bwMode="auto">
                <a:xfrm>
                  <a:off x="4041" y="3431"/>
                  <a:ext cx="63" cy="63"/>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897" name="Rectangle 49"/>
                <p:cNvSpPr>
                  <a:spLocks noChangeArrowheads="1"/>
                </p:cNvSpPr>
                <p:nvPr/>
              </p:nvSpPr>
              <p:spPr bwMode="auto">
                <a:xfrm>
                  <a:off x="4136" y="3431"/>
                  <a:ext cx="63" cy="63"/>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898" name="Rectangle 50"/>
                <p:cNvSpPr>
                  <a:spLocks noChangeArrowheads="1"/>
                </p:cNvSpPr>
                <p:nvPr/>
              </p:nvSpPr>
              <p:spPr bwMode="auto">
                <a:xfrm>
                  <a:off x="4231" y="3431"/>
                  <a:ext cx="62" cy="63"/>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899" name="Rectangle 51"/>
                <p:cNvSpPr>
                  <a:spLocks noChangeArrowheads="1"/>
                </p:cNvSpPr>
                <p:nvPr/>
              </p:nvSpPr>
              <p:spPr bwMode="auto">
                <a:xfrm>
                  <a:off x="4325" y="3431"/>
                  <a:ext cx="63" cy="63"/>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00" name="Rectangle 52"/>
                <p:cNvSpPr>
                  <a:spLocks noChangeArrowheads="1"/>
                </p:cNvSpPr>
                <p:nvPr/>
              </p:nvSpPr>
              <p:spPr bwMode="auto">
                <a:xfrm>
                  <a:off x="4088" y="3305"/>
                  <a:ext cx="63" cy="63"/>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01" name="Rectangle 53"/>
                <p:cNvSpPr>
                  <a:spLocks noChangeArrowheads="1"/>
                </p:cNvSpPr>
                <p:nvPr/>
              </p:nvSpPr>
              <p:spPr bwMode="auto">
                <a:xfrm>
                  <a:off x="4183" y="3305"/>
                  <a:ext cx="62" cy="63"/>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02" name="Rectangle 54"/>
                <p:cNvSpPr>
                  <a:spLocks noChangeArrowheads="1"/>
                </p:cNvSpPr>
                <p:nvPr/>
              </p:nvSpPr>
              <p:spPr bwMode="auto">
                <a:xfrm>
                  <a:off x="4277" y="3305"/>
                  <a:ext cx="63" cy="63"/>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grpSp>
        </p:grpSp>
        <p:grpSp>
          <p:nvGrpSpPr>
            <p:cNvPr id="62508" name="Group 124"/>
            <p:cNvGrpSpPr>
              <a:grpSpLocks/>
            </p:cNvGrpSpPr>
            <p:nvPr/>
          </p:nvGrpSpPr>
          <p:grpSpPr bwMode="auto">
            <a:xfrm>
              <a:off x="5614988" y="1311275"/>
              <a:ext cx="2160587" cy="1325563"/>
              <a:chOff x="3537" y="826"/>
              <a:chExt cx="1361" cy="835"/>
            </a:xfrm>
          </p:grpSpPr>
          <p:grpSp>
            <p:nvGrpSpPr>
              <p:cNvPr id="62509" name="Group 80"/>
              <p:cNvGrpSpPr>
                <a:grpSpLocks/>
              </p:cNvGrpSpPr>
              <p:nvPr/>
            </p:nvGrpSpPr>
            <p:grpSpPr bwMode="auto">
              <a:xfrm flipV="1">
                <a:off x="3852" y="1033"/>
                <a:ext cx="726" cy="628"/>
                <a:chOff x="3198" y="2887"/>
                <a:chExt cx="1043" cy="902"/>
              </a:xfrm>
            </p:grpSpPr>
            <p:sp>
              <p:nvSpPr>
                <p:cNvPr id="206929" name="AutoShape 81"/>
                <p:cNvSpPr>
                  <a:spLocks noChangeArrowheads="1"/>
                </p:cNvSpPr>
                <p:nvPr/>
              </p:nvSpPr>
              <p:spPr bwMode="auto">
                <a:xfrm>
                  <a:off x="3198" y="2887"/>
                  <a:ext cx="1043" cy="902"/>
                </a:xfrm>
                <a:prstGeom prst="triangle">
                  <a:avLst>
                    <a:gd name="adj" fmla="val 50000"/>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30" name="Rectangle 82"/>
                <p:cNvSpPr>
                  <a:spLocks noChangeArrowheads="1"/>
                </p:cNvSpPr>
                <p:nvPr/>
              </p:nvSpPr>
              <p:spPr bwMode="auto">
                <a:xfrm>
                  <a:off x="3334" y="3657"/>
                  <a:ext cx="89" cy="90"/>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31" name="Rectangle 83"/>
                <p:cNvSpPr>
                  <a:spLocks noChangeArrowheads="1"/>
                </p:cNvSpPr>
                <p:nvPr/>
              </p:nvSpPr>
              <p:spPr bwMode="auto">
                <a:xfrm>
                  <a:off x="3470" y="3657"/>
                  <a:ext cx="92" cy="90"/>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32" name="Rectangle 84"/>
                <p:cNvSpPr>
                  <a:spLocks noChangeArrowheads="1"/>
                </p:cNvSpPr>
                <p:nvPr/>
              </p:nvSpPr>
              <p:spPr bwMode="auto">
                <a:xfrm>
                  <a:off x="3606" y="3657"/>
                  <a:ext cx="91" cy="90"/>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33" name="Rectangle 85"/>
                <p:cNvSpPr>
                  <a:spLocks noChangeArrowheads="1"/>
                </p:cNvSpPr>
                <p:nvPr/>
              </p:nvSpPr>
              <p:spPr bwMode="auto">
                <a:xfrm>
                  <a:off x="3742" y="3657"/>
                  <a:ext cx="89" cy="90"/>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34" name="Rectangle 86"/>
                <p:cNvSpPr>
                  <a:spLocks noChangeArrowheads="1"/>
                </p:cNvSpPr>
                <p:nvPr/>
              </p:nvSpPr>
              <p:spPr bwMode="auto">
                <a:xfrm>
                  <a:off x="3878" y="3657"/>
                  <a:ext cx="92" cy="90"/>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35" name="Rectangle 87"/>
                <p:cNvSpPr>
                  <a:spLocks noChangeArrowheads="1"/>
                </p:cNvSpPr>
                <p:nvPr/>
              </p:nvSpPr>
              <p:spPr bwMode="auto">
                <a:xfrm>
                  <a:off x="4014" y="3657"/>
                  <a:ext cx="91" cy="90"/>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36" name="Rectangle 88"/>
                <p:cNvSpPr>
                  <a:spLocks noChangeArrowheads="1"/>
                </p:cNvSpPr>
                <p:nvPr/>
              </p:nvSpPr>
              <p:spPr bwMode="auto">
                <a:xfrm>
                  <a:off x="3470" y="3474"/>
                  <a:ext cx="92"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37" name="Rectangle 89"/>
                <p:cNvSpPr>
                  <a:spLocks noChangeArrowheads="1"/>
                </p:cNvSpPr>
                <p:nvPr/>
              </p:nvSpPr>
              <p:spPr bwMode="auto">
                <a:xfrm>
                  <a:off x="3606" y="3474"/>
                  <a:ext cx="91"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38" name="Rectangle 90"/>
                <p:cNvSpPr>
                  <a:spLocks noChangeArrowheads="1"/>
                </p:cNvSpPr>
                <p:nvPr/>
              </p:nvSpPr>
              <p:spPr bwMode="auto">
                <a:xfrm>
                  <a:off x="3742" y="3474"/>
                  <a:ext cx="89"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39" name="Rectangle 91"/>
                <p:cNvSpPr>
                  <a:spLocks noChangeArrowheads="1"/>
                </p:cNvSpPr>
                <p:nvPr/>
              </p:nvSpPr>
              <p:spPr bwMode="auto">
                <a:xfrm>
                  <a:off x="3878" y="3474"/>
                  <a:ext cx="92"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40" name="Rectangle 92"/>
                <p:cNvSpPr>
                  <a:spLocks noChangeArrowheads="1"/>
                </p:cNvSpPr>
                <p:nvPr/>
              </p:nvSpPr>
              <p:spPr bwMode="auto">
                <a:xfrm>
                  <a:off x="3537" y="3293"/>
                  <a:ext cx="91"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41" name="Rectangle 93"/>
                <p:cNvSpPr>
                  <a:spLocks noChangeArrowheads="1"/>
                </p:cNvSpPr>
                <p:nvPr/>
              </p:nvSpPr>
              <p:spPr bwMode="auto">
                <a:xfrm>
                  <a:off x="3674" y="3293"/>
                  <a:ext cx="89"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sp>
              <p:nvSpPr>
                <p:cNvPr id="206942" name="Rectangle 94"/>
                <p:cNvSpPr>
                  <a:spLocks noChangeArrowheads="1"/>
                </p:cNvSpPr>
                <p:nvPr/>
              </p:nvSpPr>
              <p:spPr bwMode="auto">
                <a:xfrm>
                  <a:off x="3809" y="3293"/>
                  <a:ext cx="92"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solidFill>
                      <a:srgbClr val="FFFFFF"/>
                    </a:solidFill>
                    <a:cs typeface="+mn-cs"/>
                  </a:endParaRPr>
                </a:p>
              </p:txBody>
            </p:sp>
          </p:grpSp>
          <p:sp>
            <p:nvSpPr>
              <p:cNvPr id="206943" name="Text Box 95"/>
              <p:cNvSpPr txBox="1">
                <a:spLocks noChangeArrowheads="1"/>
              </p:cNvSpPr>
              <p:nvPr/>
            </p:nvSpPr>
            <p:spPr bwMode="auto">
              <a:xfrm>
                <a:off x="3537" y="826"/>
                <a:ext cx="1361" cy="2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sz="1600">
                    <a:solidFill>
                      <a:srgbClr val="FFFFFF"/>
                    </a:solidFill>
                    <a:latin typeface="Arial" pitchFamily="34" charset="0"/>
                    <a:cs typeface="+mn-cs"/>
                  </a:rPr>
                  <a:t>Supply Chain</a:t>
                </a:r>
              </a:p>
            </p:txBody>
          </p:sp>
        </p:grpSp>
      </p:grpSp>
      <p:sp>
        <p:nvSpPr>
          <p:cNvPr id="62469" name="AutoShape 26">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0" name="AutoShape 27">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1" name="AutoShape 28">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2" name="AutoShape 29">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http://www.usbible.com/Astrology/milky_wa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8845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GB" dirty="0" smtClean="0"/>
              <a:t>Overall Process Types</a:t>
            </a:r>
          </a:p>
        </p:txBody>
      </p:sp>
      <p:grpSp>
        <p:nvGrpSpPr>
          <p:cNvPr id="139" name="Group 138"/>
          <p:cNvGrpSpPr>
            <a:grpSpLocks/>
          </p:cNvGrpSpPr>
          <p:nvPr/>
        </p:nvGrpSpPr>
        <p:grpSpPr bwMode="auto">
          <a:xfrm>
            <a:off x="1403350" y="2486025"/>
            <a:ext cx="1341438" cy="1946275"/>
            <a:chOff x="1403648" y="2485690"/>
            <a:chExt cx="1341649" cy="1946909"/>
          </a:xfrm>
        </p:grpSpPr>
        <p:cxnSp>
          <p:nvCxnSpPr>
            <p:cNvPr id="100355" name="Curved Connector 100354"/>
            <p:cNvCxnSpPr>
              <a:stCxn id="124" idx="1"/>
              <a:endCxn id="100352" idx="2"/>
            </p:cNvCxnSpPr>
            <p:nvPr/>
          </p:nvCxnSpPr>
          <p:spPr>
            <a:xfrm rot="5400000" flipH="1" flipV="1">
              <a:off x="1132772" y="2820075"/>
              <a:ext cx="1946909" cy="1278139"/>
            </a:xfrm>
            <a:prstGeom prst="curvedConnector2">
              <a:avLst/>
            </a:prstGeom>
            <a:ln w="28575">
              <a:solidFill>
                <a:srgbClr val="FFFF99"/>
              </a:solidFill>
              <a:tailEnd type="arrow"/>
            </a:ln>
          </p:spPr>
          <p:style>
            <a:lnRef idx="1">
              <a:schemeClr val="accent1"/>
            </a:lnRef>
            <a:fillRef idx="0">
              <a:schemeClr val="accent1"/>
            </a:fillRef>
            <a:effectRef idx="0">
              <a:schemeClr val="accent1"/>
            </a:effectRef>
            <a:fontRef idx="minor">
              <a:schemeClr val="tx1"/>
            </a:fontRef>
          </p:style>
        </p:cxnSp>
        <p:sp>
          <p:nvSpPr>
            <p:cNvPr id="63639" name="TextBox 100379"/>
            <p:cNvSpPr txBox="1">
              <a:spLocks noChangeArrowheads="1"/>
            </p:cNvSpPr>
            <p:nvPr/>
          </p:nvSpPr>
          <p:spPr bwMode="auto">
            <a:xfrm>
              <a:off x="1403648" y="2915652"/>
              <a:ext cx="1008112" cy="36933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a:t>trigger</a:t>
              </a:r>
            </a:p>
          </p:txBody>
        </p:sp>
      </p:grpSp>
      <p:grpSp>
        <p:nvGrpSpPr>
          <p:cNvPr id="140" name="Group 139"/>
          <p:cNvGrpSpPr>
            <a:grpSpLocks/>
          </p:cNvGrpSpPr>
          <p:nvPr/>
        </p:nvGrpSpPr>
        <p:grpSpPr bwMode="auto">
          <a:xfrm>
            <a:off x="2484438" y="3305175"/>
            <a:ext cx="1008062" cy="909638"/>
            <a:chOff x="2483768" y="3305462"/>
            <a:chExt cx="1008112" cy="909877"/>
          </a:xfrm>
        </p:grpSpPr>
        <p:cxnSp>
          <p:nvCxnSpPr>
            <p:cNvPr id="129" name="Curved Connector 128"/>
            <p:cNvCxnSpPr>
              <a:stCxn id="100352" idx="3"/>
              <a:endCxn id="124" idx="0"/>
            </p:cNvCxnSpPr>
            <p:nvPr/>
          </p:nvCxnSpPr>
          <p:spPr>
            <a:xfrm rot="5400000">
              <a:off x="2513041" y="3455585"/>
              <a:ext cx="909877" cy="609630"/>
            </a:xfrm>
            <a:prstGeom prst="curvedConnector3">
              <a:avLst>
                <a:gd name="adj1" fmla="val 50000"/>
              </a:avLst>
            </a:prstGeom>
            <a:ln w="28575">
              <a:solidFill>
                <a:srgbClr val="FFFF99"/>
              </a:solidFill>
              <a:tailEnd type="arrow"/>
            </a:ln>
          </p:spPr>
          <p:style>
            <a:lnRef idx="1">
              <a:schemeClr val="accent1"/>
            </a:lnRef>
            <a:fillRef idx="0">
              <a:schemeClr val="accent1"/>
            </a:fillRef>
            <a:effectRef idx="0">
              <a:schemeClr val="accent1"/>
            </a:effectRef>
            <a:fontRef idx="minor">
              <a:schemeClr val="tx1"/>
            </a:fontRef>
          </p:style>
        </p:cxnSp>
        <p:sp>
          <p:nvSpPr>
            <p:cNvPr id="63637" name="TextBox 157"/>
            <p:cNvSpPr txBox="1">
              <a:spLocks noChangeArrowheads="1"/>
            </p:cNvSpPr>
            <p:nvPr/>
          </p:nvSpPr>
          <p:spPr bwMode="auto">
            <a:xfrm>
              <a:off x="2483768" y="3501008"/>
              <a:ext cx="1008112" cy="36933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a:t>trigger</a:t>
              </a:r>
            </a:p>
          </p:txBody>
        </p:sp>
      </p:grpSp>
      <p:grpSp>
        <p:nvGrpSpPr>
          <p:cNvPr id="141" name="Group 140"/>
          <p:cNvGrpSpPr>
            <a:grpSpLocks/>
          </p:cNvGrpSpPr>
          <p:nvPr/>
        </p:nvGrpSpPr>
        <p:grpSpPr bwMode="auto">
          <a:xfrm>
            <a:off x="3851275" y="3860800"/>
            <a:ext cx="1966913" cy="590550"/>
            <a:chOff x="3851920" y="3861048"/>
            <a:chExt cx="1965874" cy="590281"/>
          </a:xfrm>
        </p:grpSpPr>
        <p:cxnSp>
          <p:nvCxnSpPr>
            <p:cNvPr id="136" name="Curved Connector 135"/>
            <p:cNvCxnSpPr>
              <a:stCxn id="125" idx="1"/>
              <a:endCxn id="124" idx="7"/>
            </p:cNvCxnSpPr>
            <p:nvPr/>
          </p:nvCxnSpPr>
          <p:spPr>
            <a:xfrm rot="16200000" flipV="1">
              <a:off x="4829304" y="3462838"/>
              <a:ext cx="19041" cy="1957940"/>
            </a:xfrm>
            <a:prstGeom prst="curvedConnector3">
              <a:avLst>
                <a:gd name="adj1" fmla="val 2526711"/>
              </a:avLst>
            </a:prstGeom>
            <a:ln w="28575">
              <a:solidFill>
                <a:srgbClr val="FFFF99"/>
              </a:solidFill>
              <a:tailEnd type="arrow"/>
            </a:ln>
          </p:spPr>
          <p:style>
            <a:lnRef idx="1">
              <a:schemeClr val="accent1"/>
            </a:lnRef>
            <a:fillRef idx="0">
              <a:schemeClr val="accent1"/>
            </a:fillRef>
            <a:effectRef idx="0">
              <a:schemeClr val="accent1"/>
            </a:effectRef>
            <a:fontRef idx="minor">
              <a:schemeClr val="tx1"/>
            </a:fontRef>
          </p:style>
        </p:cxnSp>
        <p:sp>
          <p:nvSpPr>
            <p:cNvPr id="63635" name="TextBox 158"/>
            <p:cNvSpPr txBox="1">
              <a:spLocks noChangeArrowheads="1"/>
            </p:cNvSpPr>
            <p:nvPr/>
          </p:nvSpPr>
          <p:spPr bwMode="auto">
            <a:xfrm>
              <a:off x="3851920" y="3861048"/>
              <a:ext cx="1008112" cy="36933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a:t>trigger</a:t>
              </a:r>
            </a:p>
          </p:txBody>
        </p:sp>
      </p:grpSp>
      <p:grpSp>
        <p:nvGrpSpPr>
          <p:cNvPr id="142" name="Group 141"/>
          <p:cNvGrpSpPr>
            <a:grpSpLocks/>
          </p:cNvGrpSpPr>
          <p:nvPr/>
        </p:nvGrpSpPr>
        <p:grpSpPr bwMode="auto">
          <a:xfrm>
            <a:off x="3860800" y="5481638"/>
            <a:ext cx="1957388" cy="404812"/>
            <a:chOff x="3860348" y="5481618"/>
            <a:chExt cx="1957448" cy="404928"/>
          </a:xfrm>
        </p:grpSpPr>
        <p:cxnSp>
          <p:nvCxnSpPr>
            <p:cNvPr id="132" name="Curved Connector 131"/>
            <p:cNvCxnSpPr>
              <a:stCxn id="124" idx="5"/>
              <a:endCxn id="125" idx="3"/>
            </p:cNvCxnSpPr>
            <p:nvPr/>
          </p:nvCxnSpPr>
          <p:spPr>
            <a:xfrm rot="16200000" flipH="1">
              <a:off x="4763644" y="4578322"/>
              <a:ext cx="150855" cy="1957448"/>
            </a:xfrm>
            <a:prstGeom prst="curvedConnector3">
              <a:avLst>
                <a:gd name="adj1" fmla="val 170888"/>
              </a:avLst>
            </a:prstGeom>
            <a:ln w="28575">
              <a:solidFill>
                <a:srgbClr val="FFFF99"/>
              </a:solidFill>
              <a:tailEnd type="arrow"/>
            </a:ln>
          </p:spPr>
          <p:style>
            <a:lnRef idx="1">
              <a:schemeClr val="accent1"/>
            </a:lnRef>
            <a:fillRef idx="0">
              <a:schemeClr val="accent1"/>
            </a:fillRef>
            <a:effectRef idx="0">
              <a:schemeClr val="accent1"/>
            </a:effectRef>
            <a:fontRef idx="minor">
              <a:schemeClr val="tx1"/>
            </a:fontRef>
          </p:style>
        </p:cxnSp>
        <p:sp>
          <p:nvSpPr>
            <p:cNvPr id="63633" name="TextBox 159"/>
            <p:cNvSpPr txBox="1">
              <a:spLocks noChangeArrowheads="1"/>
            </p:cNvSpPr>
            <p:nvPr/>
          </p:nvSpPr>
          <p:spPr bwMode="auto">
            <a:xfrm>
              <a:off x="4427548" y="5517214"/>
              <a:ext cx="1008112" cy="36933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a:t>trigger</a:t>
              </a:r>
            </a:p>
          </p:txBody>
        </p:sp>
      </p:grpSp>
      <p:grpSp>
        <p:nvGrpSpPr>
          <p:cNvPr id="144" name="Group 143"/>
          <p:cNvGrpSpPr>
            <a:grpSpLocks/>
          </p:cNvGrpSpPr>
          <p:nvPr/>
        </p:nvGrpSpPr>
        <p:grpSpPr bwMode="auto">
          <a:xfrm>
            <a:off x="5818188" y="3305175"/>
            <a:ext cx="1201737" cy="901700"/>
            <a:chOff x="5818430" y="3305462"/>
            <a:chExt cx="1201842" cy="901213"/>
          </a:xfrm>
        </p:grpSpPr>
        <p:cxnSp>
          <p:nvCxnSpPr>
            <p:cNvPr id="152" name="Curved Connector 151"/>
            <p:cNvCxnSpPr>
              <a:stCxn id="100352" idx="5"/>
              <a:endCxn id="125" idx="0"/>
            </p:cNvCxnSpPr>
            <p:nvPr/>
          </p:nvCxnSpPr>
          <p:spPr>
            <a:xfrm rot="16200000" flipH="1">
              <a:off x="5959219" y="3164673"/>
              <a:ext cx="901213" cy="1182790"/>
            </a:xfrm>
            <a:prstGeom prst="curvedConnector3">
              <a:avLst>
                <a:gd name="adj1" fmla="val 50000"/>
              </a:avLst>
            </a:prstGeom>
            <a:ln w="28575">
              <a:solidFill>
                <a:srgbClr val="FFFF99"/>
              </a:solidFill>
              <a:tailEnd type="arrow"/>
            </a:ln>
          </p:spPr>
          <p:style>
            <a:lnRef idx="1">
              <a:schemeClr val="accent1"/>
            </a:lnRef>
            <a:fillRef idx="0">
              <a:schemeClr val="accent1"/>
            </a:fillRef>
            <a:effectRef idx="0">
              <a:schemeClr val="accent1"/>
            </a:effectRef>
            <a:fontRef idx="minor">
              <a:schemeClr val="tx1"/>
            </a:fontRef>
          </p:style>
        </p:cxnSp>
        <p:sp>
          <p:nvSpPr>
            <p:cNvPr id="63631" name="TextBox 160"/>
            <p:cNvSpPr txBox="1">
              <a:spLocks noChangeArrowheads="1"/>
            </p:cNvSpPr>
            <p:nvPr/>
          </p:nvSpPr>
          <p:spPr bwMode="auto">
            <a:xfrm>
              <a:off x="6012160" y="3501008"/>
              <a:ext cx="1008112" cy="36933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a:t>trigger</a:t>
              </a:r>
            </a:p>
          </p:txBody>
        </p:sp>
      </p:grpSp>
      <p:grpSp>
        <p:nvGrpSpPr>
          <p:cNvPr id="145" name="Group 144"/>
          <p:cNvGrpSpPr>
            <a:grpSpLocks/>
          </p:cNvGrpSpPr>
          <p:nvPr/>
        </p:nvGrpSpPr>
        <p:grpSpPr bwMode="auto">
          <a:xfrm>
            <a:off x="6345238" y="2486025"/>
            <a:ext cx="1898650" cy="1965325"/>
            <a:chOff x="6345697" y="2485690"/>
            <a:chExt cx="1898711" cy="1965639"/>
          </a:xfrm>
        </p:grpSpPr>
        <p:cxnSp>
          <p:nvCxnSpPr>
            <p:cNvPr id="143" name="Curved Connector 142"/>
            <p:cNvCxnSpPr>
              <a:stCxn id="125" idx="7"/>
              <a:endCxn id="100352" idx="6"/>
            </p:cNvCxnSpPr>
            <p:nvPr/>
          </p:nvCxnSpPr>
          <p:spPr>
            <a:xfrm rot="16200000" flipV="1">
              <a:off x="6282863" y="2548524"/>
              <a:ext cx="1965639" cy="1839971"/>
            </a:xfrm>
            <a:prstGeom prst="curvedConnector2">
              <a:avLst/>
            </a:prstGeom>
            <a:ln w="28575">
              <a:solidFill>
                <a:srgbClr val="FFFF99"/>
              </a:solidFill>
              <a:tailEnd type="arrow"/>
            </a:ln>
          </p:spPr>
          <p:style>
            <a:lnRef idx="1">
              <a:schemeClr val="accent1"/>
            </a:lnRef>
            <a:fillRef idx="0">
              <a:schemeClr val="accent1"/>
            </a:fillRef>
            <a:effectRef idx="0">
              <a:schemeClr val="accent1"/>
            </a:effectRef>
            <a:fontRef idx="minor">
              <a:schemeClr val="tx1"/>
            </a:fontRef>
          </p:style>
        </p:cxnSp>
        <p:sp>
          <p:nvSpPr>
            <p:cNvPr id="63629" name="TextBox 161"/>
            <p:cNvSpPr txBox="1">
              <a:spLocks noChangeArrowheads="1"/>
            </p:cNvSpPr>
            <p:nvPr/>
          </p:nvSpPr>
          <p:spPr bwMode="auto">
            <a:xfrm>
              <a:off x="7236296" y="2924944"/>
              <a:ext cx="1008112" cy="36933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r>
                <a:rPr lang="en-GB"/>
                <a:t>trigger</a:t>
              </a:r>
            </a:p>
          </p:txBody>
        </p:sp>
      </p:grpSp>
      <p:grpSp>
        <p:nvGrpSpPr>
          <p:cNvPr id="135" name="Group 134"/>
          <p:cNvGrpSpPr>
            <a:grpSpLocks/>
          </p:cNvGrpSpPr>
          <p:nvPr/>
        </p:nvGrpSpPr>
        <p:grpSpPr bwMode="auto">
          <a:xfrm>
            <a:off x="2744788" y="1325563"/>
            <a:ext cx="6219825" cy="2319337"/>
            <a:chOff x="2745296" y="1326356"/>
            <a:chExt cx="6218729" cy="2318668"/>
          </a:xfrm>
        </p:grpSpPr>
        <p:sp>
          <p:nvSpPr>
            <p:cNvPr id="100352" name="Oval 100351"/>
            <p:cNvSpPr/>
            <p:nvPr/>
          </p:nvSpPr>
          <p:spPr>
            <a:xfrm>
              <a:off x="2745296" y="1326356"/>
              <a:ext cx="3599816" cy="2318668"/>
            </a:xfrm>
            <a:prstGeom prst="ellipse">
              <a:avLst/>
            </a:prstGeom>
            <a:no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600"/>
            </a:p>
          </p:txBody>
        </p:sp>
        <p:grpSp>
          <p:nvGrpSpPr>
            <p:cNvPr id="63512" name="Group 4"/>
            <p:cNvGrpSpPr>
              <a:grpSpLocks/>
            </p:cNvGrpSpPr>
            <p:nvPr/>
          </p:nvGrpSpPr>
          <p:grpSpPr bwMode="auto">
            <a:xfrm>
              <a:off x="3459581" y="1596085"/>
              <a:ext cx="2265005" cy="1788563"/>
              <a:chOff x="1614055" y="3041572"/>
              <a:chExt cx="3174613" cy="2506836"/>
            </a:xfrm>
          </p:grpSpPr>
          <p:sp>
            <p:nvSpPr>
              <p:cNvPr id="7" name="Rectangle 2"/>
              <p:cNvSpPr>
                <a:spLocks noChangeArrowheads="1"/>
              </p:cNvSpPr>
              <p:nvPr/>
            </p:nvSpPr>
            <p:spPr bwMode="auto">
              <a:xfrm>
                <a:off x="4632834" y="3188477"/>
                <a:ext cx="66739" cy="544974"/>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grpSp>
            <p:nvGrpSpPr>
              <p:cNvPr id="63515" name="Group 134"/>
              <p:cNvGrpSpPr>
                <a:grpSpLocks/>
              </p:cNvGrpSpPr>
              <p:nvPr/>
            </p:nvGrpSpPr>
            <p:grpSpPr bwMode="auto">
              <a:xfrm>
                <a:off x="4532087" y="3719959"/>
                <a:ext cx="256581" cy="1165632"/>
                <a:chOff x="4820" y="1437"/>
                <a:chExt cx="396" cy="1799"/>
              </a:xfrm>
            </p:grpSpPr>
            <p:sp>
              <p:nvSpPr>
                <p:cNvPr id="120" name="AutoShape 4"/>
                <p:cNvSpPr>
                  <a:spLocks noChangeArrowheads="1"/>
                </p:cNvSpPr>
                <p:nvPr/>
              </p:nvSpPr>
              <p:spPr bwMode="auto">
                <a:xfrm>
                  <a:off x="4824" y="1437"/>
                  <a:ext cx="391" cy="1799"/>
                </a:xfrm>
                <a:prstGeom prst="roundRect">
                  <a:avLst>
                    <a:gd name="adj" fmla="val 50000"/>
                  </a:avLst>
                </a:prstGeom>
                <a:gradFill rotWithShape="0">
                  <a:gsLst>
                    <a:gs pos="0">
                      <a:srgbClr val="003399">
                        <a:gamma/>
                        <a:shade val="57647"/>
                        <a:invGamma/>
                      </a:srgbClr>
                    </a:gs>
                    <a:gs pos="50000">
                      <a:srgbClr val="003399"/>
                    </a:gs>
                    <a:gs pos="100000">
                      <a:srgbClr val="003399">
                        <a:gamma/>
                        <a:shade val="57647"/>
                        <a:invGamma/>
                      </a:srgbClr>
                    </a:gs>
                  </a:gsLst>
                  <a:lin ang="5400000" scaled="1"/>
                </a:gradFill>
                <a:ln w="9525">
                  <a:solidFill>
                    <a:schemeClr val="tx1"/>
                  </a:solidFill>
                  <a:round/>
                  <a:headEnd/>
                  <a:tailEnd/>
                </a:ln>
                <a:effectLst>
                  <a:outerShdw dist="107763" dir="8100000" algn="ctr" rotWithShape="0">
                    <a:srgbClr val="808080"/>
                  </a:outerShdw>
                </a:effectLst>
              </p:spPr>
              <p:txBody>
                <a:bodyPr wrap="none" anchor="ctr"/>
                <a:lstStyle/>
                <a:p>
                  <a:pPr>
                    <a:defRPr/>
                  </a:pPr>
                  <a:endParaRPr lang="en-GB" sz="200">
                    <a:solidFill>
                      <a:srgbClr val="FFFFFF"/>
                    </a:solidFill>
                    <a:cs typeface="+mn-cs"/>
                  </a:endParaRPr>
                </a:p>
              </p:txBody>
            </p:sp>
            <p:sp>
              <p:nvSpPr>
                <p:cNvPr id="121" name="Text Box 5"/>
                <p:cNvSpPr txBox="1">
                  <a:spLocks noChangeArrowheads="1"/>
                </p:cNvSpPr>
                <p:nvPr/>
              </p:nvSpPr>
              <p:spPr bwMode="auto">
                <a:xfrm rot="16200000">
                  <a:off x="4330" y="2151"/>
                  <a:ext cx="1315" cy="3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sz="400" dirty="0">
                      <a:solidFill>
                        <a:srgbClr val="FFFFFF"/>
                      </a:solidFill>
                      <a:latin typeface="Arial" pitchFamily="34" charset="0"/>
                      <a:cs typeface="+mn-cs"/>
                    </a:rPr>
                    <a:t>Performance</a:t>
                  </a:r>
                </a:p>
              </p:txBody>
            </p:sp>
          </p:grpSp>
          <p:sp>
            <p:nvSpPr>
              <p:cNvPr id="9" name="AutoShape 10"/>
              <p:cNvSpPr>
                <a:spLocks noChangeArrowheads="1"/>
              </p:cNvSpPr>
              <p:nvPr/>
            </p:nvSpPr>
            <p:spPr bwMode="auto">
              <a:xfrm>
                <a:off x="3547212" y="4765566"/>
                <a:ext cx="124580" cy="591687"/>
              </a:xfrm>
              <a:prstGeom prst="upArrow">
                <a:avLst>
                  <a:gd name="adj1" fmla="val 50000"/>
                  <a:gd name="adj2" fmla="val 118135"/>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sp>
            <p:nvSpPr>
              <p:cNvPr id="10" name="AutoShape 11"/>
              <p:cNvSpPr>
                <a:spLocks noChangeArrowheads="1"/>
              </p:cNvSpPr>
              <p:nvPr/>
            </p:nvSpPr>
            <p:spPr bwMode="auto">
              <a:xfrm>
                <a:off x="4577219" y="4765566"/>
                <a:ext cx="133478" cy="591687"/>
              </a:xfrm>
              <a:prstGeom prst="upArrow">
                <a:avLst>
                  <a:gd name="adj1" fmla="val 50000"/>
                  <a:gd name="adj2" fmla="val 110680"/>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sp>
            <p:nvSpPr>
              <p:cNvPr id="11" name="AutoShape 12"/>
              <p:cNvSpPr>
                <a:spLocks noChangeArrowheads="1"/>
              </p:cNvSpPr>
              <p:nvPr/>
            </p:nvSpPr>
            <p:spPr bwMode="auto">
              <a:xfrm flipH="1">
                <a:off x="3315850" y="5274951"/>
                <a:ext cx="1354804" cy="104545"/>
              </a:xfrm>
              <a:prstGeom prst="rightArrow">
                <a:avLst>
                  <a:gd name="adj1" fmla="val 54167"/>
                  <a:gd name="adj2" fmla="val 102819"/>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sp>
            <p:nvSpPr>
              <p:cNvPr id="12" name="AutoShape 13"/>
              <p:cNvSpPr>
                <a:spLocks noChangeArrowheads="1"/>
              </p:cNvSpPr>
              <p:nvPr/>
            </p:nvSpPr>
            <p:spPr bwMode="auto">
              <a:xfrm>
                <a:off x="1614005" y="5254931"/>
                <a:ext cx="1259144" cy="108996"/>
              </a:xfrm>
              <a:prstGeom prst="rightArrow">
                <a:avLst>
                  <a:gd name="adj1" fmla="val 54167"/>
                  <a:gd name="adj2" fmla="val 91065"/>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sp>
            <p:nvSpPr>
              <p:cNvPr id="13" name="Rectangle 14"/>
              <p:cNvSpPr>
                <a:spLocks noChangeArrowheads="1"/>
              </p:cNvSpPr>
              <p:nvPr/>
            </p:nvSpPr>
            <p:spPr bwMode="auto">
              <a:xfrm>
                <a:off x="2070054" y="3248534"/>
                <a:ext cx="852036" cy="57834"/>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sp>
            <p:nvSpPr>
              <p:cNvPr id="14" name="AutoShape 15"/>
              <p:cNvSpPr>
                <a:spLocks noChangeArrowheads="1"/>
              </p:cNvSpPr>
              <p:nvPr/>
            </p:nvSpPr>
            <p:spPr bwMode="auto">
              <a:xfrm>
                <a:off x="3444879" y="3101725"/>
                <a:ext cx="1254694" cy="115668"/>
              </a:xfrm>
              <a:prstGeom prst="leftArrow">
                <a:avLst>
                  <a:gd name="adj1" fmla="val 55556"/>
                  <a:gd name="adj2" fmla="val 141327"/>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sp>
            <p:nvSpPr>
              <p:cNvPr id="15" name="AutoShape 16"/>
              <p:cNvSpPr>
                <a:spLocks noChangeArrowheads="1"/>
              </p:cNvSpPr>
              <p:nvPr/>
            </p:nvSpPr>
            <p:spPr bwMode="auto">
              <a:xfrm>
                <a:off x="3553887" y="3248534"/>
                <a:ext cx="104557" cy="640623"/>
              </a:xfrm>
              <a:prstGeom prst="downArrow">
                <a:avLst>
                  <a:gd name="adj1" fmla="val 50000"/>
                  <a:gd name="adj2" fmla="val 154844"/>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grpSp>
            <p:nvGrpSpPr>
              <p:cNvPr id="63523" name="Group 133"/>
              <p:cNvGrpSpPr>
                <a:grpSpLocks/>
              </p:cNvGrpSpPr>
              <p:nvPr/>
            </p:nvGrpSpPr>
            <p:grpSpPr bwMode="auto">
              <a:xfrm>
                <a:off x="2483973" y="3546313"/>
                <a:ext cx="1170168" cy="1483768"/>
                <a:chOff x="1659" y="1169"/>
                <a:chExt cx="1806" cy="2290"/>
              </a:xfrm>
            </p:grpSpPr>
            <p:sp>
              <p:nvSpPr>
                <p:cNvPr id="118" name="AutoShape 18"/>
                <p:cNvSpPr>
                  <a:spLocks noChangeArrowheads="1"/>
                </p:cNvSpPr>
                <p:nvPr/>
              </p:nvSpPr>
              <p:spPr bwMode="auto">
                <a:xfrm>
                  <a:off x="1659" y="1169"/>
                  <a:ext cx="1806" cy="2290"/>
                </a:xfrm>
                <a:prstGeom prst="rightArrow">
                  <a:avLst>
                    <a:gd name="adj1" fmla="val 76009"/>
                    <a:gd name="adj2" fmla="val 27167"/>
                  </a:avLst>
                </a:prstGeom>
                <a:gradFill rotWithShape="0">
                  <a:gsLst>
                    <a:gs pos="0">
                      <a:srgbClr val="003399"/>
                    </a:gs>
                    <a:gs pos="100000">
                      <a:srgbClr val="003399">
                        <a:gamma/>
                        <a:shade val="30196"/>
                        <a:invGamma/>
                      </a:srgbClr>
                    </a:gs>
                  </a:gsLst>
                  <a:lin ang="0" scaled="1"/>
                </a:gradFill>
                <a:ln w="9525">
                  <a:solidFill>
                    <a:schemeClr val="tx1"/>
                  </a:solidFill>
                  <a:miter lim="800000"/>
                  <a:headEnd/>
                  <a:tailEnd/>
                </a:ln>
                <a:effectLst>
                  <a:outerShdw dist="107763" dir="8100000" algn="ctr" rotWithShape="0">
                    <a:srgbClr val="808080"/>
                  </a:outerShdw>
                </a:effectLst>
              </p:spPr>
              <p:txBody>
                <a:bodyPr wrap="none" anchor="ctr"/>
                <a:lstStyle/>
                <a:p>
                  <a:pPr>
                    <a:defRPr/>
                  </a:pPr>
                  <a:endParaRPr lang="en-GB" sz="200">
                    <a:solidFill>
                      <a:srgbClr val="FFFFFF"/>
                    </a:solidFill>
                    <a:cs typeface="+mn-cs"/>
                  </a:endParaRPr>
                </a:p>
              </p:txBody>
            </p:sp>
            <p:sp>
              <p:nvSpPr>
                <p:cNvPr id="119" name="Text Box 19"/>
                <p:cNvSpPr txBox="1">
                  <a:spLocks noChangeArrowheads="1"/>
                </p:cNvSpPr>
                <p:nvPr/>
              </p:nvSpPr>
              <p:spPr bwMode="auto">
                <a:xfrm>
                  <a:off x="2222" y="2783"/>
                  <a:ext cx="913" cy="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r" eaLnBrk="0" hangingPunct="0">
                    <a:spcBef>
                      <a:spcPct val="50000"/>
                    </a:spcBef>
                    <a:defRPr/>
                  </a:pPr>
                  <a:r>
                    <a:rPr lang="en-GB" sz="100" b="1">
                      <a:solidFill>
                        <a:srgbClr val="FFFFFF"/>
                      </a:solidFill>
                      <a:latin typeface="Arial" pitchFamily="34" charset="0"/>
                      <a:cs typeface="+mn-cs"/>
                    </a:rPr>
                    <a:t>Internal Climate</a:t>
                  </a:r>
                </a:p>
              </p:txBody>
            </p:sp>
          </p:grpSp>
          <p:grpSp>
            <p:nvGrpSpPr>
              <p:cNvPr id="63524" name="Group 132"/>
              <p:cNvGrpSpPr>
                <a:grpSpLocks/>
              </p:cNvGrpSpPr>
              <p:nvPr/>
            </p:nvGrpSpPr>
            <p:grpSpPr bwMode="auto">
              <a:xfrm>
                <a:off x="2693255" y="3041572"/>
                <a:ext cx="782703" cy="338222"/>
                <a:chOff x="1982" y="390"/>
                <a:chExt cx="1208" cy="522"/>
              </a:xfrm>
            </p:grpSpPr>
            <p:sp>
              <p:nvSpPr>
                <p:cNvPr id="116" name="AutoShape 21"/>
                <p:cNvSpPr>
                  <a:spLocks noChangeArrowheads="1"/>
                </p:cNvSpPr>
                <p:nvPr/>
              </p:nvSpPr>
              <p:spPr bwMode="auto">
                <a:xfrm>
                  <a:off x="1982" y="390"/>
                  <a:ext cx="1161" cy="522"/>
                </a:xfrm>
                <a:prstGeom prst="roundRect">
                  <a:avLst>
                    <a:gd name="adj" fmla="val 50000"/>
                  </a:avLst>
                </a:pr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a:defRPr/>
                  </a:pPr>
                  <a:endParaRPr lang="en-GB" sz="200">
                    <a:solidFill>
                      <a:srgbClr val="FFFFFF"/>
                    </a:solidFill>
                    <a:cs typeface="+mn-cs"/>
                  </a:endParaRPr>
                </a:p>
              </p:txBody>
            </p:sp>
            <p:sp>
              <p:nvSpPr>
                <p:cNvPr id="117" name="Text Box 22"/>
                <p:cNvSpPr txBox="1">
                  <a:spLocks noChangeArrowheads="1"/>
                </p:cNvSpPr>
                <p:nvPr/>
              </p:nvSpPr>
              <p:spPr bwMode="auto">
                <a:xfrm>
                  <a:off x="1995" y="514"/>
                  <a:ext cx="1195" cy="299"/>
                </a:xfrm>
                <a:prstGeom prst="rect">
                  <a:avLst/>
                </a:prstGeom>
                <a:noFill/>
                <a:ln>
                  <a:noFill/>
                </a:ln>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spcBef>
                      <a:spcPct val="50000"/>
                    </a:spcBef>
                    <a:defRPr/>
                  </a:pPr>
                  <a:r>
                    <a:rPr lang="en-GB" sz="300" b="1">
                      <a:solidFill>
                        <a:srgbClr val="003B76"/>
                      </a:solidFill>
                      <a:latin typeface="Arial" pitchFamily="34" charset="0"/>
                      <a:cs typeface="+mn-cs"/>
                    </a:rPr>
                    <a:t>Stakeholders</a:t>
                  </a:r>
                </a:p>
              </p:txBody>
            </p:sp>
          </p:grpSp>
          <p:grpSp>
            <p:nvGrpSpPr>
              <p:cNvPr id="63525" name="Group 131"/>
              <p:cNvGrpSpPr>
                <a:grpSpLocks/>
              </p:cNvGrpSpPr>
              <p:nvPr/>
            </p:nvGrpSpPr>
            <p:grpSpPr bwMode="auto">
              <a:xfrm>
                <a:off x="2874029" y="5099409"/>
                <a:ext cx="441891" cy="441243"/>
                <a:chOff x="2261" y="3566"/>
                <a:chExt cx="682" cy="681"/>
              </a:xfrm>
            </p:grpSpPr>
            <p:sp>
              <p:nvSpPr>
                <p:cNvPr id="102" name="Oval 24"/>
                <p:cNvSpPr>
                  <a:spLocks noChangeArrowheads="1"/>
                </p:cNvSpPr>
                <p:nvPr/>
              </p:nvSpPr>
              <p:spPr bwMode="auto">
                <a:xfrm>
                  <a:off x="2260" y="3566"/>
                  <a:ext cx="683" cy="690"/>
                </a:xfrm>
                <a:prstGeom prst="ellipse">
                  <a:avLst/>
                </a:pr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a:defRPr/>
                  </a:pPr>
                  <a:endParaRPr lang="en-GB" sz="200">
                    <a:solidFill>
                      <a:srgbClr val="FFFFFF"/>
                    </a:solidFill>
                    <a:cs typeface="+mn-cs"/>
                  </a:endParaRPr>
                </a:p>
              </p:txBody>
            </p:sp>
            <p:grpSp>
              <p:nvGrpSpPr>
                <p:cNvPr id="63609" name="Group 25"/>
                <p:cNvGrpSpPr>
                  <a:grpSpLocks/>
                </p:cNvGrpSpPr>
                <p:nvPr/>
              </p:nvGrpSpPr>
              <p:grpSpPr bwMode="auto">
                <a:xfrm>
                  <a:off x="2426" y="3646"/>
                  <a:ext cx="397" cy="561"/>
                  <a:chOff x="2550" y="3456"/>
                  <a:chExt cx="474" cy="672"/>
                </a:xfrm>
              </p:grpSpPr>
              <p:grpSp>
                <p:nvGrpSpPr>
                  <p:cNvPr id="63610" name="Group 26"/>
                  <p:cNvGrpSpPr>
                    <a:grpSpLocks/>
                  </p:cNvGrpSpPr>
                  <p:nvPr/>
                </p:nvGrpSpPr>
                <p:grpSpPr bwMode="auto">
                  <a:xfrm>
                    <a:off x="2550" y="3456"/>
                    <a:ext cx="474" cy="672"/>
                    <a:chOff x="81" y="1744"/>
                    <a:chExt cx="700" cy="993"/>
                  </a:xfrm>
                </p:grpSpPr>
                <p:sp>
                  <p:nvSpPr>
                    <p:cNvPr id="112" name="Freeform 27"/>
                    <p:cNvSpPr>
                      <a:spLocks/>
                    </p:cNvSpPr>
                    <p:nvPr/>
                  </p:nvSpPr>
                  <p:spPr bwMode="auto">
                    <a:xfrm>
                      <a:off x="78" y="1742"/>
                      <a:ext cx="702" cy="978"/>
                    </a:xfrm>
                    <a:custGeom>
                      <a:avLst/>
                      <a:gdLst>
                        <a:gd name="T0" fmla="*/ 307 w 700"/>
                        <a:gd name="T1" fmla="*/ 859 h 993"/>
                        <a:gd name="T2" fmla="*/ 254 w 700"/>
                        <a:gd name="T3" fmla="*/ 801 h 993"/>
                        <a:gd name="T4" fmla="*/ 161 w 700"/>
                        <a:gd name="T5" fmla="*/ 747 h 993"/>
                        <a:gd name="T6" fmla="*/ 44 w 700"/>
                        <a:gd name="T7" fmla="*/ 713 h 993"/>
                        <a:gd name="T8" fmla="*/ 50 w 700"/>
                        <a:gd name="T9" fmla="*/ 659 h 993"/>
                        <a:gd name="T10" fmla="*/ 91 w 700"/>
                        <a:gd name="T11" fmla="*/ 571 h 993"/>
                        <a:gd name="T12" fmla="*/ 12 w 700"/>
                        <a:gd name="T13" fmla="*/ 440 h 993"/>
                        <a:gd name="T14" fmla="*/ 3 w 700"/>
                        <a:gd name="T15" fmla="*/ 352 h 993"/>
                        <a:gd name="T16" fmla="*/ 3 w 700"/>
                        <a:gd name="T17" fmla="*/ 248 h 993"/>
                        <a:gd name="T18" fmla="*/ 91 w 700"/>
                        <a:gd name="T19" fmla="*/ 87 h 993"/>
                        <a:gd name="T20" fmla="*/ 122 w 700"/>
                        <a:gd name="T21" fmla="*/ 61 h 993"/>
                        <a:gd name="T22" fmla="*/ 199 w 700"/>
                        <a:gd name="T23" fmla="*/ 25 h 993"/>
                        <a:gd name="T24" fmla="*/ 369 w 700"/>
                        <a:gd name="T25" fmla="*/ 0 h 993"/>
                        <a:gd name="T26" fmla="*/ 459 w 700"/>
                        <a:gd name="T27" fmla="*/ 10 h 993"/>
                        <a:gd name="T28" fmla="*/ 524 w 700"/>
                        <a:gd name="T29" fmla="*/ 40 h 993"/>
                        <a:gd name="T30" fmla="*/ 570 w 700"/>
                        <a:gd name="T31" fmla="*/ 54 h 993"/>
                        <a:gd name="T32" fmla="*/ 611 w 700"/>
                        <a:gd name="T33" fmla="*/ 127 h 993"/>
                        <a:gd name="T34" fmla="*/ 635 w 700"/>
                        <a:gd name="T35" fmla="*/ 202 h 993"/>
                        <a:gd name="T36" fmla="*/ 649 w 700"/>
                        <a:gd name="T37" fmla="*/ 230 h 993"/>
                        <a:gd name="T38" fmla="*/ 664 w 700"/>
                        <a:gd name="T39" fmla="*/ 254 h 993"/>
                        <a:gd name="T40" fmla="*/ 652 w 700"/>
                        <a:gd name="T41" fmla="*/ 298 h 993"/>
                        <a:gd name="T42" fmla="*/ 641 w 700"/>
                        <a:gd name="T43" fmla="*/ 326 h 993"/>
                        <a:gd name="T44" fmla="*/ 679 w 700"/>
                        <a:gd name="T45" fmla="*/ 394 h 993"/>
                        <a:gd name="T46" fmla="*/ 699 w 700"/>
                        <a:gd name="T47" fmla="*/ 449 h 993"/>
                        <a:gd name="T48" fmla="*/ 670 w 700"/>
                        <a:gd name="T49" fmla="*/ 468 h 993"/>
                        <a:gd name="T50" fmla="*/ 641 w 700"/>
                        <a:gd name="T51" fmla="*/ 484 h 993"/>
                        <a:gd name="T52" fmla="*/ 643 w 700"/>
                        <a:gd name="T53" fmla="*/ 512 h 993"/>
                        <a:gd name="T54" fmla="*/ 632 w 700"/>
                        <a:gd name="T55" fmla="*/ 538 h 993"/>
                        <a:gd name="T56" fmla="*/ 559 w 700"/>
                        <a:gd name="T57" fmla="*/ 560 h 993"/>
                        <a:gd name="T58" fmla="*/ 600 w 700"/>
                        <a:gd name="T59" fmla="*/ 597 h 993"/>
                        <a:gd name="T60" fmla="*/ 611 w 700"/>
                        <a:gd name="T61" fmla="*/ 614 h 993"/>
                        <a:gd name="T62" fmla="*/ 585 w 700"/>
                        <a:gd name="T63" fmla="*/ 628 h 993"/>
                        <a:gd name="T64" fmla="*/ 582 w 700"/>
                        <a:gd name="T65" fmla="*/ 656 h 993"/>
                        <a:gd name="T66" fmla="*/ 573 w 700"/>
                        <a:gd name="T67" fmla="*/ 698 h 993"/>
                        <a:gd name="T68" fmla="*/ 541 w 700"/>
                        <a:gd name="T69" fmla="*/ 732 h 993"/>
                        <a:gd name="T70" fmla="*/ 497 w 700"/>
                        <a:gd name="T71" fmla="*/ 735 h 993"/>
                        <a:gd name="T72" fmla="*/ 433 w 700"/>
                        <a:gd name="T73" fmla="*/ 701 h 993"/>
                        <a:gd name="T74" fmla="*/ 389 w 700"/>
                        <a:gd name="T75" fmla="*/ 698 h 993"/>
                        <a:gd name="T76" fmla="*/ 366 w 700"/>
                        <a:gd name="T77" fmla="*/ 758 h 993"/>
                        <a:gd name="T78" fmla="*/ 348 w 700"/>
                        <a:gd name="T79" fmla="*/ 809 h 993"/>
                        <a:gd name="T80" fmla="*/ 366 w 700"/>
                        <a:gd name="T81" fmla="*/ 893 h 993"/>
                        <a:gd name="T82" fmla="*/ 404 w 700"/>
                        <a:gd name="T83" fmla="*/ 986 h 993"/>
                        <a:gd name="T84" fmla="*/ 377 w 700"/>
                        <a:gd name="T85" fmla="*/ 986 h 9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00" h="993">
                          <a:moveTo>
                            <a:pt x="377" y="986"/>
                          </a:moveTo>
                          <a:lnTo>
                            <a:pt x="307" y="859"/>
                          </a:lnTo>
                          <a:lnTo>
                            <a:pt x="290" y="829"/>
                          </a:lnTo>
                          <a:lnTo>
                            <a:pt x="254" y="801"/>
                          </a:lnTo>
                          <a:lnTo>
                            <a:pt x="219" y="783"/>
                          </a:lnTo>
                          <a:lnTo>
                            <a:pt x="161" y="747"/>
                          </a:lnTo>
                          <a:lnTo>
                            <a:pt x="85" y="718"/>
                          </a:lnTo>
                          <a:lnTo>
                            <a:pt x="44" y="713"/>
                          </a:lnTo>
                          <a:lnTo>
                            <a:pt x="6" y="727"/>
                          </a:lnTo>
                          <a:lnTo>
                            <a:pt x="50" y="659"/>
                          </a:lnTo>
                          <a:lnTo>
                            <a:pt x="64" y="608"/>
                          </a:lnTo>
                          <a:lnTo>
                            <a:pt x="91" y="571"/>
                          </a:lnTo>
                          <a:lnTo>
                            <a:pt x="23" y="470"/>
                          </a:lnTo>
                          <a:lnTo>
                            <a:pt x="12" y="440"/>
                          </a:lnTo>
                          <a:lnTo>
                            <a:pt x="9" y="401"/>
                          </a:lnTo>
                          <a:lnTo>
                            <a:pt x="3" y="352"/>
                          </a:lnTo>
                          <a:lnTo>
                            <a:pt x="0" y="315"/>
                          </a:lnTo>
                          <a:lnTo>
                            <a:pt x="3" y="248"/>
                          </a:lnTo>
                          <a:lnTo>
                            <a:pt x="32" y="169"/>
                          </a:lnTo>
                          <a:lnTo>
                            <a:pt x="91" y="87"/>
                          </a:lnTo>
                          <a:lnTo>
                            <a:pt x="107" y="67"/>
                          </a:lnTo>
                          <a:lnTo>
                            <a:pt x="122" y="61"/>
                          </a:lnTo>
                          <a:lnTo>
                            <a:pt x="141" y="54"/>
                          </a:lnTo>
                          <a:lnTo>
                            <a:pt x="199" y="25"/>
                          </a:lnTo>
                          <a:lnTo>
                            <a:pt x="231" y="17"/>
                          </a:lnTo>
                          <a:lnTo>
                            <a:pt x="369" y="0"/>
                          </a:lnTo>
                          <a:lnTo>
                            <a:pt x="439" y="10"/>
                          </a:lnTo>
                          <a:lnTo>
                            <a:pt x="459" y="10"/>
                          </a:lnTo>
                          <a:lnTo>
                            <a:pt x="494" y="24"/>
                          </a:lnTo>
                          <a:lnTo>
                            <a:pt x="524" y="40"/>
                          </a:lnTo>
                          <a:lnTo>
                            <a:pt x="550" y="39"/>
                          </a:lnTo>
                          <a:lnTo>
                            <a:pt x="570" y="54"/>
                          </a:lnTo>
                          <a:lnTo>
                            <a:pt x="588" y="89"/>
                          </a:lnTo>
                          <a:lnTo>
                            <a:pt x="611" y="127"/>
                          </a:lnTo>
                          <a:lnTo>
                            <a:pt x="626" y="177"/>
                          </a:lnTo>
                          <a:lnTo>
                            <a:pt x="635" y="202"/>
                          </a:lnTo>
                          <a:lnTo>
                            <a:pt x="641" y="214"/>
                          </a:lnTo>
                          <a:lnTo>
                            <a:pt x="649" y="230"/>
                          </a:lnTo>
                          <a:lnTo>
                            <a:pt x="658" y="242"/>
                          </a:lnTo>
                          <a:lnTo>
                            <a:pt x="664" y="254"/>
                          </a:lnTo>
                          <a:lnTo>
                            <a:pt x="667" y="274"/>
                          </a:lnTo>
                          <a:lnTo>
                            <a:pt x="652" y="298"/>
                          </a:lnTo>
                          <a:lnTo>
                            <a:pt x="646" y="316"/>
                          </a:lnTo>
                          <a:lnTo>
                            <a:pt x="641" y="326"/>
                          </a:lnTo>
                          <a:lnTo>
                            <a:pt x="658" y="354"/>
                          </a:lnTo>
                          <a:lnTo>
                            <a:pt x="679" y="394"/>
                          </a:lnTo>
                          <a:lnTo>
                            <a:pt x="696" y="425"/>
                          </a:lnTo>
                          <a:lnTo>
                            <a:pt x="699" y="449"/>
                          </a:lnTo>
                          <a:lnTo>
                            <a:pt x="689" y="463"/>
                          </a:lnTo>
                          <a:lnTo>
                            <a:pt x="670" y="468"/>
                          </a:lnTo>
                          <a:lnTo>
                            <a:pt x="649" y="470"/>
                          </a:lnTo>
                          <a:lnTo>
                            <a:pt x="641" y="484"/>
                          </a:lnTo>
                          <a:lnTo>
                            <a:pt x="638" y="509"/>
                          </a:lnTo>
                          <a:lnTo>
                            <a:pt x="643" y="512"/>
                          </a:lnTo>
                          <a:lnTo>
                            <a:pt x="649" y="526"/>
                          </a:lnTo>
                          <a:lnTo>
                            <a:pt x="632" y="538"/>
                          </a:lnTo>
                          <a:lnTo>
                            <a:pt x="573" y="560"/>
                          </a:lnTo>
                          <a:lnTo>
                            <a:pt x="559" y="560"/>
                          </a:lnTo>
                          <a:lnTo>
                            <a:pt x="570" y="577"/>
                          </a:lnTo>
                          <a:lnTo>
                            <a:pt x="600" y="597"/>
                          </a:lnTo>
                          <a:lnTo>
                            <a:pt x="608" y="604"/>
                          </a:lnTo>
                          <a:lnTo>
                            <a:pt x="611" y="614"/>
                          </a:lnTo>
                          <a:lnTo>
                            <a:pt x="602" y="624"/>
                          </a:lnTo>
                          <a:lnTo>
                            <a:pt x="585" y="628"/>
                          </a:lnTo>
                          <a:lnTo>
                            <a:pt x="582" y="634"/>
                          </a:lnTo>
                          <a:lnTo>
                            <a:pt x="582" y="656"/>
                          </a:lnTo>
                          <a:lnTo>
                            <a:pt x="581" y="677"/>
                          </a:lnTo>
                          <a:lnTo>
                            <a:pt x="573" y="698"/>
                          </a:lnTo>
                          <a:lnTo>
                            <a:pt x="559" y="724"/>
                          </a:lnTo>
                          <a:lnTo>
                            <a:pt x="541" y="732"/>
                          </a:lnTo>
                          <a:lnTo>
                            <a:pt x="518" y="738"/>
                          </a:lnTo>
                          <a:lnTo>
                            <a:pt x="497" y="735"/>
                          </a:lnTo>
                          <a:lnTo>
                            <a:pt x="462" y="721"/>
                          </a:lnTo>
                          <a:lnTo>
                            <a:pt x="433" y="701"/>
                          </a:lnTo>
                          <a:lnTo>
                            <a:pt x="404" y="698"/>
                          </a:lnTo>
                          <a:lnTo>
                            <a:pt x="389" y="698"/>
                          </a:lnTo>
                          <a:lnTo>
                            <a:pt x="392" y="727"/>
                          </a:lnTo>
                          <a:lnTo>
                            <a:pt x="366" y="758"/>
                          </a:lnTo>
                          <a:lnTo>
                            <a:pt x="360" y="786"/>
                          </a:lnTo>
                          <a:lnTo>
                            <a:pt x="348" y="809"/>
                          </a:lnTo>
                          <a:lnTo>
                            <a:pt x="354" y="845"/>
                          </a:lnTo>
                          <a:lnTo>
                            <a:pt x="366" y="893"/>
                          </a:lnTo>
                          <a:lnTo>
                            <a:pt x="374" y="927"/>
                          </a:lnTo>
                          <a:lnTo>
                            <a:pt x="404" y="986"/>
                          </a:lnTo>
                          <a:lnTo>
                            <a:pt x="380" y="992"/>
                          </a:lnTo>
                          <a:lnTo>
                            <a:pt x="377" y="986"/>
                          </a:lnTo>
                        </a:path>
                      </a:pathLst>
                    </a:custGeom>
                    <a:solidFill>
                      <a:srgbClr val="4040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sz="200">
                        <a:solidFill>
                          <a:srgbClr val="FFFFFF"/>
                        </a:solidFill>
                        <a:cs typeface="+mn-cs"/>
                      </a:endParaRPr>
                    </a:p>
                  </p:txBody>
                </p:sp>
                <p:sp>
                  <p:nvSpPr>
                    <p:cNvPr id="113" name="Freeform 28"/>
                    <p:cNvSpPr>
                      <a:spLocks/>
                    </p:cNvSpPr>
                    <p:nvPr/>
                  </p:nvSpPr>
                  <p:spPr bwMode="auto">
                    <a:xfrm>
                      <a:off x="635" y="2052"/>
                      <a:ext cx="85" cy="49"/>
                    </a:xfrm>
                    <a:custGeom>
                      <a:avLst/>
                      <a:gdLst>
                        <a:gd name="T0" fmla="*/ 0 w 87"/>
                        <a:gd name="T1" fmla="*/ 32 h 47"/>
                        <a:gd name="T2" fmla="*/ 19 w 87"/>
                        <a:gd name="T3" fmla="*/ 29 h 47"/>
                        <a:gd name="T4" fmla="*/ 38 w 87"/>
                        <a:gd name="T5" fmla="*/ 20 h 47"/>
                        <a:gd name="T6" fmla="*/ 51 w 87"/>
                        <a:gd name="T7" fmla="*/ 13 h 47"/>
                        <a:gd name="T8" fmla="*/ 67 w 87"/>
                        <a:gd name="T9" fmla="*/ 8 h 47"/>
                        <a:gd name="T10" fmla="*/ 86 w 87"/>
                        <a:gd name="T11" fmla="*/ 0 h 47"/>
                        <a:gd name="T12" fmla="*/ 69 w 87"/>
                        <a:gd name="T13" fmla="*/ 13 h 47"/>
                        <a:gd name="T14" fmla="*/ 50 w 87"/>
                        <a:gd name="T15" fmla="*/ 24 h 47"/>
                        <a:gd name="T16" fmla="*/ 47 w 87"/>
                        <a:gd name="T17" fmla="*/ 43 h 47"/>
                        <a:gd name="T18" fmla="*/ 34 w 87"/>
                        <a:gd name="T19" fmla="*/ 46 h 47"/>
                        <a:gd name="T20" fmla="*/ 36 w 87"/>
                        <a:gd name="T21" fmla="*/ 33 h 47"/>
                        <a:gd name="T22" fmla="*/ 34 w 87"/>
                        <a:gd name="T23" fmla="*/ 26 h 47"/>
                        <a:gd name="T24" fmla="*/ 0 w 87"/>
                        <a:gd name="T25" fmla="*/ 3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7" h="47">
                          <a:moveTo>
                            <a:pt x="0" y="32"/>
                          </a:moveTo>
                          <a:lnTo>
                            <a:pt x="19" y="29"/>
                          </a:lnTo>
                          <a:lnTo>
                            <a:pt x="38" y="20"/>
                          </a:lnTo>
                          <a:lnTo>
                            <a:pt x="51" y="13"/>
                          </a:lnTo>
                          <a:lnTo>
                            <a:pt x="67" y="8"/>
                          </a:lnTo>
                          <a:lnTo>
                            <a:pt x="86" y="0"/>
                          </a:lnTo>
                          <a:lnTo>
                            <a:pt x="69" y="13"/>
                          </a:lnTo>
                          <a:lnTo>
                            <a:pt x="50" y="24"/>
                          </a:lnTo>
                          <a:lnTo>
                            <a:pt x="47" y="43"/>
                          </a:lnTo>
                          <a:lnTo>
                            <a:pt x="34" y="46"/>
                          </a:lnTo>
                          <a:lnTo>
                            <a:pt x="36" y="33"/>
                          </a:lnTo>
                          <a:lnTo>
                            <a:pt x="34" y="26"/>
                          </a:lnTo>
                          <a:lnTo>
                            <a:pt x="0" y="32"/>
                          </a:lnTo>
                        </a:path>
                      </a:pathLst>
                    </a:custGeom>
                    <a:solidFill>
                      <a:srgbClr val="FFFFFF"/>
                    </a:solidFill>
                    <a:ln w="254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sz="200">
                        <a:solidFill>
                          <a:srgbClr val="FFFFFF"/>
                        </a:solidFill>
                        <a:cs typeface="+mn-cs"/>
                      </a:endParaRPr>
                    </a:p>
                  </p:txBody>
                </p:sp>
                <p:sp>
                  <p:nvSpPr>
                    <p:cNvPr id="114" name="Freeform 29"/>
                    <p:cNvSpPr>
                      <a:spLocks/>
                    </p:cNvSpPr>
                    <p:nvPr/>
                  </p:nvSpPr>
                  <p:spPr bwMode="auto">
                    <a:xfrm>
                      <a:off x="684" y="2191"/>
                      <a:ext cx="61" cy="18"/>
                    </a:xfrm>
                    <a:custGeom>
                      <a:avLst/>
                      <a:gdLst>
                        <a:gd name="T0" fmla="*/ 0 w 62"/>
                        <a:gd name="T1" fmla="*/ 3 h 15"/>
                        <a:gd name="T2" fmla="*/ 9 w 62"/>
                        <a:gd name="T3" fmla="*/ 14 h 15"/>
                        <a:gd name="T4" fmla="*/ 17 w 62"/>
                        <a:gd name="T5" fmla="*/ 10 h 15"/>
                        <a:gd name="T6" fmla="*/ 39 w 62"/>
                        <a:gd name="T7" fmla="*/ 4 h 15"/>
                        <a:gd name="T8" fmla="*/ 61 w 62"/>
                        <a:gd name="T9" fmla="*/ 0 h 15"/>
                      </a:gdLst>
                      <a:ahLst/>
                      <a:cxnLst>
                        <a:cxn ang="0">
                          <a:pos x="T0" y="T1"/>
                        </a:cxn>
                        <a:cxn ang="0">
                          <a:pos x="T2" y="T3"/>
                        </a:cxn>
                        <a:cxn ang="0">
                          <a:pos x="T4" y="T5"/>
                        </a:cxn>
                        <a:cxn ang="0">
                          <a:pos x="T6" y="T7"/>
                        </a:cxn>
                        <a:cxn ang="0">
                          <a:pos x="T8" y="T9"/>
                        </a:cxn>
                      </a:cxnLst>
                      <a:rect l="0" t="0" r="r" b="b"/>
                      <a:pathLst>
                        <a:path w="62" h="15">
                          <a:moveTo>
                            <a:pt x="0" y="3"/>
                          </a:moveTo>
                          <a:lnTo>
                            <a:pt x="9" y="14"/>
                          </a:lnTo>
                          <a:lnTo>
                            <a:pt x="17" y="10"/>
                          </a:lnTo>
                          <a:lnTo>
                            <a:pt x="39" y="4"/>
                          </a:lnTo>
                          <a:lnTo>
                            <a:pt x="61" y="0"/>
                          </a:lnTo>
                        </a:path>
                      </a:pathLst>
                    </a:custGeom>
                    <a:noFill/>
                    <a:ln w="254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sz="200">
                        <a:solidFill>
                          <a:srgbClr val="FFFFFF"/>
                        </a:solidFill>
                        <a:cs typeface="+mn-cs"/>
                      </a:endParaRPr>
                    </a:p>
                  </p:txBody>
                </p:sp>
                <p:sp>
                  <p:nvSpPr>
                    <p:cNvPr id="115" name="Line 30"/>
                    <p:cNvSpPr>
                      <a:spLocks noChangeShapeType="1"/>
                    </p:cNvSpPr>
                    <p:nvPr/>
                  </p:nvSpPr>
                  <p:spPr bwMode="auto">
                    <a:xfrm flipH="1">
                      <a:off x="617" y="2289"/>
                      <a:ext cx="54"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grpSp>
              <p:grpSp>
                <p:nvGrpSpPr>
                  <p:cNvPr id="63611" name="Group 31"/>
                  <p:cNvGrpSpPr>
                    <a:grpSpLocks/>
                  </p:cNvGrpSpPr>
                  <p:nvPr/>
                </p:nvGrpSpPr>
                <p:grpSpPr bwMode="auto">
                  <a:xfrm>
                    <a:off x="2550" y="3504"/>
                    <a:ext cx="441" cy="227"/>
                    <a:chOff x="110" y="1344"/>
                    <a:chExt cx="654" cy="337"/>
                  </a:xfrm>
                </p:grpSpPr>
                <p:sp>
                  <p:nvSpPr>
                    <p:cNvPr id="106" name="Line 32"/>
                    <p:cNvSpPr>
                      <a:spLocks noChangeShapeType="1"/>
                    </p:cNvSpPr>
                    <p:nvPr/>
                  </p:nvSpPr>
                  <p:spPr bwMode="auto">
                    <a:xfrm>
                      <a:off x="107" y="1515"/>
                      <a:ext cx="657" cy="0"/>
                    </a:xfrm>
                    <a:prstGeom prst="line">
                      <a:avLst/>
                    </a:prstGeom>
                    <a:noFill/>
                    <a:ln w="31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grpSp>
                  <p:nvGrpSpPr>
                    <p:cNvPr id="63613" name="Group 33"/>
                    <p:cNvGrpSpPr>
                      <a:grpSpLocks/>
                    </p:cNvGrpSpPr>
                    <p:nvPr/>
                  </p:nvGrpSpPr>
                  <p:grpSpPr bwMode="auto">
                    <a:xfrm>
                      <a:off x="193" y="1344"/>
                      <a:ext cx="471" cy="337"/>
                      <a:chOff x="193" y="1344"/>
                      <a:chExt cx="471" cy="337"/>
                    </a:xfrm>
                  </p:grpSpPr>
                  <p:sp>
                    <p:nvSpPr>
                      <p:cNvPr id="108" name="Freeform 34"/>
                      <p:cNvSpPr>
                        <a:spLocks/>
                      </p:cNvSpPr>
                      <p:nvPr/>
                    </p:nvSpPr>
                    <p:spPr bwMode="auto">
                      <a:xfrm>
                        <a:off x="192" y="1454"/>
                        <a:ext cx="91" cy="122"/>
                      </a:xfrm>
                      <a:custGeom>
                        <a:avLst/>
                        <a:gdLst>
                          <a:gd name="T0" fmla="*/ 0 w 89"/>
                          <a:gd name="T1" fmla="*/ 56 h 119"/>
                          <a:gd name="T2" fmla="*/ 1 w 89"/>
                          <a:gd name="T3" fmla="*/ 46 h 119"/>
                          <a:gd name="T4" fmla="*/ 3 w 89"/>
                          <a:gd name="T5" fmla="*/ 36 h 119"/>
                          <a:gd name="T6" fmla="*/ 4 w 89"/>
                          <a:gd name="T7" fmla="*/ 29 h 119"/>
                          <a:gd name="T8" fmla="*/ 6 w 89"/>
                          <a:gd name="T9" fmla="*/ 25 h 119"/>
                          <a:gd name="T10" fmla="*/ 8 w 89"/>
                          <a:gd name="T11" fmla="*/ 23 h 119"/>
                          <a:gd name="T12" fmla="*/ 11 w 89"/>
                          <a:gd name="T13" fmla="*/ 23 h 119"/>
                          <a:gd name="T14" fmla="*/ 13 w 89"/>
                          <a:gd name="T15" fmla="*/ 23 h 119"/>
                          <a:gd name="T16" fmla="*/ 16 w 89"/>
                          <a:gd name="T17" fmla="*/ 27 h 119"/>
                          <a:gd name="T18" fmla="*/ 17 w 89"/>
                          <a:gd name="T19" fmla="*/ 31 h 119"/>
                          <a:gd name="T20" fmla="*/ 18 w 89"/>
                          <a:gd name="T21" fmla="*/ 36 h 119"/>
                          <a:gd name="T22" fmla="*/ 22 w 89"/>
                          <a:gd name="T23" fmla="*/ 73 h 119"/>
                          <a:gd name="T24" fmla="*/ 24 w 89"/>
                          <a:gd name="T25" fmla="*/ 78 h 119"/>
                          <a:gd name="T26" fmla="*/ 25 w 89"/>
                          <a:gd name="T27" fmla="*/ 82 h 119"/>
                          <a:gd name="T28" fmla="*/ 27 w 89"/>
                          <a:gd name="T29" fmla="*/ 85 h 119"/>
                          <a:gd name="T30" fmla="*/ 30 w 89"/>
                          <a:gd name="T31" fmla="*/ 85 h 119"/>
                          <a:gd name="T32" fmla="*/ 32 w 89"/>
                          <a:gd name="T33" fmla="*/ 83 h 119"/>
                          <a:gd name="T34" fmla="*/ 34 w 89"/>
                          <a:gd name="T35" fmla="*/ 79 h 119"/>
                          <a:gd name="T36" fmla="*/ 35 w 89"/>
                          <a:gd name="T37" fmla="*/ 73 h 119"/>
                          <a:gd name="T38" fmla="*/ 41 w 89"/>
                          <a:gd name="T39" fmla="*/ 19 h 119"/>
                          <a:gd name="T40" fmla="*/ 42 w 89"/>
                          <a:gd name="T41" fmla="*/ 11 h 119"/>
                          <a:gd name="T42" fmla="*/ 43 w 89"/>
                          <a:gd name="T43" fmla="*/ 6 h 119"/>
                          <a:gd name="T44" fmla="*/ 45 w 89"/>
                          <a:gd name="T45" fmla="*/ 3 h 119"/>
                          <a:gd name="T46" fmla="*/ 46 w 89"/>
                          <a:gd name="T47" fmla="*/ 1 h 119"/>
                          <a:gd name="T48" fmla="*/ 49 w 89"/>
                          <a:gd name="T49" fmla="*/ 0 h 119"/>
                          <a:gd name="T50" fmla="*/ 52 w 89"/>
                          <a:gd name="T51" fmla="*/ 1 h 119"/>
                          <a:gd name="T52" fmla="*/ 54 w 89"/>
                          <a:gd name="T53" fmla="*/ 6 h 119"/>
                          <a:gd name="T54" fmla="*/ 55 w 89"/>
                          <a:gd name="T55" fmla="*/ 9 h 119"/>
                          <a:gd name="T56" fmla="*/ 56 w 89"/>
                          <a:gd name="T57" fmla="*/ 15 h 119"/>
                          <a:gd name="T58" fmla="*/ 66 w 89"/>
                          <a:gd name="T59" fmla="*/ 101 h 119"/>
                          <a:gd name="T60" fmla="*/ 67 w 89"/>
                          <a:gd name="T61" fmla="*/ 109 h 119"/>
                          <a:gd name="T62" fmla="*/ 68 w 89"/>
                          <a:gd name="T63" fmla="*/ 115 h 119"/>
                          <a:gd name="T64" fmla="*/ 70 w 89"/>
                          <a:gd name="T65" fmla="*/ 117 h 119"/>
                          <a:gd name="T66" fmla="*/ 74 w 89"/>
                          <a:gd name="T67" fmla="*/ 118 h 119"/>
                          <a:gd name="T68" fmla="*/ 76 w 89"/>
                          <a:gd name="T69" fmla="*/ 114 h 119"/>
                          <a:gd name="T70" fmla="*/ 78 w 89"/>
                          <a:gd name="T71" fmla="*/ 109 h 119"/>
                          <a:gd name="T72" fmla="*/ 79 w 89"/>
                          <a:gd name="T73" fmla="*/ 102 h 119"/>
                          <a:gd name="T74" fmla="*/ 88 w 89"/>
                          <a:gd name="T75" fmla="*/ 23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9" h="119">
                            <a:moveTo>
                              <a:pt x="0" y="56"/>
                            </a:moveTo>
                            <a:lnTo>
                              <a:pt x="1" y="46"/>
                            </a:lnTo>
                            <a:lnTo>
                              <a:pt x="3" y="36"/>
                            </a:lnTo>
                            <a:lnTo>
                              <a:pt x="4" y="29"/>
                            </a:lnTo>
                            <a:lnTo>
                              <a:pt x="6" y="25"/>
                            </a:lnTo>
                            <a:lnTo>
                              <a:pt x="8" y="23"/>
                            </a:lnTo>
                            <a:lnTo>
                              <a:pt x="11" y="23"/>
                            </a:lnTo>
                            <a:lnTo>
                              <a:pt x="13" y="23"/>
                            </a:lnTo>
                            <a:lnTo>
                              <a:pt x="16" y="27"/>
                            </a:lnTo>
                            <a:lnTo>
                              <a:pt x="17" y="31"/>
                            </a:lnTo>
                            <a:lnTo>
                              <a:pt x="18" y="36"/>
                            </a:lnTo>
                            <a:lnTo>
                              <a:pt x="22" y="73"/>
                            </a:lnTo>
                            <a:lnTo>
                              <a:pt x="24" y="78"/>
                            </a:lnTo>
                            <a:lnTo>
                              <a:pt x="25" y="82"/>
                            </a:lnTo>
                            <a:lnTo>
                              <a:pt x="27" y="85"/>
                            </a:lnTo>
                            <a:lnTo>
                              <a:pt x="30" y="85"/>
                            </a:lnTo>
                            <a:lnTo>
                              <a:pt x="32" y="83"/>
                            </a:lnTo>
                            <a:lnTo>
                              <a:pt x="34" y="79"/>
                            </a:lnTo>
                            <a:lnTo>
                              <a:pt x="35" y="73"/>
                            </a:lnTo>
                            <a:lnTo>
                              <a:pt x="41" y="19"/>
                            </a:lnTo>
                            <a:lnTo>
                              <a:pt x="42" y="11"/>
                            </a:lnTo>
                            <a:lnTo>
                              <a:pt x="43" y="6"/>
                            </a:lnTo>
                            <a:lnTo>
                              <a:pt x="45" y="3"/>
                            </a:lnTo>
                            <a:lnTo>
                              <a:pt x="46" y="1"/>
                            </a:lnTo>
                            <a:lnTo>
                              <a:pt x="49" y="0"/>
                            </a:lnTo>
                            <a:lnTo>
                              <a:pt x="52" y="1"/>
                            </a:lnTo>
                            <a:lnTo>
                              <a:pt x="54" y="6"/>
                            </a:lnTo>
                            <a:lnTo>
                              <a:pt x="55" y="9"/>
                            </a:lnTo>
                            <a:lnTo>
                              <a:pt x="56" y="15"/>
                            </a:lnTo>
                            <a:lnTo>
                              <a:pt x="66" y="101"/>
                            </a:lnTo>
                            <a:lnTo>
                              <a:pt x="67" y="109"/>
                            </a:lnTo>
                            <a:lnTo>
                              <a:pt x="68" y="115"/>
                            </a:lnTo>
                            <a:lnTo>
                              <a:pt x="70" y="117"/>
                            </a:lnTo>
                            <a:lnTo>
                              <a:pt x="74" y="118"/>
                            </a:lnTo>
                            <a:lnTo>
                              <a:pt x="76" y="114"/>
                            </a:lnTo>
                            <a:lnTo>
                              <a:pt x="78" y="109"/>
                            </a:lnTo>
                            <a:lnTo>
                              <a:pt x="79" y="102"/>
                            </a:lnTo>
                            <a:lnTo>
                              <a:pt x="88" y="23"/>
                            </a:lnTo>
                          </a:path>
                        </a:pathLst>
                      </a:custGeom>
                      <a:noFill/>
                      <a:ln w="3175" cap="rnd" cmpd="sng">
                        <a:solidFill>
                          <a:srgbClr val="FFFF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sz="200">
                          <a:solidFill>
                            <a:srgbClr val="FFFFFF"/>
                          </a:solidFill>
                          <a:cs typeface="+mn-cs"/>
                        </a:endParaRPr>
                      </a:p>
                    </p:txBody>
                  </p:sp>
                  <p:sp>
                    <p:nvSpPr>
                      <p:cNvPr id="109" name="Freeform 35"/>
                      <p:cNvSpPr>
                        <a:spLocks/>
                      </p:cNvSpPr>
                      <p:nvPr/>
                    </p:nvSpPr>
                    <p:spPr bwMode="auto">
                      <a:xfrm>
                        <a:off x="277" y="1344"/>
                        <a:ext cx="152" cy="336"/>
                      </a:xfrm>
                      <a:custGeom>
                        <a:avLst/>
                        <a:gdLst>
                          <a:gd name="T0" fmla="*/ 0 w 149"/>
                          <a:gd name="T1" fmla="*/ 137 h 337"/>
                          <a:gd name="T2" fmla="*/ 8 w 149"/>
                          <a:gd name="T3" fmla="*/ 74 h 337"/>
                          <a:gd name="T4" fmla="*/ 9 w 149"/>
                          <a:gd name="T5" fmla="*/ 69 h 337"/>
                          <a:gd name="T6" fmla="*/ 11 w 149"/>
                          <a:gd name="T7" fmla="*/ 66 h 337"/>
                          <a:gd name="T8" fmla="*/ 13 w 149"/>
                          <a:gd name="T9" fmla="*/ 65 h 337"/>
                          <a:gd name="T10" fmla="*/ 16 w 149"/>
                          <a:gd name="T11" fmla="*/ 66 h 337"/>
                          <a:gd name="T12" fmla="*/ 18 w 149"/>
                          <a:gd name="T13" fmla="*/ 69 h 337"/>
                          <a:gd name="T14" fmla="*/ 19 w 149"/>
                          <a:gd name="T15" fmla="*/ 74 h 337"/>
                          <a:gd name="T16" fmla="*/ 37 w 149"/>
                          <a:gd name="T17" fmla="*/ 256 h 337"/>
                          <a:gd name="T18" fmla="*/ 39 w 149"/>
                          <a:gd name="T19" fmla="*/ 266 h 337"/>
                          <a:gd name="T20" fmla="*/ 40 w 149"/>
                          <a:gd name="T21" fmla="*/ 269 h 337"/>
                          <a:gd name="T22" fmla="*/ 43 w 149"/>
                          <a:gd name="T23" fmla="*/ 271 h 337"/>
                          <a:gd name="T24" fmla="*/ 46 w 149"/>
                          <a:gd name="T25" fmla="*/ 272 h 337"/>
                          <a:gd name="T26" fmla="*/ 49 w 149"/>
                          <a:gd name="T27" fmla="*/ 270 h 337"/>
                          <a:gd name="T28" fmla="*/ 51 w 149"/>
                          <a:gd name="T29" fmla="*/ 266 h 337"/>
                          <a:gd name="T30" fmla="*/ 53 w 149"/>
                          <a:gd name="T31" fmla="*/ 256 h 337"/>
                          <a:gd name="T32" fmla="*/ 70 w 149"/>
                          <a:gd name="T33" fmla="*/ 45 h 337"/>
                          <a:gd name="T34" fmla="*/ 71 w 149"/>
                          <a:gd name="T35" fmla="*/ 35 h 337"/>
                          <a:gd name="T36" fmla="*/ 73 w 149"/>
                          <a:gd name="T37" fmla="*/ 32 h 337"/>
                          <a:gd name="T38" fmla="*/ 74 w 149"/>
                          <a:gd name="T39" fmla="*/ 28 h 337"/>
                          <a:gd name="T40" fmla="*/ 76 w 149"/>
                          <a:gd name="T41" fmla="*/ 26 h 337"/>
                          <a:gd name="T42" fmla="*/ 78 w 149"/>
                          <a:gd name="T43" fmla="*/ 26 h 337"/>
                          <a:gd name="T44" fmla="*/ 81 w 149"/>
                          <a:gd name="T45" fmla="*/ 27 h 337"/>
                          <a:gd name="T46" fmla="*/ 83 w 149"/>
                          <a:gd name="T47" fmla="*/ 29 h 337"/>
                          <a:gd name="T48" fmla="*/ 85 w 149"/>
                          <a:gd name="T49" fmla="*/ 32 h 337"/>
                          <a:gd name="T50" fmla="*/ 86 w 149"/>
                          <a:gd name="T51" fmla="*/ 35 h 337"/>
                          <a:gd name="T52" fmla="*/ 87 w 149"/>
                          <a:gd name="T53" fmla="*/ 43 h 337"/>
                          <a:gd name="T54" fmla="*/ 103 w 149"/>
                          <a:gd name="T55" fmla="*/ 315 h 337"/>
                          <a:gd name="T56" fmla="*/ 104 w 149"/>
                          <a:gd name="T57" fmla="*/ 326 h 337"/>
                          <a:gd name="T58" fmla="*/ 106 w 149"/>
                          <a:gd name="T59" fmla="*/ 332 h 337"/>
                          <a:gd name="T60" fmla="*/ 109 w 149"/>
                          <a:gd name="T61" fmla="*/ 334 h 337"/>
                          <a:gd name="T62" fmla="*/ 111 w 149"/>
                          <a:gd name="T63" fmla="*/ 336 h 337"/>
                          <a:gd name="T64" fmla="*/ 114 w 149"/>
                          <a:gd name="T65" fmla="*/ 334 h 337"/>
                          <a:gd name="T66" fmla="*/ 116 w 149"/>
                          <a:gd name="T67" fmla="*/ 332 h 337"/>
                          <a:gd name="T68" fmla="*/ 117 w 149"/>
                          <a:gd name="T69" fmla="*/ 327 h 337"/>
                          <a:gd name="T70" fmla="*/ 117 w 149"/>
                          <a:gd name="T71" fmla="*/ 316 h 337"/>
                          <a:gd name="T72" fmla="*/ 138 w 149"/>
                          <a:gd name="T73" fmla="*/ 19 h 337"/>
                          <a:gd name="T74" fmla="*/ 139 w 149"/>
                          <a:gd name="T75" fmla="*/ 13 h 337"/>
                          <a:gd name="T76" fmla="*/ 141 w 149"/>
                          <a:gd name="T77" fmla="*/ 7 h 337"/>
                          <a:gd name="T78" fmla="*/ 143 w 149"/>
                          <a:gd name="T79" fmla="*/ 4 h 337"/>
                          <a:gd name="T80" fmla="*/ 144 w 149"/>
                          <a:gd name="T81" fmla="*/ 1 h 337"/>
                          <a:gd name="T82" fmla="*/ 146 w 149"/>
                          <a:gd name="T83" fmla="*/ 0 h 337"/>
                          <a:gd name="T84" fmla="*/ 148 w 149"/>
                          <a:gd name="T85"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9" h="337">
                            <a:moveTo>
                              <a:pt x="0" y="137"/>
                            </a:moveTo>
                            <a:lnTo>
                              <a:pt x="8" y="74"/>
                            </a:lnTo>
                            <a:lnTo>
                              <a:pt x="9" y="69"/>
                            </a:lnTo>
                            <a:lnTo>
                              <a:pt x="11" y="66"/>
                            </a:lnTo>
                            <a:lnTo>
                              <a:pt x="13" y="65"/>
                            </a:lnTo>
                            <a:lnTo>
                              <a:pt x="16" y="66"/>
                            </a:lnTo>
                            <a:lnTo>
                              <a:pt x="18" y="69"/>
                            </a:lnTo>
                            <a:lnTo>
                              <a:pt x="19" y="74"/>
                            </a:lnTo>
                            <a:lnTo>
                              <a:pt x="37" y="256"/>
                            </a:lnTo>
                            <a:lnTo>
                              <a:pt x="39" y="266"/>
                            </a:lnTo>
                            <a:lnTo>
                              <a:pt x="40" y="269"/>
                            </a:lnTo>
                            <a:lnTo>
                              <a:pt x="43" y="271"/>
                            </a:lnTo>
                            <a:lnTo>
                              <a:pt x="46" y="272"/>
                            </a:lnTo>
                            <a:lnTo>
                              <a:pt x="49" y="270"/>
                            </a:lnTo>
                            <a:lnTo>
                              <a:pt x="51" y="266"/>
                            </a:lnTo>
                            <a:lnTo>
                              <a:pt x="53" y="256"/>
                            </a:lnTo>
                            <a:lnTo>
                              <a:pt x="70" y="45"/>
                            </a:lnTo>
                            <a:lnTo>
                              <a:pt x="71" y="35"/>
                            </a:lnTo>
                            <a:lnTo>
                              <a:pt x="73" y="32"/>
                            </a:lnTo>
                            <a:lnTo>
                              <a:pt x="74" y="28"/>
                            </a:lnTo>
                            <a:lnTo>
                              <a:pt x="76" y="26"/>
                            </a:lnTo>
                            <a:lnTo>
                              <a:pt x="78" y="26"/>
                            </a:lnTo>
                            <a:lnTo>
                              <a:pt x="81" y="27"/>
                            </a:lnTo>
                            <a:lnTo>
                              <a:pt x="83" y="29"/>
                            </a:lnTo>
                            <a:lnTo>
                              <a:pt x="85" y="32"/>
                            </a:lnTo>
                            <a:lnTo>
                              <a:pt x="86" y="35"/>
                            </a:lnTo>
                            <a:lnTo>
                              <a:pt x="87" y="43"/>
                            </a:lnTo>
                            <a:lnTo>
                              <a:pt x="103" y="315"/>
                            </a:lnTo>
                            <a:lnTo>
                              <a:pt x="104" y="326"/>
                            </a:lnTo>
                            <a:lnTo>
                              <a:pt x="106" y="332"/>
                            </a:lnTo>
                            <a:lnTo>
                              <a:pt x="109" y="334"/>
                            </a:lnTo>
                            <a:lnTo>
                              <a:pt x="111" y="336"/>
                            </a:lnTo>
                            <a:lnTo>
                              <a:pt x="114" y="334"/>
                            </a:lnTo>
                            <a:lnTo>
                              <a:pt x="116" y="332"/>
                            </a:lnTo>
                            <a:lnTo>
                              <a:pt x="117" y="327"/>
                            </a:lnTo>
                            <a:lnTo>
                              <a:pt x="117" y="316"/>
                            </a:lnTo>
                            <a:lnTo>
                              <a:pt x="138" y="19"/>
                            </a:lnTo>
                            <a:lnTo>
                              <a:pt x="139" y="13"/>
                            </a:lnTo>
                            <a:lnTo>
                              <a:pt x="141" y="7"/>
                            </a:lnTo>
                            <a:lnTo>
                              <a:pt x="143" y="4"/>
                            </a:lnTo>
                            <a:lnTo>
                              <a:pt x="144" y="1"/>
                            </a:lnTo>
                            <a:lnTo>
                              <a:pt x="146" y="0"/>
                            </a:lnTo>
                            <a:lnTo>
                              <a:pt x="148" y="0"/>
                            </a:lnTo>
                          </a:path>
                        </a:pathLst>
                      </a:custGeom>
                      <a:noFill/>
                      <a:ln w="3175" cap="rnd" cmpd="sng">
                        <a:solidFill>
                          <a:srgbClr val="FFFF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sz="200">
                          <a:solidFill>
                            <a:srgbClr val="FFFFFF"/>
                          </a:solidFill>
                          <a:cs typeface="+mn-cs"/>
                        </a:endParaRPr>
                      </a:p>
                    </p:txBody>
                  </p:sp>
                  <p:sp>
                    <p:nvSpPr>
                      <p:cNvPr id="110" name="Freeform 36"/>
                      <p:cNvSpPr>
                        <a:spLocks/>
                      </p:cNvSpPr>
                      <p:nvPr/>
                    </p:nvSpPr>
                    <p:spPr bwMode="auto">
                      <a:xfrm>
                        <a:off x="557" y="1454"/>
                        <a:ext cx="91" cy="122"/>
                      </a:xfrm>
                      <a:custGeom>
                        <a:avLst/>
                        <a:gdLst>
                          <a:gd name="T0" fmla="*/ 88 w 89"/>
                          <a:gd name="T1" fmla="*/ 56 h 119"/>
                          <a:gd name="T2" fmla="*/ 87 w 89"/>
                          <a:gd name="T3" fmla="*/ 46 h 119"/>
                          <a:gd name="T4" fmla="*/ 85 w 89"/>
                          <a:gd name="T5" fmla="*/ 36 h 119"/>
                          <a:gd name="T6" fmla="*/ 84 w 89"/>
                          <a:gd name="T7" fmla="*/ 29 h 119"/>
                          <a:gd name="T8" fmla="*/ 82 w 89"/>
                          <a:gd name="T9" fmla="*/ 25 h 119"/>
                          <a:gd name="T10" fmla="*/ 80 w 89"/>
                          <a:gd name="T11" fmla="*/ 23 h 119"/>
                          <a:gd name="T12" fmla="*/ 78 w 89"/>
                          <a:gd name="T13" fmla="*/ 23 h 119"/>
                          <a:gd name="T14" fmla="*/ 75 w 89"/>
                          <a:gd name="T15" fmla="*/ 23 h 119"/>
                          <a:gd name="T16" fmla="*/ 73 w 89"/>
                          <a:gd name="T17" fmla="*/ 27 h 119"/>
                          <a:gd name="T18" fmla="*/ 71 w 89"/>
                          <a:gd name="T19" fmla="*/ 31 h 119"/>
                          <a:gd name="T20" fmla="*/ 70 w 89"/>
                          <a:gd name="T21" fmla="*/ 36 h 119"/>
                          <a:gd name="T22" fmla="*/ 66 w 89"/>
                          <a:gd name="T23" fmla="*/ 73 h 119"/>
                          <a:gd name="T24" fmla="*/ 64 w 89"/>
                          <a:gd name="T25" fmla="*/ 78 h 119"/>
                          <a:gd name="T26" fmla="*/ 63 w 89"/>
                          <a:gd name="T27" fmla="*/ 82 h 119"/>
                          <a:gd name="T28" fmla="*/ 61 w 89"/>
                          <a:gd name="T29" fmla="*/ 85 h 119"/>
                          <a:gd name="T30" fmla="*/ 58 w 89"/>
                          <a:gd name="T31" fmla="*/ 85 h 119"/>
                          <a:gd name="T32" fmla="*/ 56 w 89"/>
                          <a:gd name="T33" fmla="*/ 83 h 119"/>
                          <a:gd name="T34" fmla="*/ 54 w 89"/>
                          <a:gd name="T35" fmla="*/ 79 h 119"/>
                          <a:gd name="T36" fmla="*/ 53 w 89"/>
                          <a:gd name="T37" fmla="*/ 73 h 119"/>
                          <a:gd name="T38" fmla="*/ 47 w 89"/>
                          <a:gd name="T39" fmla="*/ 19 h 119"/>
                          <a:gd name="T40" fmla="*/ 46 w 89"/>
                          <a:gd name="T41" fmla="*/ 11 h 119"/>
                          <a:gd name="T42" fmla="*/ 45 w 89"/>
                          <a:gd name="T43" fmla="*/ 6 h 119"/>
                          <a:gd name="T44" fmla="*/ 43 w 89"/>
                          <a:gd name="T45" fmla="*/ 3 h 119"/>
                          <a:gd name="T46" fmla="*/ 42 w 89"/>
                          <a:gd name="T47" fmla="*/ 1 h 119"/>
                          <a:gd name="T48" fmla="*/ 39 w 89"/>
                          <a:gd name="T49" fmla="*/ 0 h 119"/>
                          <a:gd name="T50" fmla="*/ 36 w 89"/>
                          <a:gd name="T51" fmla="*/ 1 h 119"/>
                          <a:gd name="T52" fmla="*/ 34 w 89"/>
                          <a:gd name="T53" fmla="*/ 6 h 119"/>
                          <a:gd name="T54" fmla="*/ 33 w 89"/>
                          <a:gd name="T55" fmla="*/ 9 h 119"/>
                          <a:gd name="T56" fmla="*/ 32 w 89"/>
                          <a:gd name="T57" fmla="*/ 15 h 119"/>
                          <a:gd name="T58" fmla="*/ 22 w 89"/>
                          <a:gd name="T59" fmla="*/ 101 h 119"/>
                          <a:gd name="T60" fmla="*/ 21 w 89"/>
                          <a:gd name="T61" fmla="*/ 109 h 119"/>
                          <a:gd name="T62" fmla="*/ 20 w 89"/>
                          <a:gd name="T63" fmla="*/ 115 h 119"/>
                          <a:gd name="T64" fmla="*/ 18 w 89"/>
                          <a:gd name="T65" fmla="*/ 117 h 119"/>
                          <a:gd name="T66" fmla="*/ 14 w 89"/>
                          <a:gd name="T67" fmla="*/ 118 h 119"/>
                          <a:gd name="T68" fmla="*/ 12 w 89"/>
                          <a:gd name="T69" fmla="*/ 114 h 119"/>
                          <a:gd name="T70" fmla="*/ 10 w 89"/>
                          <a:gd name="T71" fmla="*/ 109 h 119"/>
                          <a:gd name="T72" fmla="*/ 9 w 89"/>
                          <a:gd name="T73" fmla="*/ 102 h 119"/>
                          <a:gd name="T74" fmla="*/ 0 w 89"/>
                          <a:gd name="T75" fmla="*/ 23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9" h="119">
                            <a:moveTo>
                              <a:pt x="88" y="56"/>
                            </a:moveTo>
                            <a:lnTo>
                              <a:pt x="87" y="46"/>
                            </a:lnTo>
                            <a:lnTo>
                              <a:pt x="85" y="36"/>
                            </a:lnTo>
                            <a:lnTo>
                              <a:pt x="84" y="29"/>
                            </a:lnTo>
                            <a:lnTo>
                              <a:pt x="82" y="25"/>
                            </a:lnTo>
                            <a:lnTo>
                              <a:pt x="80" y="23"/>
                            </a:lnTo>
                            <a:lnTo>
                              <a:pt x="78" y="23"/>
                            </a:lnTo>
                            <a:lnTo>
                              <a:pt x="75" y="23"/>
                            </a:lnTo>
                            <a:lnTo>
                              <a:pt x="73" y="27"/>
                            </a:lnTo>
                            <a:lnTo>
                              <a:pt x="71" y="31"/>
                            </a:lnTo>
                            <a:lnTo>
                              <a:pt x="70" y="36"/>
                            </a:lnTo>
                            <a:lnTo>
                              <a:pt x="66" y="73"/>
                            </a:lnTo>
                            <a:lnTo>
                              <a:pt x="64" y="78"/>
                            </a:lnTo>
                            <a:lnTo>
                              <a:pt x="63" y="82"/>
                            </a:lnTo>
                            <a:lnTo>
                              <a:pt x="61" y="85"/>
                            </a:lnTo>
                            <a:lnTo>
                              <a:pt x="58" y="85"/>
                            </a:lnTo>
                            <a:lnTo>
                              <a:pt x="56" y="83"/>
                            </a:lnTo>
                            <a:lnTo>
                              <a:pt x="54" y="79"/>
                            </a:lnTo>
                            <a:lnTo>
                              <a:pt x="53" y="73"/>
                            </a:lnTo>
                            <a:lnTo>
                              <a:pt x="47" y="19"/>
                            </a:lnTo>
                            <a:lnTo>
                              <a:pt x="46" y="11"/>
                            </a:lnTo>
                            <a:lnTo>
                              <a:pt x="45" y="6"/>
                            </a:lnTo>
                            <a:lnTo>
                              <a:pt x="43" y="3"/>
                            </a:lnTo>
                            <a:lnTo>
                              <a:pt x="42" y="1"/>
                            </a:lnTo>
                            <a:lnTo>
                              <a:pt x="39" y="0"/>
                            </a:lnTo>
                            <a:lnTo>
                              <a:pt x="36" y="1"/>
                            </a:lnTo>
                            <a:lnTo>
                              <a:pt x="34" y="6"/>
                            </a:lnTo>
                            <a:lnTo>
                              <a:pt x="33" y="9"/>
                            </a:lnTo>
                            <a:lnTo>
                              <a:pt x="32" y="15"/>
                            </a:lnTo>
                            <a:lnTo>
                              <a:pt x="22" y="101"/>
                            </a:lnTo>
                            <a:lnTo>
                              <a:pt x="21" y="109"/>
                            </a:lnTo>
                            <a:lnTo>
                              <a:pt x="20" y="115"/>
                            </a:lnTo>
                            <a:lnTo>
                              <a:pt x="18" y="117"/>
                            </a:lnTo>
                            <a:lnTo>
                              <a:pt x="14" y="118"/>
                            </a:lnTo>
                            <a:lnTo>
                              <a:pt x="12" y="114"/>
                            </a:lnTo>
                            <a:lnTo>
                              <a:pt x="10" y="109"/>
                            </a:lnTo>
                            <a:lnTo>
                              <a:pt x="9" y="102"/>
                            </a:lnTo>
                            <a:lnTo>
                              <a:pt x="0" y="23"/>
                            </a:lnTo>
                          </a:path>
                        </a:pathLst>
                      </a:custGeom>
                      <a:noFill/>
                      <a:ln w="3175" cap="rnd" cmpd="sng">
                        <a:solidFill>
                          <a:srgbClr val="FFFF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sz="200">
                          <a:solidFill>
                            <a:srgbClr val="FFFFFF"/>
                          </a:solidFill>
                          <a:cs typeface="+mn-cs"/>
                        </a:endParaRPr>
                      </a:p>
                    </p:txBody>
                  </p:sp>
                  <p:sp>
                    <p:nvSpPr>
                      <p:cNvPr id="111" name="Freeform 37"/>
                      <p:cNvSpPr>
                        <a:spLocks/>
                      </p:cNvSpPr>
                      <p:nvPr/>
                    </p:nvSpPr>
                    <p:spPr bwMode="auto">
                      <a:xfrm>
                        <a:off x="423" y="1344"/>
                        <a:ext cx="140" cy="336"/>
                      </a:xfrm>
                      <a:custGeom>
                        <a:avLst/>
                        <a:gdLst>
                          <a:gd name="T0" fmla="*/ 148 w 149"/>
                          <a:gd name="T1" fmla="*/ 138 h 337"/>
                          <a:gd name="T2" fmla="*/ 140 w 149"/>
                          <a:gd name="T3" fmla="*/ 74 h 337"/>
                          <a:gd name="T4" fmla="*/ 139 w 149"/>
                          <a:gd name="T5" fmla="*/ 69 h 337"/>
                          <a:gd name="T6" fmla="*/ 137 w 149"/>
                          <a:gd name="T7" fmla="*/ 66 h 337"/>
                          <a:gd name="T8" fmla="*/ 135 w 149"/>
                          <a:gd name="T9" fmla="*/ 65 h 337"/>
                          <a:gd name="T10" fmla="*/ 131 w 149"/>
                          <a:gd name="T11" fmla="*/ 66 h 337"/>
                          <a:gd name="T12" fmla="*/ 130 w 149"/>
                          <a:gd name="T13" fmla="*/ 69 h 337"/>
                          <a:gd name="T14" fmla="*/ 129 w 149"/>
                          <a:gd name="T15" fmla="*/ 74 h 337"/>
                          <a:gd name="T16" fmla="*/ 111 w 149"/>
                          <a:gd name="T17" fmla="*/ 256 h 337"/>
                          <a:gd name="T18" fmla="*/ 109 w 149"/>
                          <a:gd name="T19" fmla="*/ 266 h 337"/>
                          <a:gd name="T20" fmla="*/ 108 w 149"/>
                          <a:gd name="T21" fmla="*/ 269 h 337"/>
                          <a:gd name="T22" fmla="*/ 105 w 149"/>
                          <a:gd name="T23" fmla="*/ 271 h 337"/>
                          <a:gd name="T24" fmla="*/ 102 w 149"/>
                          <a:gd name="T25" fmla="*/ 272 h 337"/>
                          <a:gd name="T26" fmla="*/ 99 w 149"/>
                          <a:gd name="T27" fmla="*/ 270 h 337"/>
                          <a:gd name="T28" fmla="*/ 97 w 149"/>
                          <a:gd name="T29" fmla="*/ 266 h 337"/>
                          <a:gd name="T30" fmla="*/ 95 w 149"/>
                          <a:gd name="T31" fmla="*/ 256 h 337"/>
                          <a:gd name="T32" fmla="*/ 78 w 149"/>
                          <a:gd name="T33" fmla="*/ 45 h 337"/>
                          <a:gd name="T34" fmla="*/ 76 w 149"/>
                          <a:gd name="T35" fmla="*/ 35 h 337"/>
                          <a:gd name="T36" fmla="*/ 75 w 149"/>
                          <a:gd name="T37" fmla="*/ 32 h 337"/>
                          <a:gd name="T38" fmla="*/ 74 w 149"/>
                          <a:gd name="T39" fmla="*/ 28 h 337"/>
                          <a:gd name="T40" fmla="*/ 72 w 149"/>
                          <a:gd name="T41" fmla="*/ 26 h 337"/>
                          <a:gd name="T42" fmla="*/ 70 w 149"/>
                          <a:gd name="T43" fmla="*/ 26 h 337"/>
                          <a:gd name="T44" fmla="*/ 67 w 149"/>
                          <a:gd name="T45" fmla="*/ 27 h 337"/>
                          <a:gd name="T46" fmla="*/ 64 w 149"/>
                          <a:gd name="T47" fmla="*/ 29 h 337"/>
                          <a:gd name="T48" fmla="*/ 63 w 149"/>
                          <a:gd name="T49" fmla="*/ 32 h 337"/>
                          <a:gd name="T50" fmla="*/ 62 w 149"/>
                          <a:gd name="T51" fmla="*/ 35 h 337"/>
                          <a:gd name="T52" fmla="*/ 61 w 149"/>
                          <a:gd name="T53" fmla="*/ 43 h 337"/>
                          <a:gd name="T54" fmla="*/ 45 w 149"/>
                          <a:gd name="T55" fmla="*/ 315 h 337"/>
                          <a:gd name="T56" fmla="*/ 43 w 149"/>
                          <a:gd name="T57" fmla="*/ 326 h 337"/>
                          <a:gd name="T58" fmla="*/ 42 w 149"/>
                          <a:gd name="T59" fmla="*/ 332 h 337"/>
                          <a:gd name="T60" fmla="*/ 39 w 149"/>
                          <a:gd name="T61" fmla="*/ 334 h 337"/>
                          <a:gd name="T62" fmla="*/ 37 w 149"/>
                          <a:gd name="T63" fmla="*/ 336 h 337"/>
                          <a:gd name="T64" fmla="*/ 34 w 149"/>
                          <a:gd name="T65" fmla="*/ 334 h 337"/>
                          <a:gd name="T66" fmla="*/ 32 w 149"/>
                          <a:gd name="T67" fmla="*/ 332 h 337"/>
                          <a:gd name="T68" fmla="*/ 31 w 149"/>
                          <a:gd name="T69" fmla="*/ 327 h 337"/>
                          <a:gd name="T70" fmla="*/ 30 w 149"/>
                          <a:gd name="T71" fmla="*/ 316 h 337"/>
                          <a:gd name="T72" fmla="*/ 10 w 149"/>
                          <a:gd name="T73" fmla="*/ 19 h 337"/>
                          <a:gd name="T74" fmla="*/ 9 w 149"/>
                          <a:gd name="T75" fmla="*/ 13 h 337"/>
                          <a:gd name="T76" fmla="*/ 7 w 149"/>
                          <a:gd name="T77" fmla="*/ 7 h 337"/>
                          <a:gd name="T78" fmla="*/ 6 w 149"/>
                          <a:gd name="T79" fmla="*/ 4 h 337"/>
                          <a:gd name="T80" fmla="*/ 4 w 149"/>
                          <a:gd name="T81" fmla="*/ 1 h 337"/>
                          <a:gd name="T82" fmla="*/ 2 w 149"/>
                          <a:gd name="T83" fmla="*/ 0 h 337"/>
                          <a:gd name="T84" fmla="*/ 0 w 149"/>
                          <a:gd name="T85"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9" h="337">
                            <a:moveTo>
                              <a:pt x="148" y="138"/>
                            </a:moveTo>
                            <a:lnTo>
                              <a:pt x="140" y="74"/>
                            </a:lnTo>
                            <a:lnTo>
                              <a:pt x="139" y="69"/>
                            </a:lnTo>
                            <a:lnTo>
                              <a:pt x="137" y="66"/>
                            </a:lnTo>
                            <a:lnTo>
                              <a:pt x="135" y="65"/>
                            </a:lnTo>
                            <a:lnTo>
                              <a:pt x="131" y="66"/>
                            </a:lnTo>
                            <a:lnTo>
                              <a:pt x="130" y="69"/>
                            </a:lnTo>
                            <a:lnTo>
                              <a:pt x="129" y="74"/>
                            </a:lnTo>
                            <a:lnTo>
                              <a:pt x="111" y="256"/>
                            </a:lnTo>
                            <a:lnTo>
                              <a:pt x="109" y="266"/>
                            </a:lnTo>
                            <a:lnTo>
                              <a:pt x="108" y="269"/>
                            </a:lnTo>
                            <a:lnTo>
                              <a:pt x="105" y="271"/>
                            </a:lnTo>
                            <a:lnTo>
                              <a:pt x="102" y="272"/>
                            </a:lnTo>
                            <a:lnTo>
                              <a:pt x="99" y="270"/>
                            </a:lnTo>
                            <a:lnTo>
                              <a:pt x="97" y="266"/>
                            </a:lnTo>
                            <a:lnTo>
                              <a:pt x="95" y="256"/>
                            </a:lnTo>
                            <a:lnTo>
                              <a:pt x="78" y="45"/>
                            </a:lnTo>
                            <a:lnTo>
                              <a:pt x="76" y="35"/>
                            </a:lnTo>
                            <a:lnTo>
                              <a:pt x="75" y="32"/>
                            </a:lnTo>
                            <a:lnTo>
                              <a:pt x="74" y="28"/>
                            </a:lnTo>
                            <a:lnTo>
                              <a:pt x="72" y="26"/>
                            </a:lnTo>
                            <a:lnTo>
                              <a:pt x="70" y="26"/>
                            </a:lnTo>
                            <a:lnTo>
                              <a:pt x="67" y="27"/>
                            </a:lnTo>
                            <a:lnTo>
                              <a:pt x="64" y="29"/>
                            </a:lnTo>
                            <a:lnTo>
                              <a:pt x="63" y="32"/>
                            </a:lnTo>
                            <a:lnTo>
                              <a:pt x="62" y="35"/>
                            </a:lnTo>
                            <a:lnTo>
                              <a:pt x="61" y="43"/>
                            </a:lnTo>
                            <a:lnTo>
                              <a:pt x="45" y="315"/>
                            </a:lnTo>
                            <a:lnTo>
                              <a:pt x="43" y="326"/>
                            </a:lnTo>
                            <a:lnTo>
                              <a:pt x="42" y="332"/>
                            </a:lnTo>
                            <a:lnTo>
                              <a:pt x="39" y="334"/>
                            </a:lnTo>
                            <a:lnTo>
                              <a:pt x="37" y="336"/>
                            </a:lnTo>
                            <a:lnTo>
                              <a:pt x="34" y="334"/>
                            </a:lnTo>
                            <a:lnTo>
                              <a:pt x="32" y="332"/>
                            </a:lnTo>
                            <a:lnTo>
                              <a:pt x="31" y="327"/>
                            </a:lnTo>
                            <a:lnTo>
                              <a:pt x="30" y="316"/>
                            </a:lnTo>
                            <a:lnTo>
                              <a:pt x="10" y="19"/>
                            </a:lnTo>
                            <a:lnTo>
                              <a:pt x="9" y="13"/>
                            </a:lnTo>
                            <a:lnTo>
                              <a:pt x="7" y="7"/>
                            </a:lnTo>
                            <a:lnTo>
                              <a:pt x="6" y="4"/>
                            </a:lnTo>
                            <a:lnTo>
                              <a:pt x="4" y="1"/>
                            </a:lnTo>
                            <a:lnTo>
                              <a:pt x="2" y="0"/>
                            </a:lnTo>
                            <a:lnTo>
                              <a:pt x="0" y="0"/>
                            </a:lnTo>
                          </a:path>
                        </a:pathLst>
                      </a:custGeom>
                      <a:noFill/>
                      <a:ln w="3175" cap="rnd" cmpd="sng">
                        <a:solidFill>
                          <a:srgbClr val="FFFF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sz="200">
                          <a:solidFill>
                            <a:srgbClr val="FFFFFF"/>
                          </a:solidFill>
                          <a:cs typeface="+mn-cs"/>
                        </a:endParaRPr>
                      </a:p>
                    </p:txBody>
                  </p:sp>
                </p:grpSp>
              </p:grpSp>
            </p:grpSp>
          </p:grpSp>
          <p:sp>
            <p:nvSpPr>
              <p:cNvPr id="19" name="Text Box 38"/>
              <p:cNvSpPr txBox="1">
                <a:spLocks noChangeArrowheads="1"/>
              </p:cNvSpPr>
              <p:nvPr/>
            </p:nvSpPr>
            <p:spPr bwMode="auto">
              <a:xfrm>
                <a:off x="1863164" y="5332785"/>
                <a:ext cx="1147912" cy="215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sz="400">
                    <a:solidFill>
                      <a:srgbClr val="FFFFFF"/>
                    </a:solidFill>
                    <a:latin typeface="Arial" pitchFamily="34" charset="0"/>
                    <a:cs typeface="+mn-cs"/>
                  </a:rPr>
                  <a:t>Consciousness</a:t>
                </a:r>
              </a:p>
            </p:txBody>
          </p:sp>
          <p:grpSp>
            <p:nvGrpSpPr>
              <p:cNvPr id="63527" name="Group 123"/>
              <p:cNvGrpSpPr>
                <a:grpSpLocks/>
              </p:cNvGrpSpPr>
              <p:nvPr/>
            </p:nvGrpSpPr>
            <p:grpSpPr bwMode="auto">
              <a:xfrm>
                <a:off x="2554598" y="3760778"/>
                <a:ext cx="987450" cy="1079457"/>
                <a:chOff x="1768" y="1500"/>
                <a:chExt cx="1524" cy="1666"/>
              </a:xfrm>
            </p:grpSpPr>
            <p:sp>
              <p:nvSpPr>
                <p:cNvPr id="92" name="AutoShape 97"/>
                <p:cNvSpPr>
                  <a:spLocks noChangeArrowheads="1"/>
                </p:cNvSpPr>
                <p:nvPr/>
              </p:nvSpPr>
              <p:spPr bwMode="auto">
                <a:xfrm>
                  <a:off x="2016" y="1976"/>
                  <a:ext cx="797" cy="790"/>
                </a:xfrm>
                <a:custGeom>
                  <a:avLst/>
                  <a:gdLst>
                    <a:gd name="G0" fmla="+- 3373 0 0"/>
                    <a:gd name="G1" fmla="+- 21600 0 3373"/>
                    <a:gd name="G2" fmla="+- 21600 0 3373"/>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73" y="10800"/>
                      </a:moveTo>
                      <a:cubicBezTo>
                        <a:pt x="3373" y="14902"/>
                        <a:pt x="6698" y="18227"/>
                        <a:pt x="10800" y="18227"/>
                      </a:cubicBezTo>
                      <a:cubicBezTo>
                        <a:pt x="14902" y="18227"/>
                        <a:pt x="18227" y="14902"/>
                        <a:pt x="18227" y="10800"/>
                      </a:cubicBezTo>
                      <a:cubicBezTo>
                        <a:pt x="18227" y="6698"/>
                        <a:pt x="14902" y="3373"/>
                        <a:pt x="10800" y="3373"/>
                      </a:cubicBezTo>
                      <a:cubicBezTo>
                        <a:pt x="6698" y="3373"/>
                        <a:pt x="3373" y="6698"/>
                        <a:pt x="3373" y="10800"/>
                      </a:cubicBezTo>
                      <a:close/>
                    </a:path>
                  </a:pathLst>
                </a:custGeom>
                <a:solidFill>
                  <a:schemeClr val="bg1">
                    <a:alpha val="45000"/>
                  </a:schemeClr>
                </a:solidFill>
                <a:ln w="9525">
                  <a:solidFill>
                    <a:schemeClr val="tx1"/>
                  </a:solidFill>
                  <a:round/>
                  <a:headEnd/>
                  <a:tailEnd/>
                </a:ln>
              </p:spPr>
              <p:txBody>
                <a:bodyPr wrap="none" anchor="ctr"/>
                <a:lstStyle/>
                <a:p>
                  <a:pPr>
                    <a:defRPr/>
                  </a:pPr>
                  <a:endParaRPr lang="en-GB" sz="200">
                    <a:solidFill>
                      <a:srgbClr val="FFFFFF"/>
                    </a:solidFill>
                    <a:cs typeface="+mn-cs"/>
                  </a:endParaRPr>
                </a:p>
              </p:txBody>
            </p:sp>
            <p:grpSp>
              <p:nvGrpSpPr>
                <p:cNvPr id="63599" name="Group 98"/>
                <p:cNvGrpSpPr>
                  <a:grpSpLocks/>
                </p:cNvGrpSpPr>
                <p:nvPr/>
              </p:nvGrpSpPr>
              <p:grpSpPr bwMode="auto">
                <a:xfrm>
                  <a:off x="1770" y="1500"/>
                  <a:ext cx="800" cy="800"/>
                  <a:chOff x="1748" y="1273"/>
                  <a:chExt cx="800" cy="800"/>
                </a:xfrm>
              </p:grpSpPr>
              <p:sp>
                <p:nvSpPr>
                  <p:cNvPr id="100" name="Oval 99"/>
                  <p:cNvSpPr>
                    <a:spLocks noChangeArrowheads="1"/>
                  </p:cNvSpPr>
                  <p:nvPr/>
                </p:nvSpPr>
                <p:spPr bwMode="auto">
                  <a:xfrm>
                    <a:off x="1760" y="1272"/>
                    <a:ext cx="800" cy="800"/>
                  </a:xfrm>
                  <a:prstGeom prst="ellipse">
                    <a:avLst/>
                  </a:prstGeom>
                  <a:solidFill>
                    <a:schemeClr val="folHlink"/>
                  </a:solidFill>
                  <a:ln w="9525" algn="ctr">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defRPr/>
                    </a:pPr>
                    <a:endParaRPr lang="en-GB" sz="200">
                      <a:solidFill>
                        <a:srgbClr val="FFFFFF"/>
                      </a:solidFill>
                      <a:cs typeface="+mn-cs"/>
                    </a:endParaRPr>
                  </a:p>
                </p:txBody>
              </p:sp>
              <p:sp>
                <p:nvSpPr>
                  <p:cNvPr id="101" name="Rectangle 100"/>
                  <p:cNvSpPr>
                    <a:spLocks noChangeArrowheads="1"/>
                  </p:cNvSpPr>
                  <p:nvPr/>
                </p:nvSpPr>
                <p:spPr bwMode="auto">
                  <a:xfrm>
                    <a:off x="1843" y="1636"/>
                    <a:ext cx="639" cy="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hangingPunct="0">
                      <a:defRPr/>
                    </a:pPr>
                    <a:r>
                      <a:rPr lang="en-GB" sz="100">
                        <a:solidFill>
                          <a:srgbClr val="003B76"/>
                        </a:solidFill>
                        <a:latin typeface="Arial" pitchFamily="34" charset="0"/>
                        <a:cs typeface="+mn-cs"/>
                      </a:rPr>
                      <a:t>Management</a:t>
                    </a:r>
                  </a:p>
                  <a:p>
                    <a:pPr algn="ctr" eaLnBrk="0" hangingPunct="0">
                      <a:defRPr/>
                    </a:pPr>
                    <a:r>
                      <a:rPr lang="en-GB" sz="100">
                        <a:solidFill>
                          <a:srgbClr val="003B76"/>
                        </a:solidFill>
                        <a:latin typeface="Arial" pitchFamily="34" charset="0"/>
                        <a:cs typeface="+mn-cs"/>
                      </a:rPr>
                      <a:t>System</a:t>
                    </a:r>
                  </a:p>
                </p:txBody>
              </p:sp>
            </p:grpSp>
            <p:grpSp>
              <p:nvGrpSpPr>
                <p:cNvPr id="63600" name="Group 101"/>
                <p:cNvGrpSpPr>
                  <a:grpSpLocks/>
                </p:cNvGrpSpPr>
                <p:nvPr/>
              </p:nvGrpSpPr>
              <p:grpSpPr bwMode="auto">
                <a:xfrm>
                  <a:off x="1768" y="2366"/>
                  <a:ext cx="800" cy="800"/>
                  <a:chOff x="1746" y="2139"/>
                  <a:chExt cx="800" cy="800"/>
                </a:xfrm>
              </p:grpSpPr>
              <p:sp>
                <p:nvSpPr>
                  <p:cNvPr id="98" name="Oval 102"/>
                  <p:cNvSpPr>
                    <a:spLocks noChangeArrowheads="1"/>
                  </p:cNvSpPr>
                  <p:nvPr/>
                </p:nvSpPr>
                <p:spPr bwMode="auto">
                  <a:xfrm>
                    <a:off x="1747" y="2137"/>
                    <a:ext cx="800" cy="800"/>
                  </a:xfrm>
                  <a:prstGeom prst="ellipse">
                    <a:avLst/>
                  </a:prstGeom>
                  <a:solidFill>
                    <a:schemeClr val="folHlink"/>
                  </a:solidFill>
                  <a:ln w="9525">
                    <a:solidFill>
                      <a:schemeClr val="bg1"/>
                    </a:solidFill>
                    <a:round/>
                    <a:headEnd/>
                    <a:tailEnd/>
                  </a:ln>
                </p:spPr>
                <p:txBody>
                  <a:bodyPr wrap="none" anchor="ctr"/>
                  <a:lstStyle/>
                  <a:p>
                    <a:pPr>
                      <a:defRPr/>
                    </a:pPr>
                    <a:endParaRPr lang="en-GB" sz="200">
                      <a:solidFill>
                        <a:srgbClr val="FFFFFF"/>
                      </a:solidFill>
                      <a:cs typeface="+mn-cs"/>
                    </a:endParaRPr>
                  </a:p>
                </p:txBody>
              </p:sp>
              <p:sp>
                <p:nvSpPr>
                  <p:cNvPr id="99" name="Rectangle 103"/>
                  <p:cNvSpPr>
                    <a:spLocks noChangeArrowheads="1"/>
                  </p:cNvSpPr>
                  <p:nvPr/>
                </p:nvSpPr>
                <p:spPr bwMode="auto">
                  <a:xfrm>
                    <a:off x="1832" y="2501"/>
                    <a:ext cx="639" cy="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hangingPunct="0">
                      <a:defRPr/>
                    </a:pPr>
                    <a:r>
                      <a:rPr lang="en-GB" sz="100">
                        <a:solidFill>
                          <a:srgbClr val="003B76"/>
                        </a:solidFill>
                        <a:latin typeface="Arial" pitchFamily="34" charset="0"/>
                        <a:cs typeface="+mn-cs"/>
                      </a:rPr>
                      <a:t>Competence</a:t>
                    </a:r>
                  </a:p>
                  <a:p>
                    <a:pPr algn="ctr" eaLnBrk="0" hangingPunct="0">
                      <a:defRPr/>
                    </a:pPr>
                    <a:r>
                      <a:rPr lang="en-GB" sz="100">
                        <a:solidFill>
                          <a:srgbClr val="003B76"/>
                        </a:solidFill>
                        <a:latin typeface="Arial" pitchFamily="34" charset="0"/>
                        <a:cs typeface="+mn-cs"/>
                      </a:rPr>
                      <a:t>Base</a:t>
                    </a:r>
                  </a:p>
                </p:txBody>
              </p:sp>
            </p:grpSp>
            <p:grpSp>
              <p:nvGrpSpPr>
                <p:cNvPr id="63601" name="Group 104"/>
                <p:cNvGrpSpPr>
                  <a:grpSpLocks/>
                </p:cNvGrpSpPr>
                <p:nvPr/>
              </p:nvGrpSpPr>
              <p:grpSpPr bwMode="auto">
                <a:xfrm>
                  <a:off x="2492" y="1927"/>
                  <a:ext cx="800" cy="800"/>
                  <a:chOff x="2470" y="1700"/>
                  <a:chExt cx="800" cy="800"/>
                </a:xfrm>
              </p:grpSpPr>
              <p:sp>
                <p:nvSpPr>
                  <p:cNvPr id="96" name="Oval 105"/>
                  <p:cNvSpPr>
                    <a:spLocks noChangeArrowheads="1"/>
                  </p:cNvSpPr>
                  <p:nvPr/>
                </p:nvSpPr>
                <p:spPr bwMode="auto">
                  <a:xfrm>
                    <a:off x="2471" y="1691"/>
                    <a:ext cx="800" cy="800"/>
                  </a:xfrm>
                  <a:prstGeom prst="ellipse">
                    <a:avLst/>
                  </a:prstGeom>
                  <a:solidFill>
                    <a:schemeClr val="folHlink"/>
                  </a:solidFill>
                  <a:ln w="9525" algn="ctr">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defRPr/>
                    </a:pPr>
                    <a:endParaRPr lang="en-US" sz="100">
                      <a:solidFill>
                        <a:srgbClr val="003B76"/>
                      </a:solidFill>
                      <a:latin typeface="Arial" pitchFamily="34" charset="0"/>
                      <a:cs typeface="+mn-cs"/>
                    </a:endParaRPr>
                  </a:p>
                </p:txBody>
              </p:sp>
              <p:sp>
                <p:nvSpPr>
                  <p:cNvPr id="97" name="Rectangle 106"/>
                  <p:cNvSpPr>
                    <a:spLocks noChangeArrowheads="1"/>
                  </p:cNvSpPr>
                  <p:nvPr/>
                </p:nvSpPr>
                <p:spPr bwMode="auto">
                  <a:xfrm>
                    <a:off x="2557" y="2014"/>
                    <a:ext cx="642" cy="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hangingPunct="0">
                      <a:defRPr/>
                    </a:pPr>
                    <a:r>
                      <a:rPr lang="en-GB" sz="100">
                        <a:solidFill>
                          <a:srgbClr val="003B76"/>
                        </a:solidFill>
                        <a:latin typeface="Arial" pitchFamily="34" charset="0"/>
                        <a:cs typeface="+mn-cs"/>
                      </a:rPr>
                      <a:t>Organisation</a:t>
                    </a:r>
                  </a:p>
                  <a:p>
                    <a:pPr algn="ctr" eaLnBrk="0" hangingPunct="0">
                      <a:defRPr/>
                    </a:pPr>
                    <a:r>
                      <a:rPr lang="en-GB" sz="100">
                        <a:solidFill>
                          <a:srgbClr val="003B76"/>
                        </a:solidFill>
                        <a:latin typeface="Arial" pitchFamily="34" charset="0"/>
                        <a:cs typeface="+mn-cs"/>
                      </a:rPr>
                      <a:t>Culture</a:t>
                    </a:r>
                  </a:p>
                </p:txBody>
              </p:sp>
            </p:grpSp>
          </p:grpSp>
          <p:sp>
            <p:nvSpPr>
              <p:cNvPr id="21" name="AutoShape 107"/>
              <p:cNvSpPr>
                <a:spLocks noChangeArrowheads="1"/>
              </p:cNvSpPr>
              <p:nvPr/>
            </p:nvSpPr>
            <p:spPr bwMode="auto">
              <a:xfrm>
                <a:off x="3142328" y="3335286"/>
                <a:ext cx="95660" cy="553871"/>
              </a:xfrm>
              <a:prstGeom prst="downArrow">
                <a:avLst>
                  <a:gd name="adj1" fmla="val 50000"/>
                  <a:gd name="adj2" fmla="val 144426"/>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grpSp>
            <p:nvGrpSpPr>
              <p:cNvPr id="63529" name="Group 122"/>
              <p:cNvGrpSpPr>
                <a:grpSpLocks/>
              </p:cNvGrpSpPr>
              <p:nvPr/>
            </p:nvGrpSpPr>
            <p:grpSpPr bwMode="auto">
              <a:xfrm>
                <a:off x="1861310" y="3548903"/>
                <a:ext cx="704952" cy="1485711"/>
                <a:chOff x="698" y="1173"/>
                <a:chExt cx="1088" cy="2293"/>
              </a:xfrm>
            </p:grpSpPr>
            <p:sp>
              <p:nvSpPr>
                <p:cNvPr id="90" name="AutoShape 109"/>
                <p:cNvSpPr>
                  <a:spLocks noChangeArrowheads="1"/>
                </p:cNvSpPr>
                <p:nvPr/>
              </p:nvSpPr>
              <p:spPr bwMode="auto">
                <a:xfrm>
                  <a:off x="697" y="1173"/>
                  <a:ext cx="1088" cy="2293"/>
                </a:xfrm>
                <a:prstGeom prst="rightArrow">
                  <a:avLst>
                    <a:gd name="adj1" fmla="val 76009"/>
                    <a:gd name="adj2" fmla="val 27167"/>
                  </a:avLst>
                </a:prstGeom>
                <a:gradFill rotWithShape="0">
                  <a:gsLst>
                    <a:gs pos="0">
                      <a:srgbClr val="003399"/>
                    </a:gs>
                    <a:gs pos="100000">
                      <a:srgbClr val="003399">
                        <a:gamma/>
                        <a:shade val="30196"/>
                        <a:invGamma/>
                      </a:srgbClr>
                    </a:gs>
                  </a:gsLst>
                  <a:lin ang="0" scaled="1"/>
                </a:gradFill>
                <a:ln w="9525">
                  <a:solidFill>
                    <a:schemeClr val="tx1"/>
                  </a:solidFill>
                  <a:miter lim="800000"/>
                  <a:headEnd/>
                  <a:tailEnd/>
                </a:ln>
                <a:effectLst>
                  <a:outerShdw dist="107763" dir="8100000" algn="ctr" rotWithShape="0">
                    <a:srgbClr val="808080"/>
                  </a:outerShdw>
                </a:effectLst>
              </p:spPr>
              <p:txBody>
                <a:bodyPr wrap="none" anchor="ctr"/>
                <a:lstStyle/>
                <a:p>
                  <a:pPr algn="ctr">
                    <a:defRPr/>
                  </a:pPr>
                  <a:endParaRPr lang="en-US" sz="200">
                    <a:solidFill>
                      <a:srgbClr val="FFFFFF"/>
                    </a:solidFill>
                    <a:cs typeface="+mn-cs"/>
                  </a:endParaRPr>
                </a:p>
              </p:txBody>
            </p:sp>
            <p:sp>
              <p:nvSpPr>
                <p:cNvPr id="91" name="Text Box 110"/>
                <p:cNvSpPr txBox="1">
                  <a:spLocks noChangeArrowheads="1"/>
                </p:cNvSpPr>
                <p:nvPr/>
              </p:nvSpPr>
              <p:spPr bwMode="auto">
                <a:xfrm rot="16200000">
                  <a:off x="557" y="2055"/>
                  <a:ext cx="1322" cy="6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sz="400">
                      <a:solidFill>
                        <a:srgbClr val="FFFFFF"/>
                      </a:solidFill>
                      <a:latin typeface="Arial" pitchFamily="34" charset="0"/>
                      <a:cs typeface="+mn-cs"/>
                    </a:rPr>
                    <a:t>Corporate Leadership</a:t>
                  </a:r>
                </a:p>
                <a:p>
                  <a:pPr algn="ctr" eaLnBrk="0" hangingPunct="0">
                    <a:spcBef>
                      <a:spcPct val="50000"/>
                    </a:spcBef>
                    <a:defRPr/>
                  </a:pPr>
                  <a:r>
                    <a:rPr lang="en-GB" sz="300">
                      <a:solidFill>
                        <a:srgbClr val="FFFFFF"/>
                      </a:solidFill>
                      <a:latin typeface="Arial" pitchFamily="34" charset="0"/>
                      <a:cs typeface="+mn-cs"/>
                    </a:rPr>
                    <a:t> </a:t>
                  </a:r>
                  <a:r>
                    <a:rPr lang="en-GB" sz="100">
                      <a:solidFill>
                        <a:srgbClr val="FFFFFF"/>
                      </a:solidFill>
                      <a:latin typeface="Arial" pitchFamily="34" charset="0"/>
                      <a:cs typeface="+mn-cs"/>
                    </a:rPr>
                    <a:t>(Top Management</a:t>
                  </a:r>
                  <a:r>
                    <a:rPr lang="en-GB" sz="100" b="1">
                      <a:solidFill>
                        <a:srgbClr val="FFFFFF"/>
                      </a:solidFill>
                      <a:latin typeface="Arial" pitchFamily="34" charset="0"/>
                      <a:cs typeface="+mn-cs"/>
                    </a:rPr>
                    <a:t>)</a:t>
                  </a:r>
                </a:p>
              </p:txBody>
            </p:sp>
          </p:grpSp>
          <p:sp>
            <p:nvSpPr>
              <p:cNvPr id="23" name="AutoShape 111"/>
              <p:cNvSpPr>
                <a:spLocks noChangeArrowheads="1"/>
              </p:cNvSpPr>
              <p:nvPr/>
            </p:nvSpPr>
            <p:spPr bwMode="auto">
              <a:xfrm>
                <a:off x="2043359" y="3277452"/>
                <a:ext cx="100109" cy="611705"/>
              </a:xfrm>
              <a:prstGeom prst="downArrow">
                <a:avLst>
                  <a:gd name="adj1" fmla="val 50000"/>
                  <a:gd name="adj2" fmla="val 153571"/>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sp>
            <p:nvSpPr>
              <p:cNvPr id="24" name="AutoShape 112"/>
              <p:cNvSpPr>
                <a:spLocks noChangeArrowheads="1"/>
              </p:cNvSpPr>
              <p:nvPr/>
            </p:nvSpPr>
            <p:spPr bwMode="auto">
              <a:xfrm>
                <a:off x="2054482" y="4772240"/>
                <a:ext cx="117905" cy="531628"/>
              </a:xfrm>
              <a:prstGeom prst="upArrow">
                <a:avLst>
                  <a:gd name="adj1" fmla="val 50000"/>
                  <a:gd name="adj2" fmla="val 112775"/>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sp>
            <p:nvSpPr>
              <p:cNvPr id="25" name="AutoShape 113"/>
              <p:cNvSpPr>
                <a:spLocks noChangeArrowheads="1"/>
              </p:cNvSpPr>
              <p:nvPr/>
            </p:nvSpPr>
            <p:spPr bwMode="auto">
              <a:xfrm>
                <a:off x="2526105" y="4772240"/>
                <a:ext cx="113456" cy="560545"/>
              </a:xfrm>
              <a:prstGeom prst="upArrow">
                <a:avLst>
                  <a:gd name="adj1" fmla="val 50000"/>
                  <a:gd name="adj2" fmla="val 121629"/>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sp>
            <p:nvSpPr>
              <p:cNvPr id="27" name="Rectangle 115"/>
              <p:cNvSpPr>
                <a:spLocks noChangeArrowheads="1"/>
              </p:cNvSpPr>
              <p:nvPr/>
            </p:nvSpPr>
            <p:spPr bwMode="auto">
              <a:xfrm>
                <a:off x="1614005" y="3130643"/>
                <a:ext cx="60064" cy="2202142"/>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sp>
            <p:nvSpPr>
              <p:cNvPr id="28" name="AutoShape 116"/>
              <p:cNvSpPr>
                <a:spLocks noChangeArrowheads="1"/>
              </p:cNvSpPr>
              <p:nvPr/>
            </p:nvSpPr>
            <p:spPr bwMode="auto">
              <a:xfrm>
                <a:off x="1614005" y="3101725"/>
                <a:ext cx="1103419" cy="115668"/>
              </a:xfrm>
              <a:prstGeom prst="rightArrow">
                <a:avLst>
                  <a:gd name="adj1" fmla="val 50000"/>
                  <a:gd name="adj2" fmla="val 108134"/>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sp>
            <p:nvSpPr>
              <p:cNvPr id="29" name="Rectangle 117"/>
              <p:cNvSpPr>
                <a:spLocks noChangeArrowheads="1"/>
              </p:cNvSpPr>
              <p:nvPr/>
            </p:nvSpPr>
            <p:spPr bwMode="auto">
              <a:xfrm>
                <a:off x="2775264" y="3248534"/>
                <a:ext cx="852035" cy="57834"/>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GB" sz="200">
                  <a:solidFill>
                    <a:srgbClr val="FFFFFF"/>
                  </a:solidFill>
                  <a:cs typeface="+mn-cs"/>
                </a:endParaRPr>
              </a:p>
            </p:txBody>
          </p:sp>
          <p:sp>
            <p:nvSpPr>
              <p:cNvPr id="30" name="AutoShape 7"/>
              <p:cNvSpPr>
                <a:spLocks noChangeArrowheads="1"/>
              </p:cNvSpPr>
              <p:nvPr/>
            </p:nvSpPr>
            <p:spPr bwMode="auto">
              <a:xfrm>
                <a:off x="3582806" y="3571071"/>
                <a:ext cx="1001086" cy="1479216"/>
              </a:xfrm>
              <a:prstGeom prst="rightArrow">
                <a:avLst>
                  <a:gd name="adj1" fmla="val 76981"/>
                  <a:gd name="adj2" fmla="val 22245"/>
                </a:avLst>
              </a:prstGeom>
              <a:gradFill rotWithShape="0">
                <a:gsLst>
                  <a:gs pos="0">
                    <a:srgbClr val="003399"/>
                  </a:gs>
                  <a:gs pos="100000">
                    <a:srgbClr val="003399">
                      <a:gamma/>
                      <a:shade val="30196"/>
                      <a:invGamma/>
                    </a:srgbClr>
                  </a:gs>
                </a:gsLst>
                <a:lin ang="0" scaled="1"/>
              </a:gradFill>
              <a:ln w="9525">
                <a:solidFill>
                  <a:schemeClr val="tx1"/>
                </a:solidFill>
                <a:miter lim="800000"/>
                <a:headEnd/>
                <a:tailEnd/>
              </a:ln>
              <a:effectLst>
                <a:outerShdw dist="107763" dir="8100000" algn="ctr" rotWithShape="0">
                  <a:srgbClr val="808080"/>
                </a:outerShdw>
              </a:effectLst>
            </p:spPr>
            <p:txBody>
              <a:bodyPr wrap="none" anchor="ctr"/>
              <a:lstStyle/>
              <a:p>
                <a:pPr>
                  <a:defRPr/>
                </a:pPr>
                <a:endParaRPr lang="en-GB" sz="200">
                  <a:solidFill>
                    <a:srgbClr val="FFFFFF"/>
                  </a:solidFill>
                  <a:cs typeface="+mn-cs"/>
                </a:endParaRPr>
              </a:p>
            </p:txBody>
          </p:sp>
          <p:sp>
            <p:nvSpPr>
              <p:cNvPr id="31" name="Text Box 118"/>
              <p:cNvSpPr txBox="1">
                <a:spLocks noChangeArrowheads="1"/>
              </p:cNvSpPr>
              <p:nvPr/>
            </p:nvSpPr>
            <p:spPr bwMode="auto">
              <a:xfrm rot="16200000">
                <a:off x="3141280" y="4232816"/>
                <a:ext cx="1143334" cy="171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sz="200" dirty="0">
                    <a:solidFill>
                      <a:srgbClr val="FFFFFF"/>
                    </a:solidFill>
                    <a:latin typeface="Arial" pitchFamily="34" charset="0"/>
                    <a:cs typeface="+mn-cs"/>
                  </a:rPr>
                  <a:t>Human Resource Data, Matter, Energy </a:t>
                </a:r>
                <a:r>
                  <a:rPr lang="en-GB" sz="200" dirty="0" err="1">
                    <a:solidFill>
                      <a:srgbClr val="FFFFFF"/>
                    </a:solidFill>
                    <a:latin typeface="Arial" pitchFamily="34" charset="0"/>
                    <a:cs typeface="+mn-cs"/>
                  </a:rPr>
                  <a:t>etc</a:t>
                </a:r>
                <a:endParaRPr lang="en-GB" sz="200" dirty="0">
                  <a:solidFill>
                    <a:srgbClr val="FFFFFF"/>
                  </a:solidFill>
                  <a:latin typeface="Arial" pitchFamily="34" charset="0"/>
                  <a:cs typeface="+mn-cs"/>
                </a:endParaRPr>
              </a:p>
            </p:txBody>
          </p:sp>
          <p:sp>
            <p:nvSpPr>
              <p:cNvPr id="32" name="AutoShape 56"/>
              <p:cNvSpPr>
                <a:spLocks noChangeArrowheads="1"/>
              </p:cNvSpPr>
              <p:nvPr/>
            </p:nvSpPr>
            <p:spPr bwMode="auto">
              <a:xfrm>
                <a:off x="3996588" y="3893606"/>
                <a:ext cx="93435" cy="843043"/>
              </a:xfrm>
              <a:prstGeom prst="downArrow">
                <a:avLst>
                  <a:gd name="adj1" fmla="val 50000"/>
                  <a:gd name="adj2" fmla="val 227622"/>
                </a:avLst>
              </a:prstGeom>
              <a:solidFill>
                <a:schemeClr val="accent1"/>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33" name="AutoShape 57"/>
              <p:cNvSpPr>
                <a:spLocks noChangeArrowheads="1"/>
              </p:cNvSpPr>
              <p:nvPr/>
            </p:nvSpPr>
            <p:spPr bwMode="auto">
              <a:xfrm>
                <a:off x="4098922" y="3893606"/>
                <a:ext cx="100109" cy="823023"/>
              </a:xfrm>
              <a:prstGeom prst="downArrow">
                <a:avLst>
                  <a:gd name="adj1" fmla="val 50000"/>
                  <a:gd name="adj2" fmla="val 204677"/>
                </a:avLst>
              </a:prstGeom>
              <a:solidFill>
                <a:schemeClr val="accent1"/>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34" name="AutoShape 58"/>
              <p:cNvSpPr>
                <a:spLocks noChangeArrowheads="1"/>
              </p:cNvSpPr>
              <p:nvPr/>
            </p:nvSpPr>
            <p:spPr bwMode="auto">
              <a:xfrm>
                <a:off x="4199031" y="3893606"/>
                <a:ext cx="93435" cy="843043"/>
              </a:xfrm>
              <a:prstGeom prst="downArrow">
                <a:avLst>
                  <a:gd name="adj1" fmla="val 50000"/>
                  <a:gd name="adj2" fmla="val 227623"/>
                </a:avLst>
              </a:prstGeom>
              <a:solidFill>
                <a:schemeClr val="accent1"/>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grpSp>
            <p:nvGrpSpPr>
              <p:cNvPr id="63541" name="Group 129"/>
              <p:cNvGrpSpPr>
                <a:grpSpLocks/>
              </p:cNvGrpSpPr>
              <p:nvPr/>
            </p:nvGrpSpPr>
            <p:grpSpPr bwMode="auto">
              <a:xfrm>
                <a:off x="3860831" y="3961638"/>
                <a:ext cx="393296" cy="76456"/>
                <a:chOff x="3784" y="1810"/>
                <a:chExt cx="607" cy="118"/>
              </a:xfrm>
            </p:grpSpPr>
            <p:sp>
              <p:nvSpPr>
                <p:cNvPr id="87" name="AutoShape 60"/>
                <p:cNvSpPr>
                  <a:spLocks noChangeArrowheads="1"/>
                </p:cNvSpPr>
                <p:nvPr/>
              </p:nvSpPr>
              <p:spPr bwMode="auto">
                <a:xfrm rot="-5400000">
                  <a:off x="4184" y="1717"/>
                  <a:ext cx="127" cy="295"/>
                </a:xfrm>
                <a:prstGeom prst="downArrow">
                  <a:avLst>
                    <a:gd name="adj1" fmla="val 50000"/>
                    <a:gd name="adj2" fmla="val 62076"/>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88" name="AutoShape 61"/>
                <p:cNvSpPr>
                  <a:spLocks noChangeArrowheads="1"/>
                </p:cNvSpPr>
                <p:nvPr/>
              </p:nvSpPr>
              <p:spPr bwMode="auto">
                <a:xfrm rot="-5400000">
                  <a:off x="4030" y="1720"/>
                  <a:ext cx="120" cy="295"/>
                </a:xfrm>
                <a:prstGeom prst="downArrow">
                  <a:avLst>
                    <a:gd name="adj1" fmla="val 50000"/>
                    <a:gd name="adj2" fmla="val 62288"/>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89" name="AutoShape 62"/>
                <p:cNvSpPr>
                  <a:spLocks noChangeArrowheads="1"/>
                </p:cNvSpPr>
                <p:nvPr/>
              </p:nvSpPr>
              <p:spPr bwMode="auto">
                <a:xfrm rot="-5400000">
                  <a:off x="3872" y="1720"/>
                  <a:ext cx="120" cy="295"/>
                </a:xfrm>
                <a:prstGeom prst="downArrow">
                  <a:avLst>
                    <a:gd name="adj1" fmla="val 50000"/>
                    <a:gd name="adj2" fmla="val 62288"/>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grpSp>
          <p:grpSp>
            <p:nvGrpSpPr>
              <p:cNvPr id="63542" name="Group 128"/>
              <p:cNvGrpSpPr>
                <a:grpSpLocks/>
              </p:cNvGrpSpPr>
              <p:nvPr/>
            </p:nvGrpSpPr>
            <p:grpSpPr bwMode="auto">
              <a:xfrm>
                <a:off x="3860831" y="4182583"/>
                <a:ext cx="393296" cy="75808"/>
                <a:chOff x="3784" y="2151"/>
                <a:chExt cx="607" cy="117"/>
              </a:xfrm>
            </p:grpSpPr>
            <p:sp>
              <p:nvSpPr>
                <p:cNvPr id="84" name="AutoShape 64"/>
                <p:cNvSpPr>
                  <a:spLocks noChangeArrowheads="1"/>
                </p:cNvSpPr>
                <p:nvPr/>
              </p:nvSpPr>
              <p:spPr bwMode="auto">
                <a:xfrm rot="-5400000">
                  <a:off x="4189" y="2062"/>
                  <a:ext cx="117" cy="295"/>
                </a:xfrm>
                <a:prstGeom prst="downArrow">
                  <a:avLst>
                    <a:gd name="adj1" fmla="val 50000"/>
                    <a:gd name="adj2" fmla="val 62607"/>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85" name="AutoShape 65"/>
                <p:cNvSpPr>
                  <a:spLocks noChangeArrowheads="1"/>
                </p:cNvSpPr>
                <p:nvPr/>
              </p:nvSpPr>
              <p:spPr bwMode="auto">
                <a:xfrm rot="-5400000">
                  <a:off x="4031" y="2062"/>
                  <a:ext cx="117" cy="295"/>
                </a:xfrm>
                <a:prstGeom prst="downArrow">
                  <a:avLst>
                    <a:gd name="adj1" fmla="val 50000"/>
                    <a:gd name="adj2" fmla="val 62821"/>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86" name="AutoShape 66"/>
                <p:cNvSpPr>
                  <a:spLocks noChangeArrowheads="1"/>
                </p:cNvSpPr>
                <p:nvPr/>
              </p:nvSpPr>
              <p:spPr bwMode="auto">
                <a:xfrm rot="-5400000">
                  <a:off x="3873" y="2062"/>
                  <a:ext cx="117" cy="295"/>
                </a:xfrm>
                <a:prstGeom prst="downArrow">
                  <a:avLst>
                    <a:gd name="adj1" fmla="val 50000"/>
                    <a:gd name="adj2" fmla="val 62821"/>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grpSp>
          <p:grpSp>
            <p:nvGrpSpPr>
              <p:cNvPr id="63543" name="Group 127"/>
              <p:cNvGrpSpPr>
                <a:grpSpLocks/>
              </p:cNvGrpSpPr>
              <p:nvPr/>
            </p:nvGrpSpPr>
            <p:grpSpPr bwMode="auto">
              <a:xfrm>
                <a:off x="3860831" y="4385386"/>
                <a:ext cx="393296" cy="75808"/>
                <a:chOff x="3784" y="2464"/>
                <a:chExt cx="607" cy="117"/>
              </a:xfrm>
            </p:grpSpPr>
            <p:sp>
              <p:nvSpPr>
                <p:cNvPr id="81" name="AutoShape 68"/>
                <p:cNvSpPr>
                  <a:spLocks noChangeArrowheads="1"/>
                </p:cNvSpPr>
                <p:nvPr/>
              </p:nvSpPr>
              <p:spPr bwMode="auto">
                <a:xfrm rot="-5400000">
                  <a:off x="4189" y="2374"/>
                  <a:ext cx="117" cy="295"/>
                </a:xfrm>
                <a:prstGeom prst="downArrow">
                  <a:avLst>
                    <a:gd name="adj1" fmla="val 50000"/>
                    <a:gd name="adj2" fmla="val 62607"/>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82" name="AutoShape 69"/>
                <p:cNvSpPr>
                  <a:spLocks noChangeArrowheads="1"/>
                </p:cNvSpPr>
                <p:nvPr/>
              </p:nvSpPr>
              <p:spPr bwMode="auto">
                <a:xfrm rot="-5400000">
                  <a:off x="4031" y="2374"/>
                  <a:ext cx="117" cy="295"/>
                </a:xfrm>
                <a:prstGeom prst="downArrow">
                  <a:avLst>
                    <a:gd name="adj1" fmla="val 50000"/>
                    <a:gd name="adj2" fmla="val 62821"/>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83" name="AutoShape 70"/>
                <p:cNvSpPr>
                  <a:spLocks noChangeArrowheads="1"/>
                </p:cNvSpPr>
                <p:nvPr/>
              </p:nvSpPr>
              <p:spPr bwMode="auto">
                <a:xfrm rot="-5400000">
                  <a:off x="3873" y="2374"/>
                  <a:ext cx="117" cy="295"/>
                </a:xfrm>
                <a:prstGeom prst="downArrow">
                  <a:avLst>
                    <a:gd name="adj1" fmla="val 50000"/>
                    <a:gd name="adj2" fmla="val 62821"/>
                  </a:avLst>
                </a:prstGeom>
                <a:solidFill>
                  <a:srgbClr val="FFFF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grpSp>
          <p:grpSp>
            <p:nvGrpSpPr>
              <p:cNvPr id="63544" name="Group 126"/>
              <p:cNvGrpSpPr>
                <a:grpSpLocks/>
              </p:cNvGrpSpPr>
              <p:nvPr/>
            </p:nvGrpSpPr>
            <p:grpSpPr bwMode="auto">
              <a:xfrm>
                <a:off x="4051324" y="4100296"/>
                <a:ext cx="368026" cy="77104"/>
                <a:chOff x="4078" y="2024"/>
                <a:chExt cx="568" cy="119"/>
              </a:xfrm>
            </p:grpSpPr>
            <p:sp>
              <p:nvSpPr>
                <p:cNvPr id="78" name="AutoShape 72"/>
                <p:cNvSpPr>
                  <a:spLocks noChangeArrowheads="1"/>
                </p:cNvSpPr>
                <p:nvPr/>
              </p:nvSpPr>
              <p:spPr bwMode="auto">
                <a:xfrm rot="-5400000">
                  <a:off x="4462" y="1957"/>
                  <a:ext cx="117" cy="251"/>
                </a:xfrm>
                <a:prstGeom prst="downArrow">
                  <a:avLst>
                    <a:gd name="adj1" fmla="val 50000"/>
                    <a:gd name="adj2" fmla="val 53571"/>
                  </a:avLst>
                </a:prstGeom>
                <a:solidFill>
                  <a:srgbClr val="FF00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79" name="AutoShape 73"/>
                <p:cNvSpPr>
                  <a:spLocks noChangeArrowheads="1"/>
                </p:cNvSpPr>
                <p:nvPr/>
              </p:nvSpPr>
              <p:spPr bwMode="auto">
                <a:xfrm rot="-5400000">
                  <a:off x="4309" y="1952"/>
                  <a:ext cx="110" cy="254"/>
                </a:xfrm>
                <a:prstGeom prst="downArrow">
                  <a:avLst>
                    <a:gd name="adj1" fmla="val 50000"/>
                    <a:gd name="adj2" fmla="val 53571"/>
                  </a:avLst>
                </a:prstGeom>
                <a:solidFill>
                  <a:srgbClr val="FF00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80" name="AutoShape 74"/>
                <p:cNvSpPr>
                  <a:spLocks noChangeArrowheads="1"/>
                </p:cNvSpPr>
                <p:nvPr/>
              </p:nvSpPr>
              <p:spPr bwMode="auto">
                <a:xfrm rot="-5400000">
                  <a:off x="4150" y="1957"/>
                  <a:ext cx="117" cy="251"/>
                </a:xfrm>
                <a:prstGeom prst="downArrow">
                  <a:avLst>
                    <a:gd name="adj1" fmla="val 50000"/>
                    <a:gd name="adj2" fmla="val 53361"/>
                  </a:avLst>
                </a:prstGeom>
                <a:solidFill>
                  <a:srgbClr val="FF00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grpSp>
          <p:grpSp>
            <p:nvGrpSpPr>
              <p:cNvPr id="63545" name="Group 125"/>
              <p:cNvGrpSpPr>
                <a:grpSpLocks/>
              </p:cNvGrpSpPr>
              <p:nvPr/>
            </p:nvGrpSpPr>
            <p:grpSpPr bwMode="auto">
              <a:xfrm>
                <a:off x="4051324" y="4306987"/>
                <a:ext cx="368026" cy="76456"/>
                <a:chOff x="4078" y="2343"/>
                <a:chExt cx="568" cy="118"/>
              </a:xfrm>
            </p:grpSpPr>
            <p:sp>
              <p:nvSpPr>
                <p:cNvPr id="75" name="AutoShape 76"/>
                <p:cNvSpPr>
                  <a:spLocks noChangeArrowheads="1"/>
                </p:cNvSpPr>
                <p:nvPr/>
              </p:nvSpPr>
              <p:spPr bwMode="auto">
                <a:xfrm rot="-5400000">
                  <a:off x="4457" y="2271"/>
                  <a:ext cx="127" cy="251"/>
                </a:xfrm>
                <a:prstGeom prst="downArrow">
                  <a:avLst>
                    <a:gd name="adj1" fmla="val 50000"/>
                    <a:gd name="adj2" fmla="val 54025"/>
                  </a:avLst>
                </a:prstGeom>
                <a:solidFill>
                  <a:srgbClr val="FF00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76" name="AutoShape 77"/>
                <p:cNvSpPr>
                  <a:spLocks noChangeArrowheads="1"/>
                </p:cNvSpPr>
                <p:nvPr/>
              </p:nvSpPr>
              <p:spPr bwMode="auto">
                <a:xfrm rot="-5400000">
                  <a:off x="4301" y="2270"/>
                  <a:ext cx="127" cy="254"/>
                </a:xfrm>
                <a:prstGeom prst="downArrow">
                  <a:avLst>
                    <a:gd name="adj1" fmla="val 50000"/>
                    <a:gd name="adj2" fmla="val 54025"/>
                  </a:avLst>
                </a:prstGeom>
                <a:solidFill>
                  <a:srgbClr val="FF00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77" name="AutoShape 78"/>
                <p:cNvSpPr>
                  <a:spLocks noChangeArrowheads="1"/>
                </p:cNvSpPr>
                <p:nvPr/>
              </p:nvSpPr>
              <p:spPr bwMode="auto">
                <a:xfrm rot="-5400000">
                  <a:off x="4145" y="2271"/>
                  <a:ext cx="127" cy="251"/>
                </a:xfrm>
                <a:prstGeom prst="downArrow">
                  <a:avLst>
                    <a:gd name="adj1" fmla="val 50000"/>
                    <a:gd name="adj2" fmla="val 53814"/>
                  </a:avLst>
                </a:prstGeom>
                <a:solidFill>
                  <a:srgbClr val="FF0000"/>
                </a:solidFill>
                <a:ln w="9525">
                  <a:solidFill>
                    <a:srgbClr val="00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grpSp>
          <p:sp>
            <p:nvSpPr>
              <p:cNvPr id="40" name="Text Box 8"/>
              <p:cNvSpPr txBox="1">
                <a:spLocks noChangeArrowheads="1"/>
              </p:cNvSpPr>
              <p:nvPr/>
            </p:nvSpPr>
            <p:spPr bwMode="auto">
              <a:xfrm>
                <a:off x="3774125" y="4507537"/>
                <a:ext cx="765275" cy="2157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sz="400">
                    <a:solidFill>
                      <a:srgbClr val="FFFFFF"/>
                    </a:solidFill>
                    <a:latin typeface="Arial" pitchFamily="34" charset="0"/>
                    <a:cs typeface="+mn-cs"/>
                  </a:rPr>
                  <a:t>Processes</a:t>
                </a:r>
              </a:p>
            </p:txBody>
          </p:sp>
          <p:grpSp>
            <p:nvGrpSpPr>
              <p:cNvPr id="63547" name="Group 136"/>
              <p:cNvGrpSpPr>
                <a:grpSpLocks/>
              </p:cNvGrpSpPr>
              <p:nvPr/>
            </p:nvGrpSpPr>
            <p:grpSpPr bwMode="auto">
              <a:xfrm>
                <a:off x="3698847" y="4746930"/>
                <a:ext cx="887669" cy="556574"/>
                <a:chOff x="3534" y="3022"/>
                <a:chExt cx="1370" cy="859"/>
              </a:xfrm>
            </p:grpSpPr>
            <p:sp>
              <p:nvSpPr>
                <p:cNvPr id="59" name="Text Box 55"/>
                <p:cNvSpPr txBox="1">
                  <a:spLocks noChangeArrowheads="1"/>
                </p:cNvSpPr>
                <p:nvPr/>
              </p:nvSpPr>
              <p:spPr bwMode="auto">
                <a:xfrm>
                  <a:off x="3533" y="3648"/>
                  <a:ext cx="1370" cy="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sz="100">
                      <a:solidFill>
                        <a:srgbClr val="FFFFFF"/>
                      </a:solidFill>
                      <a:latin typeface="Arial" pitchFamily="34" charset="0"/>
                      <a:cs typeface="+mn-cs"/>
                    </a:rPr>
                    <a:t>Delivery Chain</a:t>
                  </a:r>
                </a:p>
              </p:txBody>
            </p:sp>
            <p:grpSp>
              <p:nvGrpSpPr>
                <p:cNvPr id="63566" name="Group 135"/>
                <p:cNvGrpSpPr>
                  <a:grpSpLocks/>
                </p:cNvGrpSpPr>
                <p:nvPr/>
              </p:nvGrpSpPr>
              <p:grpSpPr bwMode="auto">
                <a:xfrm>
                  <a:off x="3852" y="3022"/>
                  <a:ext cx="726" cy="628"/>
                  <a:chOff x="3852" y="3022"/>
                  <a:chExt cx="726" cy="628"/>
                </a:xfrm>
              </p:grpSpPr>
              <p:sp>
                <p:nvSpPr>
                  <p:cNvPr id="61" name="AutoShape 41"/>
                  <p:cNvSpPr>
                    <a:spLocks noChangeArrowheads="1"/>
                  </p:cNvSpPr>
                  <p:nvPr/>
                </p:nvSpPr>
                <p:spPr bwMode="auto">
                  <a:xfrm>
                    <a:off x="3853" y="3013"/>
                    <a:ext cx="735" cy="628"/>
                  </a:xfrm>
                  <a:prstGeom prst="triangle">
                    <a:avLst>
                      <a:gd name="adj" fmla="val 50000"/>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62" name="Rectangle 42"/>
                  <p:cNvSpPr>
                    <a:spLocks noChangeArrowheads="1"/>
                  </p:cNvSpPr>
                  <p:nvPr/>
                </p:nvSpPr>
                <p:spPr bwMode="auto">
                  <a:xfrm>
                    <a:off x="3949" y="3552"/>
                    <a:ext cx="62" cy="65"/>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63" name="Rectangle 43"/>
                  <p:cNvSpPr>
                    <a:spLocks noChangeArrowheads="1"/>
                  </p:cNvSpPr>
                  <p:nvPr/>
                </p:nvSpPr>
                <p:spPr bwMode="auto">
                  <a:xfrm>
                    <a:off x="4042" y="3552"/>
                    <a:ext cx="65" cy="65"/>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64" name="Rectangle 44"/>
                  <p:cNvSpPr>
                    <a:spLocks noChangeArrowheads="1"/>
                  </p:cNvSpPr>
                  <p:nvPr/>
                </p:nvSpPr>
                <p:spPr bwMode="auto">
                  <a:xfrm>
                    <a:off x="4141" y="3552"/>
                    <a:ext cx="62" cy="65"/>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65" name="Rectangle 45"/>
                  <p:cNvSpPr>
                    <a:spLocks noChangeArrowheads="1"/>
                  </p:cNvSpPr>
                  <p:nvPr/>
                </p:nvSpPr>
                <p:spPr bwMode="auto">
                  <a:xfrm>
                    <a:off x="4241" y="3552"/>
                    <a:ext cx="62" cy="65"/>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66" name="Rectangle 46"/>
                  <p:cNvSpPr>
                    <a:spLocks noChangeArrowheads="1"/>
                  </p:cNvSpPr>
                  <p:nvPr/>
                </p:nvSpPr>
                <p:spPr bwMode="auto">
                  <a:xfrm>
                    <a:off x="4333" y="3552"/>
                    <a:ext cx="65" cy="65"/>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67" name="Rectangle 47"/>
                  <p:cNvSpPr>
                    <a:spLocks noChangeArrowheads="1"/>
                  </p:cNvSpPr>
                  <p:nvPr/>
                </p:nvSpPr>
                <p:spPr bwMode="auto">
                  <a:xfrm>
                    <a:off x="4430" y="3552"/>
                    <a:ext cx="62" cy="65"/>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68" name="Rectangle 48"/>
                  <p:cNvSpPr>
                    <a:spLocks noChangeArrowheads="1"/>
                  </p:cNvSpPr>
                  <p:nvPr/>
                </p:nvSpPr>
                <p:spPr bwMode="auto">
                  <a:xfrm>
                    <a:off x="4042" y="3425"/>
                    <a:ext cx="65" cy="65"/>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69" name="Rectangle 49"/>
                  <p:cNvSpPr>
                    <a:spLocks noChangeArrowheads="1"/>
                  </p:cNvSpPr>
                  <p:nvPr/>
                </p:nvSpPr>
                <p:spPr bwMode="auto">
                  <a:xfrm>
                    <a:off x="4141" y="3425"/>
                    <a:ext cx="62" cy="65"/>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70" name="Rectangle 50"/>
                  <p:cNvSpPr>
                    <a:spLocks noChangeArrowheads="1"/>
                  </p:cNvSpPr>
                  <p:nvPr/>
                </p:nvSpPr>
                <p:spPr bwMode="auto">
                  <a:xfrm>
                    <a:off x="4241" y="3425"/>
                    <a:ext cx="62" cy="65"/>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71" name="Rectangle 51"/>
                  <p:cNvSpPr>
                    <a:spLocks noChangeArrowheads="1"/>
                  </p:cNvSpPr>
                  <p:nvPr/>
                </p:nvSpPr>
                <p:spPr bwMode="auto">
                  <a:xfrm>
                    <a:off x="4333" y="3425"/>
                    <a:ext cx="65" cy="65"/>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72" name="Rectangle 52"/>
                  <p:cNvSpPr>
                    <a:spLocks noChangeArrowheads="1"/>
                  </p:cNvSpPr>
                  <p:nvPr/>
                </p:nvSpPr>
                <p:spPr bwMode="auto">
                  <a:xfrm>
                    <a:off x="4090" y="3298"/>
                    <a:ext cx="65" cy="62"/>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73" name="Rectangle 53"/>
                  <p:cNvSpPr>
                    <a:spLocks noChangeArrowheads="1"/>
                  </p:cNvSpPr>
                  <p:nvPr/>
                </p:nvSpPr>
                <p:spPr bwMode="auto">
                  <a:xfrm>
                    <a:off x="4189" y="3298"/>
                    <a:ext cx="65" cy="62"/>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74" name="Rectangle 54"/>
                  <p:cNvSpPr>
                    <a:spLocks noChangeArrowheads="1"/>
                  </p:cNvSpPr>
                  <p:nvPr/>
                </p:nvSpPr>
                <p:spPr bwMode="auto">
                  <a:xfrm>
                    <a:off x="4285" y="3298"/>
                    <a:ext cx="65" cy="62"/>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grpSp>
          </p:grpSp>
          <p:grpSp>
            <p:nvGrpSpPr>
              <p:cNvPr id="63548" name="Group 124"/>
              <p:cNvGrpSpPr>
                <a:grpSpLocks/>
              </p:cNvGrpSpPr>
              <p:nvPr/>
            </p:nvGrpSpPr>
            <p:grpSpPr bwMode="auto">
              <a:xfrm>
                <a:off x="3700791" y="3324071"/>
                <a:ext cx="887668" cy="541025"/>
                <a:chOff x="3537" y="826"/>
                <a:chExt cx="1370" cy="835"/>
              </a:xfrm>
            </p:grpSpPr>
            <p:grpSp>
              <p:nvGrpSpPr>
                <p:cNvPr id="63549" name="Group 80"/>
                <p:cNvGrpSpPr>
                  <a:grpSpLocks/>
                </p:cNvGrpSpPr>
                <p:nvPr/>
              </p:nvGrpSpPr>
              <p:grpSpPr bwMode="auto">
                <a:xfrm flipV="1">
                  <a:off x="3852" y="1033"/>
                  <a:ext cx="726" cy="628"/>
                  <a:chOff x="3198" y="2887"/>
                  <a:chExt cx="1043" cy="902"/>
                </a:xfrm>
              </p:grpSpPr>
              <p:sp>
                <p:nvSpPr>
                  <p:cNvPr id="45" name="AutoShape 81"/>
                  <p:cNvSpPr>
                    <a:spLocks noChangeArrowheads="1"/>
                  </p:cNvSpPr>
                  <p:nvPr/>
                </p:nvSpPr>
                <p:spPr bwMode="auto">
                  <a:xfrm>
                    <a:off x="3199" y="2888"/>
                    <a:ext cx="1056" cy="902"/>
                  </a:xfrm>
                  <a:prstGeom prst="triangle">
                    <a:avLst>
                      <a:gd name="adj" fmla="val 50000"/>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46" name="Rectangle 82"/>
                  <p:cNvSpPr>
                    <a:spLocks noChangeArrowheads="1"/>
                  </p:cNvSpPr>
                  <p:nvPr/>
                </p:nvSpPr>
                <p:spPr bwMode="auto">
                  <a:xfrm>
                    <a:off x="3337" y="3657"/>
                    <a:ext cx="99"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47" name="Rectangle 83"/>
                  <p:cNvSpPr>
                    <a:spLocks noChangeArrowheads="1"/>
                  </p:cNvSpPr>
                  <p:nvPr/>
                </p:nvSpPr>
                <p:spPr bwMode="auto">
                  <a:xfrm>
                    <a:off x="3470" y="3657"/>
                    <a:ext cx="104"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48" name="Rectangle 84"/>
                  <p:cNvSpPr>
                    <a:spLocks noChangeArrowheads="1"/>
                  </p:cNvSpPr>
                  <p:nvPr/>
                </p:nvSpPr>
                <p:spPr bwMode="auto">
                  <a:xfrm>
                    <a:off x="3618" y="3657"/>
                    <a:ext cx="89"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49" name="Rectangle 85"/>
                  <p:cNvSpPr>
                    <a:spLocks noChangeArrowheads="1"/>
                  </p:cNvSpPr>
                  <p:nvPr/>
                </p:nvSpPr>
                <p:spPr bwMode="auto">
                  <a:xfrm>
                    <a:off x="3756" y="3657"/>
                    <a:ext cx="89"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50" name="Rectangle 86"/>
                  <p:cNvSpPr>
                    <a:spLocks noChangeArrowheads="1"/>
                  </p:cNvSpPr>
                  <p:nvPr/>
                </p:nvSpPr>
                <p:spPr bwMode="auto">
                  <a:xfrm>
                    <a:off x="3890" y="3657"/>
                    <a:ext cx="94"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51" name="Rectangle 87"/>
                  <p:cNvSpPr>
                    <a:spLocks noChangeArrowheads="1"/>
                  </p:cNvSpPr>
                  <p:nvPr/>
                </p:nvSpPr>
                <p:spPr bwMode="auto">
                  <a:xfrm>
                    <a:off x="4028" y="3657"/>
                    <a:ext cx="89"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52" name="Rectangle 88"/>
                  <p:cNvSpPr>
                    <a:spLocks noChangeArrowheads="1"/>
                  </p:cNvSpPr>
                  <p:nvPr/>
                </p:nvSpPr>
                <p:spPr bwMode="auto">
                  <a:xfrm>
                    <a:off x="3470" y="3475"/>
                    <a:ext cx="104" cy="94"/>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53" name="Rectangle 89"/>
                  <p:cNvSpPr>
                    <a:spLocks noChangeArrowheads="1"/>
                  </p:cNvSpPr>
                  <p:nvPr/>
                </p:nvSpPr>
                <p:spPr bwMode="auto">
                  <a:xfrm>
                    <a:off x="3618" y="3475"/>
                    <a:ext cx="89" cy="94"/>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54" name="Rectangle 90"/>
                  <p:cNvSpPr>
                    <a:spLocks noChangeArrowheads="1"/>
                  </p:cNvSpPr>
                  <p:nvPr/>
                </p:nvSpPr>
                <p:spPr bwMode="auto">
                  <a:xfrm>
                    <a:off x="3756" y="3475"/>
                    <a:ext cx="89" cy="94"/>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55" name="Rectangle 91"/>
                  <p:cNvSpPr>
                    <a:spLocks noChangeArrowheads="1"/>
                  </p:cNvSpPr>
                  <p:nvPr/>
                </p:nvSpPr>
                <p:spPr bwMode="auto">
                  <a:xfrm>
                    <a:off x="3890" y="3475"/>
                    <a:ext cx="94" cy="94"/>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56" name="Rectangle 92"/>
                  <p:cNvSpPr>
                    <a:spLocks noChangeArrowheads="1"/>
                  </p:cNvSpPr>
                  <p:nvPr/>
                </p:nvSpPr>
                <p:spPr bwMode="auto">
                  <a:xfrm>
                    <a:off x="3549" y="3297"/>
                    <a:ext cx="89"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57" name="Rectangle 93"/>
                  <p:cNvSpPr>
                    <a:spLocks noChangeArrowheads="1"/>
                  </p:cNvSpPr>
                  <p:nvPr/>
                </p:nvSpPr>
                <p:spPr bwMode="auto">
                  <a:xfrm>
                    <a:off x="3687" y="3297"/>
                    <a:ext cx="89"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sp>
                <p:nvSpPr>
                  <p:cNvPr id="58" name="Rectangle 94"/>
                  <p:cNvSpPr>
                    <a:spLocks noChangeArrowheads="1"/>
                  </p:cNvSpPr>
                  <p:nvPr/>
                </p:nvSpPr>
                <p:spPr bwMode="auto">
                  <a:xfrm>
                    <a:off x="3821" y="3297"/>
                    <a:ext cx="89" cy="89"/>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sz="200">
                      <a:solidFill>
                        <a:srgbClr val="FFFFFF"/>
                      </a:solidFill>
                      <a:cs typeface="+mn-cs"/>
                    </a:endParaRPr>
                  </a:p>
                </p:txBody>
              </p:sp>
            </p:grpSp>
            <p:sp>
              <p:nvSpPr>
                <p:cNvPr id="44" name="Text Box 95"/>
                <p:cNvSpPr txBox="1">
                  <a:spLocks noChangeArrowheads="1"/>
                </p:cNvSpPr>
                <p:nvPr/>
              </p:nvSpPr>
              <p:spPr bwMode="auto">
                <a:xfrm>
                  <a:off x="3537" y="826"/>
                  <a:ext cx="1370" cy="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hangingPunct="0">
                    <a:spcBef>
                      <a:spcPct val="50000"/>
                    </a:spcBef>
                    <a:defRPr/>
                  </a:pPr>
                  <a:r>
                    <a:rPr lang="en-GB" sz="100">
                      <a:solidFill>
                        <a:srgbClr val="FFFFFF"/>
                      </a:solidFill>
                      <a:latin typeface="Arial" pitchFamily="34" charset="0"/>
                      <a:cs typeface="+mn-cs"/>
                    </a:rPr>
                    <a:t>Supply Chain</a:t>
                  </a:r>
                </a:p>
              </p:txBody>
            </p:sp>
          </p:grpSp>
        </p:grpSp>
        <p:sp>
          <p:nvSpPr>
            <p:cNvPr id="63513" name="TextBox 162"/>
            <p:cNvSpPr txBox="1">
              <a:spLocks noChangeArrowheads="1"/>
            </p:cNvSpPr>
            <p:nvPr/>
          </p:nvSpPr>
          <p:spPr bwMode="auto">
            <a:xfrm>
              <a:off x="5940257" y="1341557"/>
              <a:ext cx="3023768" cy="707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GB" sz="2000"/>
                <a:t>Management Systems and Processes</a:t>
              </a:r>
            </a:p>
          </p:txBody>
        </p:sp>
      </p:grpSp>
      <p:grpSp>
        <p:nvGrpSpPr>
          <p:cNvPr id="138" name="Group 137"/>
          <p:cNvGrpSpPr>
            <a:grpSpLocks/>
          </p:cNvGrpSpPr>
          <p:nvPr/>
        </p:nvGrpSpPr>
        <p:grpSpPr bwMode="auto">
          <a:xfrm>
            <a:off x="4427538" y="4206875"/>
            <a:ext cx="4716462" cy="2103438"/>
            <a:chOff x="4427640" y="4206676"/>
            <a:chExt cx="4716116" cy="2103807"/>
          </a:xfrm>
        </p:grpSpPr>
        <p:sp>
          <p:nvSpPr>
            <p:cNvPr id="125" name="Oval 124"/>
            <p:cNvSpPr/>
            <p:nvPr/>
          </p:nvSpPr>
          <p:spPr>
            <a:xfrm>
              <a:off x="5327686" y="4206676"/>
              <a:ext cx="3349379" cy="1670343"/>
            </a:xfrm>
            <a:prstGeom prst="ellipse">
              <a:avLst/>
            </a:prstGeom>
            <a:no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600"/>
            </a:p>
          </p:txBody>
        </p:sp>
        <p:pic>
          <p:nvPicPr>
            <p:cNvPr id="63509" name="Picture 4" descr="C:\Users\Ian\AppData\Local\Microsoft\Windows\Temporary Internet Files\Content.IE5\QYGP33OY\MC90033478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45479" y="4346538"/>
              <a:ext cx="1366881" cy="14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10" name="TextBox 163"/>
            <p:cNvSpPr txBox="1">
              <a:spLocks noChangeArrowheads="1"/>
            </p:cNvSpPr>
            <p:nvPr/>
          </p:nvSpPr>
          <p:spPr bwMode="auto">
            <a:xfrm>
              <a:off x="4427640" y="5910371"/>
              <a:ext cx="4716116" cy="4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GB" sz="2000"/>
                <a:t>Natural Systems and Processes</a:t>
              </a:r>
            </a:p>
          </p:txBody>
        </p:sp>
      </p:grpSp>
      <p:grpSp>
        <p:nvGrpSpPr>
          <p:cNvPr id="137" name="Group 136"/>
          <p:cNvGrpSpPr>
            <a:grpSpLocks/>
          </p:cNvGrpSpPr>
          <p:nvPr/>
        </p:nvGrpSpPr>
        <p:grpSpPr bwMode="auto">
          <a:xfrm>
            <a:off x="971550" y="4214813"/>
            <a:ext cx="3384550" cy="2306637"/>
            <a:chOff x="971641" y="4215340"/>
            <a:chExt cx="3384335" cy="2305943"/>
          </a:xfrm>
        </p:grpSpPr>
        <p:sp>
          <p:nvSpPr>
            <p:cNvPr id="124" name="Oval 123"/>
            <p:cNvSpPr/>
            <p:nvPr/>
          </p:nvSpPr>
          <p:spPr>
            <a:xfrm>
              <a:off x="971641" y="4215340"/>
              <a:ext cx="3384335" cy="1483865"/>
            </a:xfrm>
            <a:prstGeom prst="ellipse">
              <a:avLst/>
            </a:prstGeom>
            <a:no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600"/>
            </a:p>
          </p:txBody>
        </p:sp>
        <p:pic>
          <p:nvPicPr>
            <p:cNvPr id="63506" name="Picture 3" descr="C:\Users\Ian\AppData\Local\Microsoft\Windows\Temporary Internet Files\Content.IE5\QYGP33OY\MP910218854[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4395507"/>
              <a:ext cx="1701711" cy="1142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07" name="TextBox 164"/>
            <p:cNvSpPr txBox="1">
              <a:spLocks noChangeArrowheads="1"/>
            </p:cNvSpPr>
            <p:nvPr/>
          </p:nvSpPr>
          <p:spPr bwMode="auto">
            <a:xfrm>
              <a:off x="990894" y="5813615"/>
              <a:ext cx="2860938" cy="707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GB" sz="2000"/>
                <a:t>Engineered Systems and Processes</a:t>
              </a:r>
            </a:p>
          </p:txBody>
        </p:sp>
      </p:grpSp>
      <p:sp>
        <p:nvSpPr>
          <p:cNvPr id="63501" name="AutoShape 26">
            <a:hlinkClick r:id="rId6"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2" name="AutoShape 27">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3" name="AutoShape 28">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4" name="AutoShape 29">
            <a:hlinkClick r:id="rId7"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135"/>
                                        </p:tgtEl>
                                        <p:attrNameLst>
                                          <p:attrName>style.visibility</p:attrName>
                                        </p:attrNameLst>
                                      </p:cBhvr>
                                      <p:to>
                                        <p:strVal val="visible"/>
                                      </p:to>
                                    </p:set>
                                    <p:animEffect transition="in" filter="fade">
                                      <p:cBhvr>
                                        <p:cTn id="7" dur="1000"/>
                                        <p:tgtEl>
                                          <p:spTgt spid="135"/>
                                        </p:tgtEl>
                                      </p:cBhvr>
                                    </p:animEffect>
                                    <p:anim calcmode="lin" valueType="num">
                                      <p:cBhvr>
                                        <p:cTn id="8" dur="1000" fill="hold"/>
                                        <p:tgtEl>
                                          <p:spTgt spid="135"/>
                                        </p:tgtEl>
                                        <p:attrNameLst>
                                          <p:attrName>ppt_x</p:attrName>
                                        </p:attrNameLst>
                                      </p:cBhvr>
                                      <p:tavLst>
                                        <p:tav tm="0">
                                          <p:val>
                                            <p:strVal val="#ppt_x"/>
                                          </p:val>
                                        </p:tav>
                                        <p:tav tm="100000">
                                          <p:val>
                                            <p:strVal val="#ppt_x"/>
                                          </p:val>
                                        </p:tav>
                                      </p:tavLst>
                                    </p:anim>
                                    <p:anim calcmode="lin" valueType="num">
                                      <p:cBhvr>
                                        <p:cTn id="9" dur="1000" fill="hold"/>
                                        <p:tgtEl>
                                          <p:spTgt spid="13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37"/>
                                        </p:tgtEl>
                                        <p:attrNameLst>
                                          <p:attrName>style.visibility</p:attrName>
                                        </p:attrNameLst>
                                      </p:cBhvr>
                                      <p:to>
                                        <p:strVal val="visible"/>
                                      </p:to>
                                    </p:set>
                                    <p:animEffect transition="in" filter="fade">
                                      <p:cBhvr>
                                        <p:cTn id="14" dur="1000"/>
                                        <p:tgtEl>
                                          <p:spTgt spid="137"/>
                                        </p:tgtEl>
                                      </p:cBhvr>
                                    </p:animEffect>
                                    <p:anim calcmode="lin" valueType="num">
                                      <p:cBhvr>
                                        <p:cTn id="15" dur="1000" fill="hold"/>
                                        <p:tgtEl>
                                          <p:spTgt spid="137"/>
                                        </p:tgtEl>
                                        <p:attrNameLst>
                                          <p:attrName>ppt_x</p:attrName>
                                        </p:attrNameLst>
                                      </p:cBhvr>
                                      <p:tavLst>
                                        <p:tav tm="0">
                                          <p:val>
                                            <p:strVal val="#ppt_x"/>
                                          </p:val>
                                        </p:tav>
                                        <p:tav tm="100000">
                                          <p:val>
                                            <p:strVal val="#ppt_x"/>
                                          </p:val>
                                        </p:tav>
                                      </p:tavLst>
                                    </p:anim>
                                    <p:anim calcmode="lin" valueType="num">
                                      <p:cBhvr>
                                        <p:cTn id="16" dur="1000" fill="hold"/>
                                        <p:tgtEl>
                                          <p:spTgt spid="137"/>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38"/>
                                        </p:tgtEl>
                                        <p:attrNameLst>
                                          <p:attrName>style.visibility</p:attrName>
                                        </p:attrNameLst>
                                      </p:cBhvr>
                                      <p:to>
                                        <p:strVal val="visible"/>
                                      </p:to>
                                    </p:set>
                                    <p:animEffect transition="in" filter="fade">
                                      <p:cBhvr>
                                        <p:cTn id="21" dur="1000"/>
                                        <p:tgtEl>
                                          <p:spTgt spid="138"/>
                                        </p:tgtEl>
                                      </p:cBhvr>
                                    </p:animEffect>
                                    <p:anim calcmode="lin" valueType="num">
                                      <p:cBhvr>
                                        <p:cTn id="22" dur="1000" fill="hold"/>
                                        <p:tgtEl>
                                          <p:spTgt spid="138"/>
                                        </p:tgtEl>
                                        <p:attrNameLst>
                                          <p:attrName>ppt_x</p:attrName>
                                        </p:attrNameLst>
                                      </p:cBhvr>
                                      <p:tavLst>
                                        <p:tav tm="0">
                                          <p:val>
                                            <p:strVal val="#ppt_x"/>
                                          </p:val>
                                        </p:tav>
                                        <p:tav tm="100000">
                                          <p:val>
                                            <p:strVal val="#ppt_x"/>
                                          </p:val>
                                        </p:tav>
                                      </p:tavLst>
                                    </p:anim>
                                    <p:anim calcmode="lin" valueType="num">
                                      <p:cBhvr>
                                        <p:cTn id="23" dur="1000" fill="hold"/>
                                        <p:tgtEl>
                                          <p:spTgt spid="138"/>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nodeType="clickEffect">
                                  <p:stCondLst>
                                    <p:cond delay="0"/>
                                  </p:stCondLst>
                                  <p:childTnLst>
                                    <p:set>
                                      <p:cBhvr>
                                        <p:cTn id="27" dur="1" fill="hold">
                                          <p:stCondLst>
                                            <p:cond delay="0"/>
                                          </p:stCondLst>
                                        </p:cTn>
                                        <p:tgtEl>
                                          <p:spTgt spid="139"/>
                                        </p:tgtEl>
                                        <p:attrNameLst>
                                          <p:attrName>style.visibility</p:attrName>
                                        </p:attrNameLst>
                                      </p:cBhvr>
                                      <p:to>
                                        <p:strVal val="visible"/>
                                      </p:to>
                                    </p:set>
                                    <p:animEffect transition="in" filter="wipe(down)">
                                      <p:cBhvr>
                                        <p:cTn id="28" dur="500"/>
                                        <p:tgtEl>
                                          <p:spTgt spid="13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1" fill="hold" nodeType="clickEffect">
                                  <p:stCondLst>
                                    <p:cond delay="0"/>
                                  </p:stCondLst>
                                  <p:childTnLst>
                                    <p:set>
                                      <p:cBhvr>
                                        <p:cTn id="32" dur="1" fill="hold">
                                          <p:stCondLst>
                                            <p:cond delay="0"/>
                                          </p:stCondLst>
                                        </p:cTn>
                                        <p:tgtEl>
                                          <p:spTgt spid="140"/>
                                        </p:tgtEl>
                                        <p:attrNameLst>
                                          <p:attrName>style.visibility</p:attrName>
                                        </p:attrNameLst>
                                      </p:cBhvr>
                                      <p:to>
                                        <p:strVal val="visible"/>
                                      </p:to>
                                    </p:set>
                                    <p:animEffect transition="in" filter="wipe(up)">
                                      <p:cBhvr>
                                        <p:cTn id="33" dur="500"/>
                                        <p:tgtEl>
                                          <p:spTgt spid="14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1" fill="hold" nodeType="clickEffect">
                                  <p:stCondLst>
                                    <p:cond delay="0"/>
                                  </p:stCondLst>
                                  <p:childTnLst>
                                    <p:set>
                                      <p:cBhvr>
                                        <p:cTn id="37" dur="1" fill="hold">
                                          <p:stCondLst>
                                            <p:cond delay="0"/>
                                          </p:stCondLst>
                                        </p:cTn>
                                        <p:tgtEl>
                                          <p:spTgt spid="144"/>
                                        </p:tgtEl>
                                        <p:attrNameLst>
                                          <p:attrName>style.visibility</p:attrName>
                                        </p:attrNameLst>
                                      </p:cBhvr>
                                      <p:to>
                                        <p:strVal val="visible"/>
                                      </p:to>
                                    </p:set>
                                    <p:animEffect transition="in" filter="wipe(up)">
                                      <p:cBhvr>
                                        <p:cTn id="38" dur="500"/>
                                        <p:tgtEl>
                                          <p:spTgt spid="14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4" fill="hold" nodeType="clickEffect">
                                  <p:stCondLst>
                                    <p:cond delay="0"/>
                                  </p:stCondLst>
                                  <p:childTnLst>
                                    <p:set>
                                      <p:cBhvr>
                                        <p:cTn id="42" dur="1" fill="hold">
                                          <p:stCondLst>
                                            <p:cond delay="0"/>
                                          </p:stCondLst>
                                        </p:cTn>
                                        <p:tgtEl>
                                          <p:spTgt spid="145"/>
                                        </p:tgtEl>
                                        <p:attrNameLst>
                                          <p:attrName>style.visibility</p:attrName>
                                        </p:attrNameLst>
                                      </p:cBhvr>
                                      <p:to>
                                        <p:strVal val="visible"/>
                                      </p:to>
                                    </p:set>
                                    <p:animEffect transition="in" filter="wipe(down)">
                                      <p:cBhvr>
                                        <p:cTn id="43" dur="500"/>
                                        <p:tgtEl>
                                          <p:spTgt spid="14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2" fill="hold" nodeType="clickEffect">
                                  <p:stCondLst>
                                    <p:cond delay="0"/>
                                  </p:stCondLst>
                                  <p:childTnLst>
                                    <p:set>
                                      <p:cBhvr>
                                        <p:cTn id="47" dur="1" fill="hold">
                                          <p:stCondLst>
                                            <p:cond delay="0"/>
                                          </p:stCondLst>
                                        </p:cTn>
                                        <p:tgtEl>
                                          <p:spTgt spid="141"/>
                                        </p:tgtEl>
                                        <p:attrNameLst>
                                          <p:attrName>style.visibility</p:attrName>
                                        </p:attrNameLst>
                                      </p:cBhvr>
                                      <p:to>
                                        <p:strVal val="visible"/>
                                      </p:to>
                                    </p:set>
                                    <p:animEffect transition="in" filter="wipe(right)">
                                      <p:cBhvr>
                                        <p:cTn id="48" dur="500"/>
                                        <p:tgtEl>
                                          <p:spTgt spid="14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142"/>
                                        </p:tgtEl>
                                        <p:attrNameLst>
                                          <p:attrName>style.visibility</p:attrName>
                                        </p:attrNameLst>
                                      </p:cBhvr>
                                      <p:to>
                                        <p:strVal val="visible"/>
                                      </p:to>
                                    </p:set>
                                    <p:animEffect transition="in" filter="wipe(left)">
                                      <p:cBhvr>
                                        <p:cTn id="53" dur="500"/>
                                        <p:tgtEl>
                                          <p:spTgt spid="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GB" dirty="0" smtClean="0"/>
              <a:t>The End</a:t>
            </a:r>
          </a:p>
        </p:txBody>
      </p:sp>
      <p:sp>
        <p:nvSpPr>
          <p:cNvPr id="3" name="Content Placeholder 2"/>
          <p:cNvSpPr>
            <a:spLocks noGrp="1"/>
          </p:cNvSpPr>
          <p:nvPr>
            <p:ph idx="1"/>
          </p:nvPr>
        </p:nvSpPr>
        <p:spPr/>
        <p:txBody>
          <a:bodyPr/>
          <a:lstStyle/>
          <a:p>
            <a:pPr marL="0" indent="0" algn="ctr" eaLnBrk="1" hangingPunct="1">
              <a:buFont typeface="Wingdings" pitchFamily="2" charset="2"/>
              <a:buNone/>
              <a:defRPr/>
            </a:pPr>
            <a:r>
              <a:rPr lang="en-GB" dirty="0" smtClean="0"/>
              <a:t>Feedback is always welcome and is used to drive continual improvement for the good of everyone</a:t>
            </a:r>
          </a:p>
          <a:p>
            <a:pPr marL="0" indent="0" algn="ctr" eaLnBrk="1" hangingPunct="1">
              <a:buFont typeface="Wingdings" pitchFamily="2" charset="2"/>
              <a:buNone/>
              <a:defRPr/>
            </a:pPr>
            <a:endParaRPr lang="en-GB" dirty="0" smtClean="0"/>
          </a:p>
          <a:p>
            <a:pPr marL="0" indent="0" algn="ctr" eaLnBrk="1" hangingPunct="1">
              <a:buFont typeface="Wingdings" pitchFamily="2" charset="2"/>
              <a:buNone/>
              <a:defRPr/>
            </a:pPr>
            <a:r>
              <a:rPr lang="en-GB" dirty="0" smtClean="0"/>
              <a:t>IanDalling@live.com</a:t>
            </a:r>
          </a:p>
        </p:txBody>
      </p:sp>
      <p:sp>
        <p:nvSpPr>
          <p:cNvPr id="64516" name="AutoShape 26">
            <a:hlinkClick r:id="rId3"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17" name="AutoShape 27">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18" name="AutoShape 28">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19" name="AutoShape 29">
            <a:hlinkClick r:id="rId4"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www.usbible.com/Astrology/milky_wa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8845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6988"/>
            <a:ext cx="9144000" cy="792163"/>
          </a:xfrm>
        </p:spPr>
        <p:txBody>
          <a:bodyPr/>
          <a:lstStyle/>
          <a:p>
            <a:pPr eaLnBrk="1" hangingPunct="1">
              <a:defRPr/>
            </a:pPr>
            <a:r>
              <a:rPr lang="en-GB" dirty="0" smtClean="0"/>
              <a:t>Emergence of Management Systems</a:t>
            </a:r>
          </a:p>
        </p:txBody>
      </p:sp>
      <p:sp>
        <p:nvSpPr>
          <p:cNvPr id="4" name="Date Placeholder 3"/>
          <p:cNvSpPr>
            <a:spLocks noGrp="1"/>
          </p:cNvSpPr>
          <p:nvPr>
            <p:ph type="dt" sz="quarter" idx="10"/>
          </p:nvPr>
        </p:nvSpPr>
        <p:spPr/>
        <p:txBody>
          <a:bodyPr/>
          <a:lstStyle/>
          <a:p>
            <a:pPr>
              <a:defRPr/>
            </a:pPr>
            <a:r>
              <a:rPr lang="en-GB"/>
              <a:t>June 2011</a:t>
            </a:r>
          </a:p>
        </p:txBody>
      </p:sp>
      <p:sp>
        <p:nvSpPr>
          <p:cNvPr id="5" name="Footer Placeholder 4"/>
          <p:cNvSpPr>
            <a:spLocks noGrp="1"/>
          </p:cNvSpPr>
          <p:nvPr>
            <p:ph type="ftr" sz="quarter" idx="11"/>
          </p:nvPr>
        </p:nvSpPr>
        <p:spPr/>
        <p:txBody>
          <a:bodyPr/>
          <a:lstStyle/>
          <a:p>
            <a:pPr>
              <a:defRPr/>
            </a:pPr>
            <a:r>
              <a:rPr lang="en-US"/>
              <a:t>©2011 Unified Management Solutions</a:t>
            </a:r>
            <a:endParaRPr lang="en-GB"/>
          </a:p>
        </p:txBody>
      </p:sp>
      <p:sp>
        <p:nvSpPr>
          <p:cNvPr id="19462" name="AutoShape 305">
            <a:hlinkClick r:id="rId4"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3" name="AutoShape 306">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4" name="AutoShape 307">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5" name="AutoShape 308">
            <a:hlinkClick r:id="rId5"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 name="Right Arrow 2"/>
          <p:cNvSpPr/>
          <p:nvPr/>
        </p:nvSpPr>
        <p:spPr>
          <a:xfrm>
            <a:off x="468313" y="5446713"/>
            <a:ext cx="8207375" cy="935037"/>
          </a:xfrm>
          <a:prstGeom prst="rightArrow">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rgbClr val="002060"/>
                </a:solidFill>
              </a:rPr>
              <a:t>13,750,000,000 Years since big bang</a:t>
            </a:r>
          </a:p>
        </p:txBody>
      </p:sp>
      <p:grpSp>
        <p:nvGrpSpPr>
          <p:cNvPr id="6" name="Group 5"/>
          <p:cNvGrpSpPr>
            <a:grpSpLocks/>
          </p:cNvGrpSpPr>
          <p:nvPr/>
        </p:nvGrpSpPr>
        <p:grpSpPr bwMode="auto">
          <a:xfrm>
            <a:off x="6842125" y="1844675"/>
            <a:ext cx="2014538" cy="3168650"/>
            <a:chOff x="6804892" y="2060848"/>
            <a:chExt cx="2015580" cy="3351250"/>
          </a:xfrm>
        </p:grpSpPr>
        <p:sp>
          <p:nvSpPr>
            <p:cNvPr id="21" name="Right Arrow 20"/>
            <p:cNvSpPr/>
            <p:nvPr/>
          </p:nvSpPr>
          <p:spPr>
            <a:xfrm>
              <a:off x="6804892" y="2060848"/>
              <a:ext cx="2015580" cy="3351250"/>
            </a:xfrm>
            <a:prstGeom prst="rightArrow">
              <a:avLst>
                <a:gd name="adj1" fmla="val 68952"/>
                <a:gd name="adj2" fmla="val 32204"/>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dirty="0">
                  <a:solidFill>
                    <a:srgbClr val="002060"/>
                  </a:solidFill>
                  <a:latin typeface="+mj-lt"/>
                </a:rPr>
                <a:t>Homo sapiens evolved between 400,000 and 250,000 years ago</a:t>
              </a:r>
            </a:p>
          </p:txBody>
        </p:sp>
        <p:sp>
          <p:nvSpPr>
            <p:cNvPr id="19472" name="Freeform 231"/>
            <p:cNvSpPr>
              <a:spLocks/>
            </p:cNvSpPr>
            <p:nvPr/>
          </p:nvSpPr>
          <p:spPr bwMode="auto">
            <a:xfrm>
              <a:off x="7793519" y="2891442"/>
              <a:ext cx="722316" cy="1046711"/>
            </a:xfrm>
            <a:custGeom>
              <a:avLst/>
              <a:gdLst>
                <a:gd name="T0" fmla="*/ 2147483647 w 700"/>
                <a:gd name="T1" fmla="*/ 2147483647 h 993"/>
                <a:gd name="T2" fmla="*/ 2147483647 w 700"/>
                <a:gd name="T3" fmla="*/ 2147483647 h 993"/>
                <a:gd name="T4" fmla="*/ 2147483647 w 700"/>
                <a:gd name="T5" fmla="*/ 2147483647 h 993"/>
                <a:gd name="T6" fmla="*/ 2147483647 w 700"/>
                <a:gd name="T7" fmla="*/ 2147483647 h 993"/>
                <a:gd name="T8" fmla="*/ 2147483647 w 700"/>
                <a:gd name="T9" fmla="*/ 2147483647 h 993"/>
                <a:gd name="T10" fmla="*/ 2147483647 w 700"/>
                <a:gd name="T11" fmla="*/ 2147483647 h 993"/>
                <a:gd name="T12" fmla="*/ 2147483647 w 700"/>
                <a:gd name="T13" fmla="*/ 2147483647 h 993"/>
                <a:gd name="T14" fmla="*/ 2147483647 w 700"/>
                <a:gd name="T15" fmla="*/ 2147483647 h 993"/>
                <a:gd name="T16" fmla="*/ 2147483647 w 700"/>
                <a:gd name="T17" fmla="*/ 2147483647 h 993"/>
                <a:gd name="T18" fmla="*/ 2147483647 w 700"/>
                <a:gd name="T19" fmla="*/ 2147483647 h 993"/>
                <a:gd name="T20" fmla="*/ 2147483647 w 700"/>
                <a:gd name="T21" fmla="*/ 2147483647 h 993"/>
                <a:gd name="T22" fmla="*/ 2147483647 w 700"/>
                <a:gd name="T23" fmla="*/ 2147483647 h 993"/>
                <a:gd name="T24" fmla="*/ 2147483647 w 700"/>
                <a:gd name="T25" fmla="*/ 0 h 993"/>
                <a:gd name="T26" fmla="*/ 2147483647 w 700"/>
                <a:gd name="T27" fmla="*/ 2147483647 h 993"/>
                <a:gd name="T28" fmla="*/ 2147483647 w 700"/>
                <a:gd name="T29" fmla="*/ 2147483647 h 993"/>
                <a:gd name="T30" fmla="*/ 2147483647 w 700"/>
                <a:gd name="T31" fmla="*/ 2147483647 h 993"/>
                <a:gd name="T32" fmla="*/ 2147483647 w 700"/>
                <a:gd name="T33" fmla="*/ 2147483647 h 993"/>
                <a:gd name="T34" fmla="*/ 2147483647 w 700"/>
                <a:gd name="T35" fmla="*/ 2147483647 h 993"/>
                <a:gd name="T36" fmla="*/ 2147483647 w 700"/>
                <a:gd name="T37" fmla="*/ 2147483647 h 993"/>
                <a:gd name="T38" fmla="*/ 2147483647 w 700"/>
                <a:gd name="T39" fmla="*/ 2147483647 h 993"/>
                <a:gd name="T40" fmla="*/ 2147483647 w 700"/>
                <a:gd name="T41" fmla="*/ 2147483647 h 993"/>
                <a:gd name="T42" fmla="*/ 2147483647 w 700"/>
                <a:gd name="T43" fmla="*/ 2147483647 h 993"/>
                <a:gd name="T44" fmla="*/ 2147483647 w 700"/>
                <a:gd name="T45" fmla="*/ 2147483647 h 993"/>
                <a:gd name="T46" fmla="*/ 2147483647 w 700"/>
                <a:gd name="T47" fmla="*/ 2147483647 h 993"/>
                <a:gd name="T48" fmla="*/ 2147483647 w 700"/>
                <a:gd name="T49" fmla="*/ 2147483647 h 993"/>
                <a:gd name="T50" fmla="*/ 2147483647 w 700"/>
                <a:gd name="T51" fmla="*/ 2147483647 h 993"/>
                <a:gd name="T52" fmla="*/ 2147483647 w 700"/>
                <a:gd name="T53" fmla="*/ 2147483647 h 993"/>
                <a:gd name="T54" fmla="*/ 2147483647 w 700"/>
                <a:gd name="T55" fmla="*/ 2147483647 h 993"/>
                <a:gd name="T56" fmla="*/ 2147483647 w 700"/>
                <a:gd name="T57" fmla="*/ 2147483647 h 993"/>
                <a:gd name="T58" fmla="*/ 2147483647 w 700"/>
                <a:gd name="T59" fmla="*/ 2147483647 h 993"/>
                <a:gd name="T60" fmla="*/ 2147483647 w 700"/>
                <a:gd name="T61" fmla="*/ 2147483647 h 993"/>
                <a:gd name="T62" fmla="*/ 2147483647 w 700"/>
                <a:gd name="T63" fmla="*/ 2147483647 h 993"/>
                <a:gd name="T64" fmla="*/ 2147483647 w 700"/>
                <a:gd name="T65" fmla="*/ 2147483647 h 993"/>
                <a:gd name="T66" fmla="*/ 2147483647 w 700"/>
                <a:gd name="T67" fmla="*/ 2147483647 h 993"/>
                <a:gd name="T68" fmla="*/ 2147483647 w 700"/>
                <a:gd name="T69" fmla="*/ 2147483647 h 993"/>
                <a:gd name="T70" fmla="*/ 2147483647 w 700"/>
                <a:gd name="T71" fmla="*/ 2147483647 h 993"/>
                <a:gd name="T72" fmla="*/ 2147483647 w 700"/>
                <a:gd name="T73" fmla="*/ 2147483647 h 993"/>
                <a:gd name="T74" fmla="*/ 2147483647 w 700"/>
                <a:gd name="T75" fmla="*/ 2147483647 h 993"/>
                <a:gd name="T76" fmla="*/ 2147483647 w 700"/>
                <a:gd name="T77" fmla="*/ 2147483647 h 993"/>
                <a:gd name="T78" fmla="*/ 2147483647 w 700"/>
                <a:gd name="T79" fmla="*/ 2147483647 h 993"/>
                <a:gd name="T80" fmla="*/ 2147483647 w 700"/>
                <a:gd name="T81" fmla="*/ 2147483647 h 993"/>
                <a:gd name="T82" fmla="*/ 2147483647 w 700"/>
                <a:gd name="T83" fmla="*/ 2147483647 h 993"/>
                <a:gd name="T84" fmla="*/ 2147483647 w 700"/>
                <a:gd name="T85" fmla="*/ 2147483647 h 99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00" h="993">
                  <a:moveTo>
                    <a:pt x="377" y="986"/>
                  </a:moveTo>
                  <a:lnTo>
                    <a:pt x="307" y="859"/>
                  </a:lnTo>
                  <a:lnTo>
                    <a:pt x="290" y="829"/>
                  </a:lnTo>
                  <a:lnTo>
                    <a:pt x="254" y="801"/>
                  </a:lnTo>
                  <a:lnTo>
                    <a:pt x="219" y="783"/>
                  </a:lnTo>
                  <a:lnTo>
                    <a:pt x="161" y="747"/>
                  </a:lnTo>
                  <a:lnTo>
                    <a:pt x="85" y="718"/>
                  </a:lnTo>
                  <a:lnTo>
                    <a:pt x="44" y="713"/>
                  </a:lnTo>
                  <a:lnTo>
                    <a:pt x="6" y="727"/>
                  </a:lnTo>
                  <a:lnTo>
                    <a:pt x="50" y="659"/>
                  </a:lnTo>
                  <a:lnTo>
                    <a:pt x="64" y="608"/>
                  </a:lnTo>
                  <a:lnTo>
                    <a:pt x="91" y="571"/>
                  </a:lnTo>
                  <a:lnTo>
                    <a:pt x="23" y="470"/>
                  </a:lnTo>
                  <a:lnTo>
                    <a:pt x="12" y="440"/>
                  </a:lnTo>
                  <a:lnTo>
                    <a:pt x="9" y="401"/>
                  </a:lnTo>
                  <a:lnTo>
                    <a:pt x="3" y="352"/>
                  </a:lnTo>
                  <a:lnTo>
                    <a:pt x="0" y="315"/>
                  </a:lnTo>
                  <a:lnTo>
                    <a:pt x="3" y="248"/>
                  </a:lnTo>
                  <a:lnTo>
                    <a:pt x="32" y="169"/>
                  </a:lnTo>
                  <a:lnTo>
                    <a:pt x="91" y="87"/>
                  </a:lnTo>
                  <a:lnTo>
                    <a:pt x="107" y="67"/>
                  </a:lnTo>
                  <a:lnTo>
                    <a:pt x="122" y="61"/>
                  </a:lnTo>
                  <a:lnTo>
                    <a:pt x="141" y="54"/>
                  </a:lnTo>
                  <a:lnTo>
                    <a:pt x="199" y="25"/>
                  </a:lnTo>
                  <a:lnTo>
                    <a:pt x="231" y="17"/>
                  </a:lnTo>
                  <a:lnTo>
                    <a:pt x="369" y="0"/>
                  </a:lnTo>
                  <a:lnTo>
                    <a:pt x="439" y="10"/>
                  </a:lnTo>
                  <a:lnTo>
                    <a:pt x="459" y="10"/>
                  </a:lnTo>
                  <a:lnTo>
                    <a:pt x="494" y="24"/>
                  </a:lnTo>
                  <a:lnTo>
                    <a:pt x="524" y="40"/>
                  </a:lnTo>
                  <a:lnTo>
                    <a:pt x="550" y="39"/>
                  </a:lnTo>
                  <a:lnTo>
                    <a:pt x="570" y="54"/>
                  </a:lnTo>
                  <a:lnTo>
                    <a:pt x="588" y="89"/>
                  </a:lnTo>
                  <a:lnTo>
                    <a:pt x="611" y="127"/>
                  </a:lnTo>
                  <a:lnTo>
                    <a:pt x="626" y="177"/>
                  </a:lnTo>
                  <a:lnTo>
                    <a:pt x="635" y="202"/>
                  </a:lnTo>
                  <a:lnTo>
                    <a:pt x="641" y="214"/>
                  </a:lnTo>
                  <a:lnTo>
                    <a:pt x="649" y="230"/>
                  </a:lnTo>
                  <a:lnTo>
                    <a:pt x="658" y="242"/>
                  </a:lnTo>
                  <a:lnTo>
                    <a:pt x="664" y="254"/>
                  </a:lnTo>
                  <a:lnTo>
                    <a:pt x="667" y="274"/>
                  </a:lnTo>
                  <a:lnTo>
                    <a:pt x="652" y="298"/>
                  </a:lnTo>
                  <a:lnTo>
                    <a:pt x="646" y="316"/>
                  </a:lnTo>
                  <a:lnTo>
                    <a:pt x="641" y="326"/>
                  </a:lnTo>
                  <a:lnTo>
                    <a:pt x="658" y="354"/>
                  </a:lnTo>
                  <a:lnTo>
                    <a:pt x="679" y="394"/>
                  </a:lnTo>
                  <a:lnTo>
                    <a:pt x="696" y="425"/>
                  </a:lnTo>
                  <a:lnTo>
                    <a:pt x="699" y="449"/>
                  </a:lnTo>
                  <a:lnTo>
                    <a:pt x="689" y="463"/>
                  </a:lnTo>
                  <a:lnTo>
                    <a:pt x="670" y="468"/>
                  </a:lnTo>
                  <a:lnTo>
                    <a:pt x="649" y="470"/>
                  </a:lnTo>
                  <a:lnTo>
                    <a:pt x="641" y="484"/>
                  </a:lnTo>
                  <a:lnTo>
                    <a:pt x="638" y="509"/>
                  </a:lnTo>
                  <a:lnTo>
                    <a:pt x="643" y="512"/>
                  </a:lnTo>
                  <a:lnTo>
                    <a:pt x="649" y="526"/>
                  </a:lnTo>
                  <a:lnTo>
                    <a:pt x="632" y="538"/>
                  </a:lnTo>
                  <a:lnTo>
                    <a:pt x="573" y="560"/>
                  </a:lnTo>
                  <a:lnTo>
                    <a:pt x="559" y="560"/>
                  </a:lnTo>
                  <a:lnTo>
                    <a:pt x="570" y="577"/>
                  </a:lnTo>
                  <a:lnTo>
                    <a:pt x="600" y="597"/>
                  </a:lnTo>
                  <a:lnTo>
                    <a:pt x="608" y="604"/>
                  </a:lnTo>
                  <a:lnTo>
                    <a:pt x="611" y="614"/>
                  </a:lnTo>
                  <a:lnTo>
                    <a:pt x="602" y="624"/>
                  </a:lnTo>
                  <a:lnTo>
                    <a:pt x="585" y="628"/>
                  </a:lnTo>
                  <a:lnTo>
                    <a:pt x="582" y="634"/>
                  </a:lnTo>
                  <a:lnTo>
                    <a:pt x="582" y="656"/>
                  </a:lnTo>
                  <a:lnTo>
                    <a:pt x="581" y="677"/>
                  </a:lnTo>
                  <a:lnTo>
                    <a:pt x="573" y="698"/>
                  </a:lnTo>
                  <a:lnTo>
                    <a:pt x="559" y="724"/>
                  </a:lnTo>
                  <a:lnTo>
                    <a:pt x="541" y="732"/>
                  </a:lnTo>
                  <a:lnTo>
                    <a:pt x="518" y="738"/>
                  </a:lnTo>
                  <a:lnTo>
                    <a:pt x="497" y="735"/>
                  </a:lnTo>
                  <a:lnTo>
                    <a:pt x="462" y="721"/>
                  </a:lnTo>
                  <a:lnTo>
                    <a:pt x="433" y="701"/>
                  </a:lnTo>
                  <a:lnTo>
                    <a:pt x="404" y="698"/>
                  </a:lnTo>
                  <a:lnTo>
                    <a:pt x="389" y="698"/>
                  </a:lnTo>
                  <a:lnTo>
                    <a:pt x="392" y="727"/>
                  </a:lnTo>
                  <a:lnTo>
                    <a:pt x="366" y="758"/>
                  </a:lnTo>
                  <a:lnTo>
                    <a:pt x="360" y="786"/>
                  </a:lnTo>
                  <a:lnTo>
                    <a:pt x="348" y="809"/>
                  </a:lnTo>
                  <a:lnTo>
                    <a:pt x="354" y="845"/>
                  </a:lnTo>
                  <a:lnTo>
                    <a:pt x="366" y="893"/>
                  </a:lnTo>
                  <a:lnTo>
                    <a:pt x="374" y="927"/>
                  </a:lnTo>
                  <a:lnTo>
                    <a:pt x="404" y="986"/>
                  </a:lnTo>
                  <a:lnTo>
                    <a:pt x="380" y="992"/>
                  </a:lnTo>
                  <a:lnTo>
                    <a:pt x="377" y="986"/>
                  </a:lnTo>
                </a:path>
              </a:pathLst>
            </a:custGeom>
            <a:solidFill>
              <a:schemeClr val="bg1"/>
            </a:solidFill>
            <a:ln w="6350" cap="rnd" cmpd="sng">
              <a:solidFill>
                <a:schemeClr val="tx1"/>
              </a:solidFill>
              <a:prstDash val="solid"/>
              <a:round/>
              <a:headEnd type="none" w="med" len="med"/>
              <a:tailEnd type="none" w="med" len="med"/>
            </a:ln>
          </p:spPr>
          <p:txBody>
            <a:bodyPr/>
            <a:lstStyle/>
            <a:p>
              <a:endParaRPr lang="en-GB"/>
            </a:p>
          </p:txBody>
        </p:sp>
      </p:grpSp>
      <p:sp>
        <p:nvSpPr>
          <p:cNvPr id="7" name="Down Arrow 6"/>
          <p:cNvSpPr/>
          <p:nvPr/>
        </p:nvSpPr>
        <p:spPr>
          <a:xfrm flipV="1">
            <a:off x="250825" y="836613"/>
            <a:ext cx="936625" cy="4808537"/>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a:defRPr/>
            </a:pPr>
            <a:r>
              <a:rPr lang="en-GB" dirty="0">
                <a:solidFill>
                  <a:srgbClr val="002060"/>
                </a:solidFill>
              </a:rPr>
              <a:t>Natural Systems and Processes</a:t>
            </a:r>
          </a:p>
        </p:txBody>
      </p:sp>
      <p:sp>
        <p:nvSpPr>
          <p:cNvPr id="16" name="Down Arrow 15"/>
          <p:cNvSpPr/>
          <p:nvPr/>
        </p:nvSpPr>
        <p:spPr>
          <a:xfrm flipV="1">
            <a:off x="5651500" y="836613"/>
            <a:ext cx="936625" cy="4837112"/>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a:defRPr/>
            </a:pPr>
            <a:r>
              <a:rPr lang="en-GB" dirty="0">
                <a:solidFill>
                  <a:srgbClr val="002060"/>
                </a:solidFill>
              </a:rPr>
              <a:t>Engineered Systems and Processes</a:t>
            </a:r>
          </a:p>
        </p:txBody>
      </p:sp>
      <p:sp>
        <p:nvSpPr>
          <p:cNvPr id="24" name="Down Arrow 23"/>
          <p:cNvSpPr/>
          <p:nvPr/>
        </p:nvSpPr>
        <p:spPr>
          <a:xfrm flipV="1">
            <a:off x="6138863" y="836613"/>
            <a:ext cx="936625" cy="4837112"/>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vert="vert" anchor="ctr"/>
          <a:lstStyle/>
          <a:p>
            <a:pPr algn="ctr">
              <a:defRPr/>
            </a:pPr>
            <a:r>
              <a:rPr lang="en-GB" dirty="0">
                <a:solidFill>
                  <a:srgbClr val="002060"/>
                </a:solidFill>
              </a:rPr>
              <a:t>Management Systems and Processes</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down)">
                                      <p:cBhvr>
                                        <p:cTn id="22" dur="500"/>
                                        <p:tgtEl>
                                          <p:spTgt spid="1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down)">
                                      <p:cBhvr>
                                        <p:cTn id="2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16"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www.usbible.com/Astrology/milky_wa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8845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00113" y="44450"/>
            <a:ext cx="7354887" cy="1139825"/>
          </a:xfrm>
        </p:spPr>
        <p:txBody>
          <a:bodyPr/>
          <a:lstStyle/>
          <a:p>
            <a:pPr eaLnBrk="1" hangingPunct="1">
              <a:defRPr/>
            </a:pPr>
            <a:r>
              <a:rPr lang="en-GB" dirty="0" smtClean="0"/>
              <a:t>Essence of Management</a:t>
            </a:r>
          </a:p>
        </p:txBody>
      </p:sp>
      <p:sp>
        <p:nvSpPr>
          <p:cNvPr id="4" name="Date Placeholder 3"/>
          <p:cNvSpPr>
            <a:spLocks noGrp="1"/>
          </p:cNvSpPr>
          <p:nvPr>
            <p:ph type="dt" sz="quarter" idx="10"/>
          </p:nvPr>
        </p:nvSpPr>
        <p:spPr/>
        <p:txBody>
          <a:bodyPr/>
          <a:lstStyle/>
          <a:p>
            <a:pPr>
              <a:defRPr/>
            </a:pPr>
            <a:r>
              <a:rPr lang="en-GB"/>
              <a:t>June 2011</a:t>
            </a:r>
          </a:p>
        </p:txBody>
      </p:sp>
      <p:sp>
        <p:nvSpPr>
          <p:cNvPr id="5" name="Footer Placeholder 4"/>
          <p:cNvSpPr>
            <a:spLocks noGrp="1"/>
          </p:cNvSpPr>
          <p:nvPr>
            <p:ph type="ftr" sz="quarter" idx="11"/>
          </p:nvPr>
        </p:nvSpPr>
        <p:spPr/>
        <p:txBody>
          <a:bodyPr/>
          <a:lstStyle/>
          <a:p>
            <a:pPr>
              <a:defRPr/>
            </a:pPr>
            <a:r>
              <a:rPr lang="en-US"/>
              <a:t>©2011 Unified Management Solutions</a:t>
            </a:r>
            <a:endParaRPr lang="en-GB"/>
          </a:p>
        </p:txBody>
      </p:sp>
      <p:grpSp>
        <p:nvGrpSpPr>
          <p:cNvPr id="3" name="Group 2"/>
          <p:cNvGrpSpPr>
            <a:grpSpLocks/>
          </p:cNvGrpSpPr>
          <p:nvPr/>
        </p:nvGrpSpPr>
        <p:grpSpPr bwMode="auto">
          <a:xfrm>
            <a:off x="468313" y="1052513"/>
            <a:ext cx="2408237" cy="2465387"/>
            <a:chOff x="468313" y="1279525"/>
            <a:chExt cx="2408237" cy="2465388"/>
          </a:xfrm>
        </p:grpSpPr>
        <p:grpSp>
          <p:nvGrpSpPr>
            <p:cNvPr id="20499" name="Group 304"/>
            <p:cNvGrpSpPr>
              <a:grpSpLocks/>
            </p:cNvGrpSpPr>
            <p:nvPr/>
          </p:nvGrpSpPr>
          <p:grpSpPr bwMode="auto">
            <a:xfrm>
              <a:off x="971550" y="2347913"/>
              <a:ext cx="1397000" cy="1397000"/>
              <a:chOff x="1002" y="1479"/>
              <a:chExt cx="880" cy="880"/>
            </a:xfrm>
          </p:grpSpPr>
          <p:sp>
            <p:nvSpPr>
              <p:cNvPr id="20501" name="Oval 286"/>
              <p:cNvSpPr>
                <a:spLocks noChangeArrowheads="1"/>
              </p:cNvSpPr>
              <p:nvPr/>
            </p:nvSpPr>
            <p:spPr bwMode="auto">
              <a:xfrm>
                <a:off x="1002" y="1479"/>
                <a:ext cx="880" cy="88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2" name="Freeform 231"/>
              <p:cNvSpPr>
                <a:spLocks/>
              </p:cNvSpPr>
              <p:nvPr/>
            </p:nvSpPr>
            <p:spPr bwMode="auto">
              <a:xfrm>
                <a:off x="1192" y="1579"/>
                <a:ext cx="501" cy="726"/>
              </a:xfrm>
              <a:custGeom>
                <a:avLst/>
                <a:gdLst>
                  <a:gd name="T0" fmla="*/ 10180399 w 700"/>
                  <a:gd name="T1" fmla="*/ 14312906 h 993"/>
                  <a:gd name="T2" fmla="*/ 10180399 w 700"/>
                  <a:gd name="T3" fmla="*/ 14312906 h 993"/>
                  <a:gd name="T4" fmla="*/ 10180399 w 700"/>
                  <a:gd name="T5" fmla="*/ 14312906 h 993"/>
                  <a:gd name="T6" fmla="*/ 10180399 w 700"/>
                  <a:gd name="T7" fmla="*/ 14312906 h 993"/>
                  <a:gd name="T8" fmla="*/ 10180399 w 700"/>
                  <a:gd name="T9" fmla="*/ 14312906 h 993"/>
                  <a:gd name="T10" fmla="*/ 10180399 w 700"/>
                  <a:gd name="T11" fmla="*/ 14312906 h 993"/>
                  <a:gd name="T12" fmla="*/ 8610760 w 700"/>
                  <a:gd name="T13" fmla="*/ 14312906 h 993"/>
                  <a:gd name="T14" fmla="*/ 2153026 w 700"/>
                  <a:gd name="T15" fmla="*/ 14312906 h 993"/>
                  <a:gd name="T16" fmla="*/ 2153026 w 700"/>
                  <a:gd name="T17" fmla="*/ 14312906 h 993"/>
                  <a:gd name="T18" fmla="*/ 10180399 w 700"/>
                  <a:gd name="T19" fmla="*/ 14312906 h 993"/>
                  <a:gd name="T20" fmla="*/ 10180399 w 700"/>
                  <a:gd name="T21" fmla="*/ 14312906 h 993"/>
                  <a:gd name="T22" fmla="*/ 10180399 w 700"/>
                  <a:gd name="T23" fmla="*/ 14312906 h 993"/>
                  <a:gd name="T24" fmla="*/ 10180399 w 700"/>
                  <a:gd name="T25" fmla="*/ 0 h 993"/>
                  <a:gd name="T26" fmla="*/ 10180399 w 700"/>
                  <a:gd name="T27" fmla="*/ 10799219 h 993"/>
                  <a:gd name="T28" fmla="*/ 10180399 w 700"/>
                  <a:gd name="T29" fmla="*/ 14312906 h 993"/>
                  <a:gd name="T30" fmla="*/ 10180399 w 700"/>
                  <a:gd name="T31" fmla="*/ 14312906 h 993"/>
                  <a:gd name="T32" fmla="*/ 10180399 w 700"/>
                  <a:gd name="T33" fmla="*/ 14312906 h 993"/>
                  <a:gd name="T34" fmla="*/ 10180399 w 700"/>
                  <a:gd name="T35" fmla="*/ 14312906 h 993"/>
                  <a:gd name="T36" fmla="*/ 10180399 w 700"/>
                  <a:gd name="T37" fmla="*/ 14312906 h 993"/>
                  <a:gd name="T38" fmla="*/ 10180399 w 700"/>
                  <a:gd name="T39" fmla="*/ 14312906 h 993"/>
                  <a:gd name="T40" fmla="*/ 10180399 w 700"/>
                  <a:gd name="T41" fmla="*/ 14312906 h 993"/>
                  <a:gd name="T42" fmla="*/ 10180399 w 700"/>
                  <a:gd name="T43" fmla="*/ 14312906 h 993"/>
                  <a:gd name="T44" fmla="*/ 10180399 w 700"/>
                  <a:gd name="T45" fmla="*/ 14312906 h 993"/>
                  <a:gd name="T46" fmla="*/ 10180399 w 700"/>
                  <a:gd name="T47" fmla="*/ 14312906 h 993"/>
                  <a:gd name="T48" fmla="*/ 10180399 w 700"/>
                  <a:gd name="T49" fmla="*/ 14312906 h 993"/>
                  <a:gd name="T50" fmla="*/ 10180399 w 700"/>
                  <a:gd name="T51" fmla="*/ 14312906 h 993"/>
                  <a:gd name="T52" fmla="*/ 10180399 w 700"/>
                  <a:gd name="T53" fmla="*/ 14312906 h 993"/>
                  <a:gd name="T54" fmla="*/ 10180399 w 700"/>
                  <a:gd name="T55" fmla="*/ 14312906 h 993"/>
                  <a:gd name="T56" fmla="*/ 10180399 w 700"/>
                  <a:gd name="T57" fmla="*/ 14312906 h 993"/>
                  <a:gd name="T58" fmla="*/ 10180399 w 700"/>
                  <a:gd name="T59" fmla="*/ 14312906 h 993"/>
                  <a:gd name="T60" fmla="*/ 10180399 w 700"/>
                  <a:gd name="T61" fmla="*/ 14312906 h 993"/>
                  <a:gd name="T62" fmla="*/ 10180399 w 700"/>
                  <a:gd name="T63" fmla="*/ 14312906 h 993"/>
                  <a:gd name="T64" fmla="*/ 10180399 w 700"/>
                  <a:gd name="T65" fmla="*/ 14312906 h 993"/>
                  <a:gd name="T66" fmla="*/ 10180399 w 700"/>
                  <a:gd name="T67" fmla="*/ 14312906 h 993"/>
                  <a:gd name="T68" fmla="*/ 10180399 w 700"/>
                  <a:gd name="T69" fmla="*/ 14312906 h 993"/>
                  <a:gd name="T70" fmla="*/ 10180399 w 700"/>
                  <a:gd name="T71" fmla="*/ 14312906 h 993"/>
                  <a:gd name="T72" fmla="*/ 10180399 w 700"/>
                  <a:gd name="T73" fmla="*/ 14312906 h 993"/>
                  <a:gd name="T74" fmla="*/ 10180399 w 700"/>
                  <a:gd name="T75" fmla="*/ 14312906 h 993"/>
                  <a:gd name="T76" fmla="*/ 10180399 w 700"/>
                  <a:gd name="T77" fmla="*/ 14312906 h 993"/>
                  <a:gd name="T78" fmla="*/ 10180399 w 700"/>
                  <a:gd name="T79" fmla="*/ 14312906 h 993"/>
                  <a:gd name="T80" fmla="*/ 10180399 w 700"/>
                  <a:gd name="T81" fmla="*/ 14312906 h 993"/>
                  <a:gd name="T82" fmla="*/ 10180399 w 700"/>
                  <a:gd name="T83" fmla="*/ 14312906 h 993"/>
                  <a:gd name="T84" fmla="*/ 10180399 w 700"/>
                  <a:gd name="T85" fmla="*/ 14312906 h 99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00" h="993">
                    <a:moveTo>
                      <a:pt x="377" y="986"/>
                    </a:moveTo>
                    <a:lnTo>
                      <a:pt x="307" y="859"/>
                    </a:lnTo>
                    <a:lnTo>
                      <a:pt x="290" y="829"/>
                    </a:lnTo>
                    <a:lnTo>
                      <a:pt x="254" y="801"/>
                    </a:lnTo>
                    <a:lnTo>
                      <a:pt x="219" y="783"/>
                    </a:lnTo>
                    <a:lnTo>
                      <a:pt x="161" y="747"/>
                    </a:lnTo>
                    <a:lnTo>
                      <a:pt x="85" y="718"/>
                    </a:lnTo>
                    <a:lnTo>
                      <a:pt x="44" y="713"/>
                    </a:lnTo>
                    <a:lnTo>
                      <a:pt x="6" y="727"/>
                    </a:lnTo>
                    <a:lnTo>
                      <a:pt x="50" y="659"/>
                    </a:lnTo>
                    <a:lnTo>
                      <a:pt x="64" y="608"/>
                    </a:lnTo>
                    <a:lnTo>
                      <a:pt x="91" y="571"/>
                    </a:lnTo>
                    <a:lnTo>
                      <a:pt x="23" y="470"/>
                    </a:lnTo>
                    <a:lnTo>
                      <a:pt x="12" y="440"/>
                    </a:lnTo>
                    <a:lnTo>
                      <a:pt x="9" y="401"/>
                    </a:lnTo>
                    <a:lnTo>
                      <a:pt x="3" y="352"/>
                    </a:lnTo>
                    <a:lnTo>
                      <a:pt x="0" y="315"/>
                    </a:lnTo>
                    <a:lnTo>
                      <a:pt x="3" y="248"/>
                    </a:lnTo>
                    <a:lnTo>
                      <a:pt x="32" y="169"/>
                    </a:lnTo>
                    <a:lnTo>
                      <a:pt x="91" y="87"/>
                    </a:lnTo>
                    <a:lnTo>
                      <a:pt x="107" y="67"/>
                    </a:lnTo>
                    <a:lnTo>
                      <a:pt x="122" y="61"/>
                    </a:lnTo>
                    <a:lnTo>
                      <a:pt x="141" y="54"/>
                    </a:lnTo>
                    <a:lnTo>
                      <a:pt x="199" y="25"/>
                    </a:lnTo>
                    <a:lnTo>
                      <a:pt x="231" y="17"/>
                    </a:lnTo>
                    <a:lnTo>
                      <a:pt x="369" y="0"/>
                    </a:lnTo>
                    <a:lnTo>
                      <a:pt x="439" y="10"/>
                    </a:lnTo>
                    <a:lnTo>
                      <a:pt x="459" y="10"/>
                    </a:lnTo>
                    <a:lnTo>
                      <a:pt x="494" y="24"/>
                    </a:lnTo>
                    <a:lnTo>
                      <a:pt x="524" y="40"/>
                    </a:lnTo>
                    <a:lnTo>
                      <a:pt x="550" y="39"/>
                    </a:lnTo>
                    <a:lnTo>
                      <a:pt x="570" y="54"/>
                    </a:lnTo>
                    <a:lnTo>
                      <a:pt x="588" y="89"/>
                    </a:lnTo>
                    <a:lnTo>
                      <a:pt x="611" y="127"/>
                    </a:lnTo>
                    <a:lnTo>
                      <a:pt x="626" y="177"/>
                    </a:lnTo>
                    <a:lnTo>
                      <a:pt x="635" y="202"/>
                    </a:lnTo>
                    <a:lnTo>
                      <a:pt x="641" y="214"/>
                    </a:lnTo>
                    <a:lnTo>
                      <a:pt x="649" y="230"/>
                    </a:lnTo>
                    <a:lnTo>
                      <a:pt x="658" y="242"/>
                    </a:lnTo>
                    <a:lnTo>
                      <a:pt x="664" y="254"/>
                    </a:lnTo>
                    <a:lnTo>
                      <a:pt x="667" y="274"/>
                    </a:lnTo>
                    <a:lnTo>
                      <a:pt x="652" y="298"/>
                    </a:lnTo>
                    <a:lnTo>
                      <a:pt x="646" y="316"/>
                    </a:lnTo>
                    <a:lnTo>
                      <a:pt x="641" y="326"/>
                    </a:lnTo>
                    <a:lnTo>
                      <a:pt x="658" y="354"/>
                    </a:lnTo>
                    <a:lnTo>
                      <a:pt x="679" y="394"/>
                    </a:lnTo>
                    <a:lnTo>
                      <a:pt x="696" y="425"/>
                    </a:lnTo>
                    <a:lnTo>
                      <a:pt x="699" y="449"/>
                    </a:lnTo>
                    <a:lnTo>
                      <a:pt x="689" y="463"/>
                    </a:lnTo>
                    <a:lnTo>
                      <a:pt x="670" y="468"/>
                    </a:lnTo>
                    <a:lnTo>
                      <a:pt x="649" y="470"/>
                    </a:lnTo>
                    <a:lnTo>
                      <a:pt x="641" y="484"/>
                    </a:lnTo>
                    <a:lnTo>
                      <a:pt x="638" y="509"/>
                    </a:lnTo>
                    <a:lnTo>
                      <a:pt x="643" y="512"/>
                    </a:lnTo>
                    <a:lnTo>
                      <a:pt x="649" y="526"/>
                    </a:lnTo>
                    <a:lnTo>
                      <a:pt x="632" y="538"/>
                    </a:lnTo>
                    <a:lnTo>
                      <a:pt x="573" y="560"/>
                    </a:lnTo>
                    <a:lnTo>
                      <a:pt x="559" y="560"/>
                    </a:lnTo>
                    <a:lnTo>
                      <a:pt x="570" y="577"/>
                    </a:lnTo>
                    <a:lnTo>
                      <a:pt x="600" y="597"/>
                    </a:lnTo>
                    <a:lnTo>
                      <a:pt x="608" y="604"/>
                    </a:lnTo>
                    <a:lnTo>
                      <a:pt x="611" y="614"/>
                    </a:lnTo>
                    <a:lnTo>
                      <a:pt x="602" y="624"/>
                    </a:lnTo>
                    <a:lnTo>
                      <a:pt x="585" y="628"/>
                    </a:lnTo>
                    <a:lnTo>
                      <a:pt x="582" y="634"/>
                    </a:lnTo>
                    <a:lnTo>
                      <a:pt x="582" y="656"/>
                    </a:lnTo>
                    <a:lnTo>
                      <a:pt x="581" y="677"/>
                    </a:lnTo>
                    <a:lnTo>
                      <a:pt x="573" y="698"/>
                    </a:lnTo>
                    <a:lnTo>
                      <a:pt x="559" y="724"/>
                    </a:lnTo>
                    <a:lnTo>
                      <a:pt x="541" y="732"/>
                    </a:lnTo>
                    <a:lnTo>
                      <a:pt x="518" y="738"/>
                    </a:lnTo>
                    <a:lnTo>
                      <a:pt x="497" y="735"/>
                    </a:lnTo>
                    <a:lnTo>
                      <a:pt x="462" y="721"/>
                    </a:lnTo>
                    <a:lnTo>
                      <a:pt x="433" y="701"/>
                    </a:lnTo>
                    <a:lnTo>
                      <a:pt x="404" y="698"/>
                    </a:lnTo>
                    <a:lnTo>
                      <a:pt x="389" y="698"/>
                    </a:lnTo>
                    <a:lnTo>
                      <a:pt x="392" y="727"/>
                    </a:lnTo>
                    <a:lnTo>
                      <a:pt x="366" y="758"/>
                    </a:lnTo>
                    <a:lnTo>
                      <a:pt x="360" y="786"/>
                    </a:lnTo>
                    <a:lnTo>
                      <a:pt x="348" y="809"/>
                    </a:lnTo>
                    <a:lnTo>
                      <a:pt x="354" y="845"/>
                    </a:lnTo>
                    <a:lnTo>
                      <a:pt x="366" y="893"/>
                    </a:lnTo>
                    <a:lnTo>
                      <a:pt x="374" y="927"/>
                    </a:lnTo>
                    <a:lnTo>
                      <a:pt x="404" y="986"/>
                    </a:lnTo>
                    <a:lnTo>
                      <a:pt x="380" y="992"/>
                    </a:lnTo>
                    <a:lnTo>
                      <a:pt x="377" y="986"/>
                    </a:lnTo>
                  </a:path>
                </a:pathLst>
              </a:custGeom>
              <a:solidFill>
                <a:schemeClr val="bg1"/>
              </a:solidFill>
              <a:ln w="6350" cap="rnd" cmpd="sng">
                <a:solidFill>
                  <a:schemeClr val="tx1"/>
                </a:solidFill>
                <a:prstDash val="solid"/>
                <a:round/>
                <a:headEnd type="none" w="med" len="med"/>
                <a:tailEnd type="none" w="med" len="med"/>
              </a:ln>
            </p:spPr>
            <p:txBody>
              <a:bodyPr/>
              <a:lstStyle/>
              <a:p>
                <a:endParaRPr lang="en-GB"/>
              </a:p>
            </p:txBody>
          </p:sp>
        </p:grpSp>
        <p:sp>
          <p:nvSpPr>
            <p:cNvPr id="20500" name="Text Box 292"/>
            <p:cNvSpPr txBox="1">
              <a:spLocks noChangeArrowheads="1"/>
            </p:cNvSpPr>
            <p:nvPr/>
          </p:nvSpPr>
          <p:spPr bwMode="auto">
            <a:xfrm>
              <a:off x="468313" y="1279525"/>
              <a:ext cx="240823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sz="2400"/>
                <a:t>Manager</a:t>
              </a:r>
            </a:p>
            <a:p>
              <a:pPr algn="ctr" eaLnBrk="1" hangingPunct="1"/>
              <a:r>
                <a:rPr lang="en-US" sz="2400"/>
                <a:t>Consciousness</a:t>
              </a:r>
            </a:p>
          </p:txBody>
        </p:sp>
      </p:grpSp>
      <p:grpSp>
        <p:nvGrpSpPr>
          <p:cNvPr id="7" name="Group 6"/>
          <p:cNvGrpSpPr>
            <a:grpSpLocks/>
          </p:cNvGrpSpPr>
          <p:nvPr/>
        </p:nvGrpSpPr>
        <p:grpSpPr bwMode="auto">
          <a:xfrm>
            <a:off x="6507163" y="1114425"/>
            <a:ext cx="1952625" cy="2416175"/>
            <a:chOff x="6507163" y="1341438"/>
            <a:chExt cx="1952625" cy="2416175"/>
          </a:xfrm>
        </p:grpSpPr>
        <p:sp>
          <p:nvSpPr>
            <p:cNvPr id="20497" name="Oval 289"/>
            <p:cNvSpPr>
              <a:spLocks noChangeArrowheads="1"/>
            </p:cNvSpPr>
            <p:nvPr/>
          </p:nvSpPr>
          <p:spPr bwMode="auto">
            <a:xfrm>
              <a:off x="6732588" y="2360613"/>
              <a:ext cx="1397000" cy="13970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6000" b="1">
                  <a:solidFill>
                    <a:schemeClr val="bg2"/>
                  </a:solidFill>
                  <a:latin typeface="Arial" charset="0"/>
                </a:rPr>
                <a:t>?</a:t>
              </a:r>
            </a:p>
          </p:txBody>
        </p:sp>
        <p:sp>
          <p:nvSpPr>
            <p:cNvPr id="20498" name="Text Box 298"/>
            <p:cNvSpPr txBox="1">
              <a:spLocks noChangeArrowheads="1"/>
            </p:cNvSpPr>
            <p:nvPr/>
          </p:nvSpPr>
          <p:spPr bwMode="auto">
            <a:xfrm>
              <a:off x="6507163" y="1341438"/>
              <a:ext cx="19526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sz="2400"/>
                <a:t>That which</a:t>
              </a:r>
            </a:p>
            <a:p>
              <a:pPr algn="ctr" eaLnBrk="1" hangingPunct="1"/>
              <a:r>
                <a:rPr lang="en-US" sz="2400"/>
                <a:t>is managed</a:t>
              </a:r>
            </a:p>
          </p:txBody>
        </p:sp>
      </p:grpSp>
      <p:grpSp>
        <p:nvGrpSpPr>
          <p:cNvPr id="6" name="Group 5"/>
          <p:cNvGrpSpPr>
            <a:grpSpLocks/>
          </p:cNvGrpSpPr>
          <p:nvPr/>
        </p:nvGrpSpPr>
        <p:grpSpPr bwMode="auto">
          <a:xfrm>
            <a:off x="3678238" y="1084263"/>
            <a:ext cx="1743075" cy="2362200"/>
            <a:chOff x="3678238" y="1311275"/>
            <a:chExt cx="1743075" cy="2362200"/>
          </a:xfrm>
        </p:grpSpPr>
        <p:sp>
          <p:nvSpPr>
            <p:cNvPr id="20493" name="Text Box 294"/>
            <p:cNvSpPr txBox="1">
              <a:spLocks noChangeArrowheads="1"/>
            </p:cNvSpPr>
            <p:nvPr/>
          </p:nvSpPr>
          <p:spPr bwMode="auto">
            <a:xfrm>
              <a:off x="3678238" y="1311275"/>
              <a:ext cx="17430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sz="2400"/>
                <a:t>Process of</a:t>
              </a:r>
            </a:p>
            <a:p>
              <a:pPr algn="ctr" eaLnBrk="1" hangingPunct="1"/>
              <a:r>
                <a:rPr lang="en-US" sz="2400"/>
                <a:t>managing</a:t>
              </a:r>
            </a:p>
          </p:txBody>
        </p:sp>
        <p:grpSp>
          <p:nvGrpSpPr>
            <p:cNvPr id="20494" name="Group 301"/>
            <p:cNvGrpSpPr>
              <a:grpSpLocks/>
            </p:cNvGrpSpPr>
            <p:nvPr/>
          </p:nvGrpSpPr>
          <p:grpSpPr bwMode="auto">
            <a:xfrm>
              <a:off x="3779838" y="2333625"/>
              <a:ext cx="1584325" cy="1339850"/>
              <a:chOff x="2336" y="1497"/>
              <a:chExt cx="998" cy="844"/>
            </a:xfrm>
          </p:grpSpPr>
          <p:sp>
            <p:nvSpPr>
              <p:cNvPr id="20495" name="AutoShape 291"/>
              <p:cNvSpPr>
                <a:spLocks noChangeArrowheads="1"/>
              </p:cNvSpPr>
              <p:nvPr/>
            </p:nvSpPr>
            <p:spPr bwMode="auto">
              <a:xfrm>
                <a:off x="2336" y="1497"/>
                <a:ext cx="998" cy="436"/>
              </a:xfrm>
              <a:prstGeom prst="rightArrow">
                <a:avLst>
                  <a:gd name="adj1" fmla="val 50000"/>
                  <a:gd name="adj2" fmla="val 5722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6" name="AutoShape 299"/>
              <p:cNvSpPr>
                <a:spLocks noChangeArrowheads="1"/>
              </p:cNvSpPr>
              <p:nvPr/>
            </p:nvSpPr>
            <p:spPr bwMode="auto">
              <a:xfrm flipH="1">
                <a:off x="2336" y="1905"/>
                <a:ext cx="998" cy="436"/>
              </a:xfrm>
              <a:prstGeom prst="rightArrow">
                <a:avLst>
                  <a:gd name="adj1" fmla="val 50000"/>
                  <a:gd name="adj2" fmla="val 5722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0489" name="AutoShape 305">
            <a:hlinkClick r:id="rId4"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0" name="AutoShape 306">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1" name="AutoShape 307">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2" name="AutoShape 308">
            <a:hlinkClick r:id="rId5"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www.usbible.com/Astrology/milky_wa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8845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idx="4294967295"/>
          </p:nvPr>
        </p:nvSpPr>
        <p:spPr>
          <a:xfrm>
            <a:off x="900113" y="44450"/>
            <a:ext cx="7354887" cy="1139825"/>
          </a:xfrm>
        </p:spPr>
        <p:txBody>
          <a:bodyPr/>
          <a:lstStyle/>
          <a:p>
            <a:pPr eaLnBrk="1" hangingPunct="1">
              <a:defRPr/>
            </a:pPr>
            <a:r>
              <a:rPr lang="en-GB" dirty="0" smtClean="0"/>
              <a:t>Structure and Dynamics</a:t>
            </a:r>
          </a:p>
        </p:txBody>
      </p:sp>
      <p:sp>
        <p:nvSpPr>
          <p:cNvPr id="4" name="Date Placeholder 3"/>
          <p:cNvSpPr txBox="1">
            <a:spLocks noGrp="1"/>
          </p:cNvSpPr>
          <p:nvPr/>
        </p:nvSpPr>
        <p:spPr bwMode="auto">
          <a:xfrm>
            <a:off x="457200" y="6243638"/>
            <a:ext cx="2133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1000">
                <a:effectLst>
                  <a:outerShdw blurRad="38100" dist="38100" dir="2700000" algn="tl">
                    <a:srgbClr val="000000"/>
                  </a:outerShdw>
                </a:effectLst>
                <a:cs typeface="+mn-cs"/>
              </a:rPr>
              <a:t>June 2011</a:t>
            </a:r>
            <a:endParaRPr lang="en-GB" sz="1000" dirty="0">
              <a:effectLst>
                <a:outerShdw blurRad="38100" dist="38100" dir="2700000" algn="tl">
                  <a:srgbClr val="000000"/>
                </a:outerShdw>
              </a:effectLst>
              <a:cs typeface="+mn-cs"/>
            </a:endParaRPr>
          </a:p>
        </p:txBody>
      </p:sp>
      <p:sp>
        <p:nvSpPr>
          <p:cNvPr id="5" name="Footer Placeholder 4"/>
          <p:cNvSpPr txBox="1">
            <a:spLocks noGrp="1"/>
          </p:cNvSpPr>
          <p:nvPr/>
        </p:nvSpPr>
        <p:spPr bwMode="auto">
          <a:xfrm>
            <a:off x="3124200" y="62484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r>
              <a:rPr kumimoji="1" lang="en-US" sz="1000">
                <a:effectLst>
                  <a:outerShdw blurRad="38100" dist="38100" dir="2700000" algn="tl">
                    <a:srgbClr val="000000"/>
                  </a:outerShdw>
                </a:effectLst>
                <a:cs typeface="+mn-cs"/>
              </a:rPr>
              <a:t>©2011 Unified Management Solutions</a:t>
            </a:r>
            <a:endParaRPr kumimoji="1" lang="en-GB" sz="1000" dirty="0">
              <a:effectLst>
                <a:outerShdw blurRad="38100" dist="38100" dir="2700000" algn="tl">
                  <a:srgbClr val="000000"/>
                </a:outerShdw>
              </a:effectLst>
              <a:cs typeface="+mn-cs"/>
            </a:endParaRPr>
          </a:p>
        </p:txBody>
      </p:sp>
      <p:grpSp>
        <p:nvGrpSpPr>
          <p:cNvPr id="21510" name="Group 6"/>
          <p:cNvGrpSpPr>
            <a:grpSpLocks/>
          </p:cNvGrpSpPr>
          <p:nvPr/>
        </p:nvGrpSpPr>
        <p:grpSpPr bwMode="auto">
          <a:xfrm>
            <a:off x="971550" y="2120900"/>
            <a:ext cx="1397000" cy="1397000"/>
            <a:chOff x="1002" y="1479"/>
            <a:chExt cx="880" cy="880"/>
          </a:xfrm>
        </p:grpSpPr>
        <p:sp>
          <p:nvSpPr>
            <p:cNvPr id="21530" name="Oval 7"/>
            <p:cNvSpPr>
              <a:spLocks noChangeArrowheads="1"/>
            </p:cNvSpPr>
            <p:nvPr/>
          </p:nvSpPr>
          <p:spPr bwMode="auto">
            <a:xfrm>
              <a:off x="1002" y="1479"/>
              <a:ext cx="880" cy="88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31" name="Freeform 231"/>
            <p:cNvSpPr>
              <a:spLocks/>
            </p:cNvSpPr>
            <p:nvPr/>
          </p:nvSpPr>
          <p:spPr bwMode="auto">
            <a:xfrm>
              <a:off x="1192" y="1579"/>
              <a:ext cx="501" cy="726"/>
            </a:xfrm>
            <a:custGeom>
              <a:avLst/>
              <a:gdLst>
                <a:gd name="T0" fmla="*/ 10180399 w 700"/>
                <a:gd name="T1" fmla="*/ 14312906 h 993"/>
                <a:gd name="T2" fmla="*/ 10180399 w 700"/>
                <a:gd name="T3" fmla="*/ 14312906 h 993"/>
                <a:gd name="T4" fmla="*/ 10180399 w 700"/>
                <a:gd name="T5" fmla="*/ 14312906 h 993"/>
                <a:gd name="T6" fmla="*/ 10180399 w 700"/>
                <a:gd name="T7" fmla="*/ 14312906 h 993"/>
                <a:gd name="T8" fmla="*/ 10180399 w 700"/>
                <a:gd name="T9" fmla="*/ 14312906 h 993"/>
                <a:gd name="T10" fmla="*/ 10180399 w 700"/>
                <a:gd name="T11" fmla="*/ 14312906 h 993"/>
                <a:gd name="T12" fmla="*/ 8610760 w 700"/>
                <a:gd name="T13" fmla="*/ 14312906 h 993"/>
                <a:gd name="T14" fmla="*/ 2153026 w 700"/>
                <a:gd name="T15" fmla="*/ 14312906 h 993"/>
                <a:gd name="T16" fmla="*/ 2153026 w 700"/>
                <a:gd name="T17" fmla="*/ 14312906 h 993"/>
                <a:gd name="T18" fmla="*/ 10180399 w 700"/>
                <a:gd name="T19" fmla="*/ 14312906 h 993"/>
                <a:gd name="T20" fmla="*/ 10180399 w 700"/>
                <a:gd name="T21" fmla="*/ 14312906 h 993"/>
                <a:gd name="T22" fmla="*/ 10180399 w 700"/>
                <a:gd name="T23" fmla="*/ 14312906 h 993"/>
                <a:gd name="T24" fmla="*/ 10180399 w 700"/>
                <a:gd name="T25" fmla="*/ 0 h 993"/>
                <a:gd name="T26" fmla="*/ 10180399 w 700"/>
                <a:gd name="T27" fmla="*/ 10799219 h 993"/>
                <a:gd name="T28" fmla="*/ 10180399 w 700"/>
                <a:gd name="T29" fmla="*/ 14312906 h 993"/>
                <a:gd name="T30" fmla="*/ 10180399 w 700"/>
                <a:gd name="T31" fmla="*/ 14312906 h 993"/>
                <a:gd name="T32" fmla="*/ 10180399 w 700"/>
                <a:gd name="T33" fmla="*/ 14312906 h 993"/>
                <a:gd name="T34" fmla="*/ 10180399 w 700"/>
                <a:gd name="T35" fmla="*/ 14312906 h 993"/>
                <a:gd name="T36" fmla="*/ 10180399 w 700"/>
                <a:gd name="T37" fmla="*/ 14312906 h 993"/>
                <a:gd name="T38" fmla="*/ 10180399 w 700"/>
                <a:gd name="T39" fmla="*/ 14312906 h 993"/>
                <a:gd name="T40" fmla="*/ 10180399 w 700"/>
                <a:gd name="T41" fmla="*/ 14312906 h 993"/>
                <a:gd name="T42" fmla="*/ 10180399 w 700"/>
                <a:gd name="T43" fmla="*/ 14312906 h 993"/>
                <a:gd name="T44" fmla="*/ 10180399 w 700"/>
                <a:gd name="T45" fmla="*/ 14312906 h 993"/>
                <a:gd name="T46" fmla="*/ 10180399 w 700"/>
                <a:gd name="T47" fmla="*/ 14312906 h 993"/>
                <a:gd name="T48" fmla="*/ 10180399 w 700"/>
                <a:gd name="T49" fmla="*/ 14312906 h 993"/>
                <a:gd name="T50" fmla="*/ 10180399 w 700"/>
                <a:gd name="T51" fmla="*/ 14312906 h 993"/>
                <a:gd name="T52" fmla="*/ 10180399 w 700"/>
                <a:gd name="T53" fmla="*/ 14312906 h 993"/>
                <a:gd name="T54" fmla="*/ 10180399 w 700"/>
                <a:gd name="T55" fmla="*/ 14312906 h 993"/>
                <a:gd name="T56" fmla="*/ 10180399 w 700"/>
                <a:gd name="T57" fmla="*/ 14312906 h 993"/>
                <a:gd name="T58" fmla="*/ 10180399 w 700"/>
                <a:gd name="T59" fmla="*/ 14312906 h 993"/>
                <a:gd name="T60" fmla="*/ 10180399 w 700"/>
                <a:gd name="T61" fmla="*/ 14312906 h 993"/>
                <a:gd name="T62" fmla="*/ 10180399 w 700"/>
                <a:gd name="T63" fmla="*/ 14312906 h 993"/>
                <a:gd name="T64" fmla="*/ 10180399 w 700"/>
                <a:gd name="T65" fmla="*/ 14312906 h 993"/>
                <a:gd name="T66" fmla="*/ 10180399 w 700"/>
                <a:gd name="T67" fmla="*/ 14312906 h 993"/>
                <a:gd name="T68" fmla="*/ 10180399 w 700"/>
                <a:gd name="T69" fmla="*/ 14312906 h 993"/>
                <a:gd name="T70" fmla="*/ 10180399 w 700"/>
                <a:gd name="T71" fmla="*/ 14312906 h 993"/>
                <a:gd name="T72" fmla="*/ 10180399 w 700"/>
                <a:gd name="T73" fmla="*/ 14312906 h 993"/>
                <a:gd name="T74" fmla="*/ 10180399 w 700"/>
                <a:gd name="T75" fmla="*/ 14312906 h 993"/>
                <a:gd name="T76" fmla="*/ 10180399 w 700"/>
                <a:gd name="T77" fmla="*/ 14312906 h 993"/>
                <a:gd name="T78" fmla="*/ 10180399 w 700"/>
                <a:gd name="T79" fmla="*/ 14312906 h 993"/>
                <a:gd name="T80" fmla="*/ 10180399 w 700"/>
                <a:gd name="T81" fmla="*/ 14312906 h 993"/>
                <a:gd name="T82" fmla="*/ 10180399 w 700"/>
                <a:gd name="T83" fmla="*/ 14312906 h 993"/>
                <a:gd name="T84" fmla="*/ 10180399 w 700"/>
                <a:gd name="T85" fmla="*/ 14312906 h 99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00" h="993">
                  <a:moveTo>
                    <a:pt x="377" y="986"/>
                  </a:moveTo>
                  <a:lnTo>
                    <a:pt x="307" y="859"/>
                  </a:lnTo>
                  <a:lnTo>
                    <a:pt x="290" y="829"/>
                  </a:lnTo>
                  <a:lnTo>
                    <a:pt x="254" y="801"/>
                  </a:lnTo>
                  <a:lnTo>
                    <a:pt x="219" y="783"/>
                  </a:lnTo>
                  <a:lnTo>
                    <a:pt x="161" y="747"/>
                  </a:lnTo>
                  <a:lnTo>
                    <a:pt x="85" y="718"/>
                  </a:lnTo>
                  <a:lnTo>
                    <a:pt x="44" y="713"/>
                  </a:lnTo>
                  <a:lnTo>
                    <a:pt x="6" y="727"/>
                  </a:lnTo>
                  <a:lnTo>
                    <a:pt x="50" y="659"/>
                  </a:lnTo>
                  <a:lnTo>
                    <a:pt x="64" y="608"/>
                  </a:lnTo>
                  <a:lnTo>
                    <a:pt x="91" y="571"/>
                  </a:lnTo>
                  <a:lnTo>
                    <a:pt x="23" y="470"/>
                  </a:lnTo>
                  <a:lnTo>
                    <a:pt x="12" y="440"/>
                  </a:lnTo>
                  <a:lnTo>
                    <a:pt x="9" y="401"/>
                  </a:lnTo>
                  <a:lnTo>
                    <a:pt x="3" y="352"/>
                  </a:lnTo>
                  <a:lnTo>
                    <a:pt x="0" y="315"/>
                  </a:lnTo>
                  <a:lnTo>
                    <a:pt x="3" y="248"/>
                  </a:lnTo>
                  <a:lnTo>
                    <a:pt x="32" y="169"/>
                  </a:lnTo>
                  <a:lnTo>
                    <a:pt x="91" y="87"/>
                  </a:lnTo>
                  <a:lnTo>
                    <a:pt x="107" y="67"/>
                  </a:lnTo>
                  <a:lnTo>
                    <a:pt x="122" y="61"/>
                  </a:lnTo>
                  <a:lnTo>
                    <a:pt x="141" y="54"/>
                  </a:lnTo>
                  <a:lnTo>
                    <a:pt x="199" y="25"/>
                  </a:lnTo>
                  <a:lnTo>
                    <a:pt x="231" y="17"/>
                  </a:lnTo>
                  <a:lnTo>
                    <a:pt x="369" y="0"/>
                  </a:lnTo>
                  <a:lnTo>
                    <a:pt x="439" y="10"/>
                  </a:lnTo>
                  <a:lnTo>
                    <a:pt x="459" y="10"/>
                  </a:lnTo>
                  <a:lnTo>
                    <a:pt x="494" y="24"/>
                  </a:lnTo>
                  <a:lnTo>
                    <a:pt x="524" y="40"/>
                  </a:lnTo>
                  <a:lnTo>
                    <a:pt x="550" y="39"/>
                  </a:lnTo>
                  <a:lnTo>
                    <a:pt x="570" y="54"/>
                  </a:lnTo>
                  <a:lnTo>
                    <a:pt x="588" y="89"/>
                  </a:lnTo>
                  <a:lnTo>
                    <a:pt x="611" y="127"/>
                  </a:lnTo>
                  <a:lnTo>
                    <a:pt x="626" y="177"/>
                  </a:lnTo>
                  <a:lnTo>
                    <a:pt x="635" y="202"/>
                  </a:lnTo>
                  <a:lnTo>
                    <a:pt x="641" y="214"/>
                  </a:lnTo>
                  <a:lnTo>
                    <a:pt x="649" y="230"/>
                  </a:lnTo>
                  <a:lnTo>
                    <a:pt x="658" y="242"/>
                  </a:lnTo>
                  <a:lnTo>
                    <a:pt x="664" y="254"/>
                  </a:lnTo>
                  <a:lnTo>
                    <a:pt x="667" y="274"/>
                  </a:lnTo>
                  <a:lnTo>
                    <a:pt x="652" y="298"/>
                  </a:lnTo>
                  <a:lnTo>
                    <a:pt x="646" y="316"/>
                  </a:lnTo>
                  <a:lnTo>
                    <a:pt x="641" y="326"/>
                  </a:lnTo>
                  <a:lnTo>
                    <a:pt x="658" y="354"/>
                  </a:lnTo>
                  <a:lnTo>
                    <a:pt x="679" y="394"/>
                  </a:lnTo>
                  <a:lnTo>
                    <a:pt x="696" y="425"/>
                  </a:lnTo>
                  <a:lnTo>
                    <a:pt x="699" y="449"/>
                  </a:lnTo>
                  <a:lnTo>
                    <a:pt x="689" y="463"/>
                  </a:lnTo>
                  <a:lnTo>
                    <a:pt x="670" y="468"/>
                  </a:lnTo>
                  <a:lnTo>
                    <a:pt x="649" y="470"/>
                  </a:lnTo>
                  <a:lnTo>
                    <a:pt x="641" y="484"/>
                  </a:lnTo>
                  <a:lnTo>
                    <a:pt x="638" y="509"/>
                  </a:lnTo>
                  <a:lnTo>
                    <a:pt x="643" y="512"/>
                  </a:lnTo>
                  <a:lnTo>
                    <a:pt x="649" y="526"/>
                  </a:lnTo>
                  <a:lnTo>
                    <a:pt x="632" y="538"/>
                  </a:lnTo>
                  <a:lnTo>
                    <a:pt x="573" y="560"/>
                  </a:lnTo>
                  <a:lnTo>
                    <a:pt x="559" y="560"/>
                  </a:lnTo>
                  <a:lnTo>
                    <a:pt x="570" y="577"/>
                  </a:lnTo>
                  <a:lnTo>
                    <a:pt x="600" y="597"/>
                  </a:lnTo>
                  <a:lnTo>
                    <a:pt x="608" y="604"/>
                  </a:lnTo>
                  <a:lnTo>
                    <a:pt x="611" y="614"/>
                  </a:lnTo>
                  <a:lnTo>
                    <a:pt x="602" y="624"/>
                  </a:lnTo>
                  <a:lnTo>
                    <a:pt x="585" y="628"/>
                  </a:lnTo>
                  <a:lnTo>
                    <a:pt x="582" y="634"/>
                  </a:lnTo>
                  <a:lnTo>
                    <a:pt x="582" y="656"/>
                  </a:lnTo>
                  <a:lnTo>
                    <a:pt x="581" y="677"/>
                  </a:lnTo>
                  <a:lnTo>
                    <a:pt x="573" y="698"/>
                  </a:lnTo>
                  <a:lnTo>
                    <a:pt x="559" y="724"/>
                  </a:lnTo>
                  <a:lnTo>
                    <a:pt x="541" y="732"/>
                  </a:lnTo>
                  <a:lnTo>
                    <a:pt x="518" y="738"/>
                  </a:lnTo>
                  <a:lnTo>
                    <a:pt x="497" y="735"/>
                  </a:lnTo>
                  <a:lnTo>
                    <a:pt x="462" y="721"/>
                  </a:lnTo>
                  <a:lnTo>
                    <a:pt x="433" y="701"/>
                  </a:lnTo>
                  <a:lnTo>
                    <a:pt x="404" y="698"/>
                  </a:lnTo>
                  <a:lnTo>
                    <a:pt x="389" y="698"/>
                  </a:lnTo>
                  <a:lnTo>
                    <a:pt x="392" y="727"/>
                  </a:lnTo>
                  <a:lnTo>
                    <a:pt x="366" y="758"/>
                  </a:lnTo>
                  <a:lnTo>
                    <a:pt x="360" y="786"/>
                  </a:lnTo>
                  <a:lnTo>
                    <a:pt x="348" y="809"/>
                  </a:lnTo>
                  <a:lnTo>
                    <a:pt x="354" y="845"/>
                  </a:lnTo>
                  <a:lnTo>
                    <a:pt x="366" y="893"/>
                  </a:lnTo>
                  <a:lnTo>
                    <a:pt x="374" y="927"/>
                  </a:lnTo>
                  <a:lnTo>
                    <a:pt x="404" y="986"/>
                  </a:lnTo>
                  <a:lnTo>
                    <a:pt x="380" y="992"/>
                  </a:lnTo>
                  <a:lnTo>
                    <a:pt x="377" y="986"/>
                  </a:lnTo>
                </a:path>
              </a:pathLst>
            </a:custGeom>
            <a:solidFill>
              <a:schemeClr val="bg1"/>
            </a:solidFill>
            <a:ln w="6350" cap="rnd" cmpd="sng">
              <a:solidFill>
                <a:schemeClr val="tx1"/>
              </a:solidFill>
              <a:prstDash val="solid"/>
              <a:round/>
              <a:headEnd type="none" w="med" len="med"/>
              <a:tailEnd type="none" w="med" len="med"/>
            </a:ln>
          </p:spPr>
          <p:txBody>
            <a:bodyPr/>
            <a:lstStyle/>
            <a:p>
              <a:endParaRPr lang="en-GB"/>
            </a:p>
          </p:txBody>
        </p:sp>
      </p:grpSp>
      <p:sp>
        <p:nvSpPr>
          <p:cNvPr id="21511" name="Oval 9"/>
          <p:cNvSpPr>
            <a:spLocks noChangeArrowheads="1"/>
          </p:cNvSpPr>
          <p:nvPr/>
        </p:nvSpPr>
        <p:spPr bwMode="auto">
          <a:xfrm>
            <a:off x="6732588" y="2133600"/>
            <a:ext cx="1397000" cy="13970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6000" b="1">
                <a:solidFill>
                  <a:schemeClr val="bg2"/>
                </a:solidFill>
                <a:latin typeface="Arial" charset="0"/>
              </a:rPr>
              <a:t>?</a:t>
            </a:r>
          </a:p>
        </p:txBody>
      </p:sp>
      <p:sp>
        <p:nvSpPr>
          <p:cNvPr id="21512" name="Text Box 11"/>
          <p:cNvSpPr txBox="1">
            <a:spLocks noChangeArrowheads="1"/>
          </p:cNvSpPr>
          <p:nvPr/>
        </p:nvSpPr>
        <p:spPr bwMode="auto">
          <a:xfrm>
            <a:off x="3678238" y="1084263"/>
            <a:ext cx="17430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sz="2400"/>
              <a:t>Process of</a:t>
            </a:r>
          </a:p>
          <a:p>
            <a:pPr algn="ctr" eaLnBrk="1" hangingPunct="1"/>
            <a:r>
              <a:rPr lang="en-US" sz="2400"/>
              <a:t>managing</a:t>
            </a:r>
          </a:p>
        </p:txBody>
      </p:sp>
      <p:sp>
        <p:nvSpPr>
          <p:cNvPr id="21513" name="Text Box 12"/>
          <p:cNvSpPr txBox="1">
            <a:spLocks noChangeArrowheads="1"/>
          </p:cNvSpPr>
          <p:nvPr/>
        </p:nvSpPr>
        <p:spPr bwMode="auto">
          <a:xfrm>
            <a:off x="6507163" y="1114425"/>
            <a:ext cx="19526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sz="2400"/>
              <a:t>That which</a:t>
            </a:r>
          </a:p>
          <a:p>
            <a:pPr algn="ctr" eaLnBrk="1" hangingPunct="1"/>
            <a:r>
              <a:rPr lang="en-US" sz="2400"/>
              <a:t>is managed</a:t>
            </a:r>
          </a:p>
        </p:txBody>
      </p:sp>
      <p:grpSp>
        <p:nvGrpSpPr>
          <p:cNvPr id="21514" name="Group 13"/>
          <p:cNvGrpSpPr>
            <a:grpSpLocks/>
          </p:cNvGrpSpPr>
          <p:nvPr/>
        </p:nvGrpSpPr>
        <p:grpSpPr bwMode="auto">
          <a:xfrm>
            <a:off x="3779838" y="2106613"/>
            <a:ext cx="1584325" cy="1339850"/>
            <a:chOff x="2336" y="1497"/>
            <a:chExt cx="998" cy="844"/>
          </a:xfrm>
        </p:grpSpPr>
        <p:sp>
          <p:nvSpPr>
            <p:cNvPr id="21528" name="AutoShape 14"/>
            <p:cNvSpPr>
              <a:spLocks noChangeArrowheads="1"/>
            </p:cNvSpPr>
            <p:nvPr/>
          </p:nvSpPr>
          <p:spPr bwMode="auto">
            <a:xfrm>
              <a:off x="2336" y="1497"/>
              <a:ext cx="998" cy="436"/>
            </a:xfrm>
            <a:prstGeom prst="rightArrow">
              <a:avLst>
                <a:gd name="adj1" fmla="val 50000"/>
                <a:gd name="adj2" fmla="val 5722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9" name="AutoShape 15"/>
            <p:cNvSpPr>
              <a:spLocks noChangeArrowheads="1"/>
            </p:cNvSpPr>
            <p:nvPr/>
          </p:nvSpPr>
          <p:spPr bwMode="auto">
            <a:xfrm flipH="1">
              <a:off x="2336" y="1905"/>
              <a:ext cx="998" cy="436"/>
            </a:xfrm>
            <a:prstGeom prst="rightArrow">
              <a:avLst>
                <a:gd name="adj1" fmla="val 50000"/>
                <a:gd name="adj2" fmla="val 5722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179" name="AutoShape 17"/>
          <p:cNvSpPr>
            <a:spLocks noChangeArrowheads="1"/>
          </p:cNvSpPr>
          <p:nvPr/>
        </p:nvSpPr>
        <p:spPr bwMode="auto">
          <a:xfrm>
            <a:off x="3779838" y="3922713"/>
            <a:ext cx="1873250" cy="431800"/>
          </a:xfrm>
          <a:prstGeom prst="wedgeRoundRectCallout">
            <a:avLst>
              <a:gd name="adj1" fmla="val 125171"/>
              <a:gd name="adj2" fmla="val -221324"/>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chemeClr val="bg2"/>
                </a:solidFill>
              </a:rPr>
              <a:t>Structure</a:t>
            </a:r>
          </a:p>
        </p:txBody>
      </p:sp>
      <p:sp>
        <p:nvSpPr>
          <p:cNvPr id="7180" name="AutoShape 18"/>
          <p:cNvSpPr>
            <a:spLocks noChangeArrowheads="1"/>
          </p:cNvSpPr>
          <p:nvPr/>
        </p:nvSpPr>
        <p:spPr bwMode="auto">
          <a:xfrm>
            <a:off x="6875463" y="3922713"/>
            <a:ext cx="1873250" cy="431800"/>
          </a:xfrm>
          <a:prstGeom prst="wedgeRoundRectCallout">
            <a:avLst>
              <a:gd name="adj1" fmla="val -33222"/>
              <a:gd name="adj2" fmla="val -201472"/>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chemeClr val="bg2"/>
                </a:solidFill>
              </a:rPr>
              <a:t>Dynamics</a:t>
            </a:r>
          </a:p>
        </p:txBody>
      </p:sp>
      <p:cxnSp>
        <p:nvCxnSpPr>
          <p:cNvPr id="7181" name="AutoShape 19"/>
          <p:cNvCxnSpPr>
            <a:cxnSpLocks noChangeShapeType="1"/>
            <a:stCxn id="7179" idx="3"/>
            <a:endCxn id="7180" idx="1"/>
          </p:cNvCxnSpPr>
          <p:nvPr/>
        </p:nvCxnSpPr>
        <p:spPr bwMode="auto">
          <a:xfrm>
            <a:off x="5653088" y="4138613"/>
            <a:ext cx="1222375" cy="0"/>
          </a:xfrm>
          <a:prstGeom prst="straightConnector1">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82" name="AutoShape 20"/>
          <p:cNvCxnSpPr>
            <a:cxnSpLocks noChangeShapeType="1"/>
            <a:stCxn id="7180" idx="2"/>
            <a:endCxn id="7179" idx="2"/>
          </p:cNvCxnSpPr>
          <p:nvPr/>
        </p:nvCxnSpPr>
        <p:spPr bwMode="auto">
          <a:xfrm rot="5400000">
            <a:off x="6263482" y="2807494"/>
            <a:ext cx="1587" cy="3095625"/>
          </a:xfrm>
          <a:prstGeom prst="curvedConnector3">
            <a:avLst>
              <a:gd name="adj1" fmla="val 48000000"/>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83" name="Text Box 21"/>
          <p:cNvSpPr txBox="1">
            <a:spLocks noChangeArrowheads="1"/>
          </p:cNvSpPr>
          <p:nvPr/>
        </p:nvSpPr>
        <p:spPr bwMode="auto">
          <a:xfrm>
            <a:off x="5821363" y="4203700"/>
            <a:ext cx="87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b="1" i="1"/>
              <a:t>hosts</a:t>
            </a:r>
          </a:p>
        </p:txBody>
      </p:sp>
      <p:sp>
        <p:nvSpPr>
          <p:cNvPr id="7184" name="Text Box 22"/>
          <p:cNvSpPr txBox="1">
            <a:spLocks noChangeArrowheads="1"/>
          </p:cNvSpPr>
          <p:nvPr/>
        </p:nvSpPr>
        <p:spPr bwMode="auto">
          <a:xfrm>
            <a:off x="4025900" y="5211763"/>
            <a:ext cx="429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b="1" i="1"/>
              <a:t>creates, maintains and destroys</a:t>
            </a:r>
          </a:p>
        </p:txBody>
      </p:sp>
      <p:sp>
        <p:nvSpPr>
          <p:cNvPr id="21521" name="Text Box 23"/>
          <p:cNvSpPr txBox="1">
            <a:spLocks noChangeArrowheads="1"/>
          </p:cNvSpPr>
          <p:nvPr/>
        </p:nvSpPr>
        <p:spPr bwMode="auto">
          <a:xfrm>
            <a:off x="495300" y="1052513"/>
            <a:ext cx="23542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sz="2400"/>
              <a:t>Manager</a:t>
            </a:r>
          </a:p>
          <a:p>
            <a:pPr algn="ctr" eaLnBrk="1" hangingPunct="1"/>
            <a:r>
              <a:rPr lang="en-US" sz="2400"/>
              <a:t>consciousness</a:t>
            </a:r>
          </a:p>
        </p:txBody>
      </p:sp>
      <p:sp>
        <p:nvSpPr>
          <p:cNvPr id="21522" name="AutoShape 24">
            <a:hlinkClick r:id="rId4"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3" name="AutoShape 25">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4" name="AutoShape 26">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5" name="AutoShape 27">
            <a:hlinkClick r:id="rId5"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6" name="Picture 17" descr="MCj0433865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13675" y="4151313"/>
            <a:ext cx="1222375"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16" descr="MCj0431617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13125" y="4070350"/>
            <a:ext cx="1158875"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179"/>
                                        </p:tgtEl>
                                        <p:attrNameLst>
                                          <p:attrName>style.visibility</p:attrName>
                                        </p:attrNameLst>
                                      </p:cBhvr>
                                      <p:to>
                                        <p:strVal val="visible"/>
                                      </p:to>
                                    </p:set>
                                    <p:animEffect transition="in" filter="wipe(up)">
                                      <p:cBhvr>
                                        <p:cTn id="7" dur="500"/>
                                        <p:tgtEl>
                                          <p:spTgt spid="71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180"/>
                                        </p:tgtEl>
                                        <p:attrNameLst>
                                          <p:attrName>style.visibility</p:attrName>
                                        </p:attrNameLst>
                                      </p:cBhvr>
                                      <p:to>
                                        <p:strVal val="visible"/>
                                      </p:to>
                                    </p:set>
                                    <p:animEffect transition="in" filter="wipe(up)">
                                      <p:cBhvr>
                                        <p:cTn id="12" dur="500"/>
                                        <p:tgtEl>
                                          <p:spTgt spid="71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32" fill="hold"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circle(out)">
                                      <p:cBhvr>
                                        <p:cTn id="17" dur="2000"/>
                                        <p:tgtEl>
                                          <p:spTgt spid="27"/>
                                        </p:tgtEl>
                                      </p:cBhvr>
                                    </p:animEffect>
                                  </p:childTnLst>
                                </p:cTn>
                              </p:par>
                              <p:par>
                                <p:cTn id="18" presetID="6" presetClass="entr" presetSubtype="32" fill="hold" nodeType="with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circle(out)">
                                      <p:cBhvr>
                                        <p:cTn id="20" dur="2000"/>
                                        <p:tgtEl>
                                          <p:spTgt spid="2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7181"/>
                                        </p:tgtEl>
                                        <p:attrNameLst>
                                          <p:attrName>style.visibility</p:attrName>
                                        </p:attrNameLst>
                                      </p:cBhvr>
                                      <p:to>
                                        <p:strVal val="visible"/>
                                      </p:to>
                                    </p:set>
                                    <p:animEffect transition="in" filter="wipe(left)">
                                      <p:cBhvr>
                                        <p:cTn id="25" dur="500"/>
                                        <p:tgtEl>
                                          <p:spTgt spid="7181"/>
                                        </p:tgtEl>
                                      </p:cBhvr>
                                    </p:animEffect>
                                  </p:childTnLst>
                                </p:cTn>
                              </p:par>
                              <p:par>
                                <p:cTn id="26" presetID="42" presetClass="entr" presetSubtype="0" fill="hold" grpId="0" nodeType="withEffect">
                                  <p:stCondLst>
                                    <p:cond delay="0"/>
                                  </p:stCondLst>
                                  <p:childTnLst>
                                    <p:set>
                                      <p:cBhvr>
                                        <p:cTn id="27" dur="1" fill="hold">
                                          <p:stCondLst>
                                            <p:cond delay="0"/>
                                          </p:stCondLst>
                                        </p:cTn>
                                        <p:tgtEl>
                                          <p:spTgt spid="7183"/>
                                        </p:tgtEl>
                                        <p:attrNameLst>
                                          <p:attrName>style.visibility</p:attrName>
                                        </p:attrNameLst>
                                      </p:cBhvr>
                                      <p:to>
                                        <p:strVal val="visible"/>
                                      </p:to>
                                    </p:set>
                                    <p:animEffect transition="in" filter="fade">
                                      <p:cBhvr>
                                        <p:cTn id="28" dur="1000"/>
                                        <p:tgtEl>
                                          <p:spTgt spid="7183"/>
                                        </p:tgtEl>
                                      </p:cBhvr>
                                    </p:animEffect>
                                    <p:anim calcmode="lin" valueType="num">
                                      <p:cBhvr>
                                        <p:cTn id="29" dur="1000" fill="hold"/>
                                        <p:tgtEl>
                                          <p:spTgt spid="7183"/>
                                        </p:tgtEl>
                                        <p:attrNameLst>
                                          <p:attrName>ppt_x</p:attrName>
                                        </p:attrNameLst>
                                      </p:cBhvr>
                                      <p:tavLst>
                                        <p:tav tm="0">
                                          <p:val>
                                            <p:strVal val="#ppt_x"/>
                                          </p:val>
                                        </p:tav>
                                        <p:tav tm="100000">
                                          <p:val>
                                            <p:strVal val="#ppt_x"/>
                                          </p:val>
                                        </p:tav>
                                      </p:tavLst>
                                    </p:anim>
                                    <p:anim calcmode="lin" valueType="num">
                                      <p:cBhvr>
                                        <p:cTn id="30" dur="1000" fill="hold"/>
                                        <p:tgtEl>
                                          <p:spTgt spid="7183"/>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2" fill="hold" nodeType="clickEffect">
                                  <p:stCondLst>
                                    <p:cond delay="0"/>
                                  </p:stCondLst>
                                  <p:childTnLst>
                                    <p:set>
                                      <p:cBhvr>
                                        <p:cTn id="34" dur="1" fill="hold">
                                          <p:stCondLst>
                                            <p:cond delay="0"/>
                                          </p:stCondLst>
                                        </p:cTn>
                                        <p:tgtEl>
                                          <p:spTgt spid="7182"/>
                                        </p:tgtEl>
                                        <p:attrNameLst>
                                          <p:attrName>style.visibility</p:attrName>
                                        </p:attrNameLst>
                                      </p:cBhvr>
                                      <p:to>
                                        <p:strVal val="visible"/>
                                      </p:to>
                                    </p:set>
                                    <p:animEffect transition="in" filter="wipe(right)">
                                      <p:cBhvr>
                                        <p:cTn id="35" dur="500"/>
                                        <p:tgtEl>
                                          <p:spTgt spid="7182"/>
                                        </p:tgtEl>
                                      </p:cBhvr>
                                    </p:animEffect>
                                  </p:childTnLst>
                                </p:cTn>
                              </p:par>
                              <p:par>
                                <p:cTn id="36" presetID="42" presetClass="entr" presetSubtype="0" fill="hold" grpId="0" nodeType="withEffect">
                                  <p:stCondLst>
                                    <p:cond delay="0"/>
                                  </p:stCondLst>
                                  <p:childTnLst>
                                    <p:set>
                                      <p:cBhvr>
                                        <p:cTn id="37" dur="1" fill="hold">
                                          <p:stCondLst>
                                            <p:cond delay="0"/>
                                          </p:stCondLst>
                                        </p:cTn>
                                        <p:tgtEl>
                                          <p:spTgt spid="7184"/>
                                        </p:tgtEl>
                                        <p:attrNameLst>
                                          <p:attrName>style.visibility</p:attrName>
                                        </p:attrNameLst>
                                      </p:cBhvr>
                                      <p:to>
                                        <p:strVal val="visible"/>
                                      </p:to>
                                    </p:set>
                                    <p:animEffect transition="in" filter="fade">
                                      <p:cBhvr>
                                        <p:cTn id="38" dur="1000"/>
                                        <p:tgtEl>
                                          <p:spTgt spid="7184"/>
                                        </p:tgtEl>
                                      </p:cBhvr>
                                    </p:animEffect>
                                    <p:anim calcmode="lin" valueType="num">
                                      <p:cBhvr>
                                        <p:cTn id="39" dur="1000" fill="hold"/>
                                        <p:tgtEl>
                                          <p:spTgt spid="7184"/>
                                        </p:tgtEl>
                                        <p:attrNameLst>
                                          <p:attrName>ppt_x</p:attrName>
                                        </p:attrNameLst>
                                      </p:cBhvr>
                                      <p:tavLst>
                                        <p:tav tm="0">
                                          <p:val>
                                            <p:strVal val="#ppt_x"/>
                                          </p:val>
                                        </p:tav>
                                        <p:tav tm="100000">
                                          <p:val>
                                            <p:strVal val="#ppt_x"/>
                                          </p:val>
                                        </p:tav>
                                      </p:tavLst>
                                    </p:anim>
                                    <p:anim calcmode="lin" valueType="num">
                                      <p:cBhvr>
                                        <p:cTn id="40" dur="1000" fill="hold"/>
                                        <p:tgtEl>
                                          <p:spTgt spid="718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9" grpId="0" animBg="1"/>
      <p:bldP spid="7180" grpId="0" animBg="1"/>
      <p:bldP spid="7183" grpId="0"/>
      <p:bldP spid="718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www.usbible.com/Astrology/milky_wa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8845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idx="4294967295"/>
          </p:nvPr>
        </p:nvSpPr>
        <p:spPr>
          <a:xfrm>
            <a:off x="900113" y="44450"/>
            <a:ext cx="7354887" cy="1139825"/>
          </a:xfrm>
        </p:spPr>
        <p:txBody>
          <a:bodyPr/>
          <a:lstStyle/>
          <a:p>
            <a:pPr eaLnBrk="1" hangingPunct="1">
              <a:defRPr/>
            </a:pPr>
            <a:r>
              <a:rPr lang="en-GB" dirty="0" smtClean="0"/>
              <a:t>Structure and Dynamics</a:t>
            </a:r>
          </a:p>
        </p:txBody>
      </p:sp>
      <p:sp>
        <p:nvSpPr>
          <p:cNvPr id="4" name="Date Placeholder 3"/>
          <p:cNvSpPr txBox="1">
            <a:spLocks noGrp="1"/>
          </p:cNvSpPr>
          <p:nvPr/>
        </p:nvSpPr>
        <p:spPr bwMode="auto">
          <a:xfrm>
            <a:off x="457200" y="6243638"/>
            <a:ext cx="2133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1000" dirty="0">
                <a:effectLst>
                  <a:outerShdw blurRad="38100" dist="38100" dir="2700000" algn="tl">
                    <a:srgbClr val="000000"/>
                  </a:outerShdw>
                </a:effectLst>
                <a:cs typeface="+mn-cs"/>
              </a:rPr>
              <a:t>June 2011</a:t>
            </a:r>
          </a:p>
        </p:txBody>
      </p:sp>
      <p:sp>
        <p:nvSpPr>
          <p:cNvPr id="5" name="Footer Placeholder 4"/>
          <p:cNvSpPr txBox="1">
            <a:spLocks noGrp="1"/>
          </p:cNvSpPr>
          <p:nvPr/>
        </p:nvSpPr>
        <p:spPr bwMode="auto">
          <a:xfrm>
            <a:off x="3124200" y="62484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r>
              <a:rPr kumimoji="1" lang="en-US" sz="1000" dirty="0">
                <a:effectLst>
                  <a:outerShdw blurRad="38100" dist="38100" dir="2700000" algn="tl">
                    <a:srgbClr val="000000"/>
                  </a:outerShdw>
                </a:effectLst>
                <a:cs typeface="+mn-cs"/>
              </a:rPr>
              <a:t>©2011 Unified Management Solutions</a:t>
            </a:r>
            <a:endParaRPr kumimoji="1" lang="en-GB" sz="1000" dirty="0">
              <a:effectLst>
                <a:outerShdw blurRad="38100" dist="38100" dir="2700000" algn="tl">
                  <a:srgbClr val="000000"/>
                </a:outerShdw>
              </a:effectLst>
              <a:cs typeface="+mn-cs"/>
            </a:endParaRPr>
          </a:p>
        </p:txBody>
      </p:sp>
      <p:grpSp>
        <p:nvGrpSpPr>
          <p:cNvPr id="22534" name="Group 6"/>
          <p:cNvGrpSpPr>
            <a:grpSpLocks/>
          </p:cNvGrpSpPr>
          <p:nvPr/>
        </p:nvGrpSpPr>
        <p:grpSpPr bwMode="auto">
          <a:xfrm>
            <a:off x="971550" y="2120900"/>
            <a:ext cx="1397000" cy="1397000"/>
            <a:chOff x="1002" y="1479"/>
            <a:chExt cx="880" cy="880"/>
          </a:xfrm>
        </p:grpSpPr>
        <p:sp>
          <p:nvSpPr>
            <p:cNvPr id="22563" name="Oval 7"/>
            <p:cNvSpPr>
              <a:spLocks noChangeArrowheads="1"/>
            </p:cNvSpPr>
            <p:nvPr/>
          </p:nvSpPr>
          <p:spPr bwMode="auto">
            <a:xfrm>
              <a:off x="1002" y="1479"/>
              <a:ext cx="880" cy="88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64" name="Freeform 231"/>
            <p:cNvSpPr>
              <a:spLocks/>
            </p:cNvSpPr>
            <p:nvPr/>
          </p:nvSpPr>
          <p:spPr bwMode="auto">
            <a:xfrm>
              <a:off x="1192" y="1579"/>
              <a:ext cx="501" cy="726"/>
            </a:xfrm>
            <a:custGeom>
              <a:avLst/>
              <a:gdLst>
                <a:gd name="T0" fmla="*/ 10180399 w 700"/>
                <a:gd name="T1" fmla="*/ 14312906 h 993"/>
                <a:gd name="T2" fmla="*/ 10180399 w 700"/>
                <a:gd name="T3" fmla="*/ 14312906 h 993"/>
                <a:gd name="T4" fmla="*/ 10180399 w 700"/>
                <a:gd name="T5" fmla="*/ 14312906 h 993"/>
                <a:gd name="T6" fmla="*/ 10180399 w 700"/>
                <a:gd name="T7" fmla="*/ 14312906 h 993"/>
                <a:gd name="T8" fmla="*/ 10180399 w 700"/>
                <a:gd name="T9" fmla="*/ 14312906 h 993"/>
                <a:gd name="T10" fmla="*/ 10180399 w 700"/>
                <a:gd name="T11" fmla="*/ 14312906 h 993"/>
                <a:gd name="T12" fmla="*/ 8610760 w 700"/>
                <a:gd name="T13" fmla="*/ 14312906 h 993"/>
                <a:gd name="T14" fmla="*/ 2153026 w 700"/>
                <a:gd name="T15" fmla="*/ 14312906 h 993"/>
                <a:gd name="T16" fmla="*/ 2153026 w 700"/>
                <a:gd name="T17" fmla="*/ 14312906 h 993"/>
                <a:gd name="T18" fmla="*/ 10180399 w 700"/>
                <a:gd name="T19" fmla="*/ 14312906 h 993"/>
                <a:gd name="T20" fmla="*/ 10180399 w 700"/>
                <a:gd name="T21" fmla="*/ 14312906 h 993"/>
                <a:gd name="T22" fmla="*/ 10180399 w 700"/>
                <a:gd name="T23" fmla="*/ 14312906 h 993"/>
                <a:gd name="T24" fmla="*/ 10180399 w 700"/>
                <a:gd name="T25" fmla="*/ 0 h 993"/>
                <a:gd name="T26" fmla="*/ 10180399 w 700"/>
                <a:gd name="T27" fmla="*/ 10799219 h 993"/>
                <a:gd name="T28" fmla="*/ 10180399 w 700"/>
                <a:gd name="T29" fmla="*/ 14312906 h 993"/>
                <a:gd name="T30" fmla="*/ 10180399 w 700"/>
                <a:gd name="T31" fmla="*/ 14312906 h 993"/>
                <a:gd name="T32" fmla="*/ 10180399 w 700"/>
                <a:gd name="T33" fmla="*/ 14312906 h 993"/>
                <a:gd name="T34" fmla="*/ 10180399 w 700"/>
                <a:gd name="T35" fmla="*/ 14312906 h 993"/>
                <a:gd name="T36" fmla="*/ 10180399 w 700"/>
                <a:gd name="T37" fmla="*/ 14312906 h 993"/>
                <a:gd name="T38" fmla="*/ 10180399 w 700"/>
                <a:gd name="T39" fmla="*/ 14312906 h 993"/>
                <a:gd name="T40" fmla="*/ 10180399 w 700"/>
                <a:gd name="T41" fmla="*/ 14312906 h 993"/>
                <a:gd name="T42" fmla="*/ 10180399 w 700"/>
                <a:gd name="T43" fmla="*/ 14312906 h 993"/>
                <a:gd name="T44" fmla="*/ 10180399 w 700"/>
                <a:gd name="T45" fmla="*/ 14312906 h 993"/>
                <a:gd name="T46" fmla="*/ 10180399 w 700"/>
                <a:gd name="T47" fmla="*/ 14312906 h 993"/>
                <a:gd name="T48" fmla="*/ 10180399 w 700"/>
                <a:gd name="T49" fmla="*/ 14312906 h 993"/>
                <a:gd name="T50" fmla="*/ 10180399 w 700"/>
                <a:gd name="T51" fmla="*/ 14312906 h 993"/>
                <a:gd name="T52" fmla="*/ 10180399 w 700"/>
                <a:gd name="T53" fmla="*/ 14312906 h 993"/>
                <a:gd name="T54" fmla="*/ 10180399 w 700"/>
                <a:gd name="T55" fmla="*/ 14312906 h 993"/>
                <a:gd name="T56" fmla="*/ 10180399 w 700"/>
                <a:gd name="T57" fmla="*/ 14312906 h 993"/>
                <a:gd name="T58" fmla="*/ 10180399 w 700"/>
                <a:gd name="T59" fmla="*/ 14312906 h 993"/>
                <a:gd name="T60" fmla="*/ 10180399 w 700"/>
                <a:gd name="T61" fmla="*/ 14312906 h 993"/>
                <a:gd name="T62" fmla="*/ 10180399 w 700"/>
                <a:gd name="T63" fmla="*/ 14312906 h 993"/>
                <a:gd name="T64" fmla="*/ 10180399 w 700"/>
                <a:gd name="T65" fmla="*/ 14312906 h 993"/>
                <a:gd name="T66" fmla="*/ 10180399 w 700"/>
                <a:gd name="T67" fmla="*/ 14312906 h 993"/>
                <a:gd name="T68" fmla="*/ 10180399 w 700"/>
                <a:gd name="T69" fmla="*/ 14312906 h 993"/>
                <a:gd name="T70" fmla="*/ 10180399 w 700"/>
                <a:gd name="T71" fmla="*/ 14312906 h 993"/>
                <a:gd name="T72" fmla="*/ 10180399 w 700"/>
                <a:gd name="T73" fmla="*/ 14312906 h 993"/>
                <a:gd name="T74" fmla="*/ 10180399 w 700"/>
                <a:gd name="T75" fmla="*/ 14312906 h 993"/>
                <a:gd name="T76" fmla="*/ 10180399 w 700"/>
                <a:gd name="T77" fmla="*/ 14312906 h 993"/>
                <a:gd name="T78" fmla="*/ 10180399 w 700"/>
                <a:gd name="T79" fmla="*/ 14312906 h 993"/>
                <a:gd name="T80" fmla="*/ 10180399 w 700"/>
                <a:gd name="T81" fmla="*/ 14312906 h 993"/>
                <a:gd name="T82" fmla="*/ 10180399 w 700"/>
                <a:gd name="T83" fmla="*/ 14312906 h 993"/>
                <a:gd name="T84" fmla="*/ 10180399 w 700"/>
                <a:gd name="T85" fmla="*/ 14312906 h 99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00" h="993">
                  <a:moveTo>
                    <a:pt x="377" y="986"/>
                  </a:moveTo>
                  <a:lnTo>
                    <a:pt x="307" y="859"/>
                  </a:lnTo>
                  <a:lnTo>
                    <a:pt x="290" y="829"/>
                  </a:lnTo>
                  <a:lnTo>
                    <a:pt x="254" y="801"/>
                  </a:lnTo>
                  <a:lnTo>
                    <a:pt x="219" y="783"/>
                  </a:lnTo>
                  <a:lnTo>
                    <a:pt x="161" y="747"/>
                  </a:lnTo>
                  <a:lnTo>
                    <a:pt x="85" y="718"/>
                  </a:lnTo>
                  <a:lnTo>
                    <a:pt x="44" y="713"/>
                  </a:lnTo>
                  <a:lnTo>
                    <a:pt x="6" y="727"/>
                  </a:lnTo>
                  <a:lnTo>
                    <a:pt x="50" y="659"/>
                  </a:lnTo>
                  <a:lnTo>
                    <a:pt x="64" y="608"/>
                  </a:lnTo>
                  <a:lnTo>
                    <a:pt x="91" y="571"/>
                  </a:lnTo>
                  <a:lnTo>
                    <a:pt x="23" y="470"/>
                  </a:lnTo>
                  <a:lnTo>
                    <a:pt x="12" y="440"/>
                  </a:lnTo>
                  <a:lnTo>
                    <a:pt x="9" y="401"/>
                  </a:lnTo>
                  <a:lnTo>
                    <a:pt x="3" y="352"/>
                  </a:lnTo>
                  <a:lnTo>
                    <a:pt x="0" y="315"/>
                  </a:lnTo>
                  <a:lnTo>
                    <a:pt x="3" y="248"/>
                  </a:lnTo>
                  <a:lnTo>
                    <a:pt x="32" y="169"/>
                  </a:lnTo>
                  <a:lnTo>
                    <a:pt x="91" y="87"/>
                  </a:lnTo>
                  <a:lnTo>
                    <a:pt x="107" y="67"/>
                  </a:lnTo>
                  <a:lnTo>
                    <a:pt x="122" y="61"/>
                  </a:lnTo>
                  <a:lnTo>
                    <a:pt x="141" y="54"/>
                  </a:lnTo>
                  <a:lnTo>
                    <a:pt x="199" y="25"/>
                  </a:lnTo>
                  <a:lnTo>
                    <a:pt x="231" y="17"/>
                  </a:lnTo>
                  <a:lnTo>
                    <a:pt x="369" y="0"/>
                  </a:lnTo>
                  <a:lnTo>
                    <a:pt x="439" y="10"/>
                  </a:lnTo>
                  <a:lnTo>
                    <a:pt x="459" y="10"/>
                  </a:lnTo>
                  <a:lnTo>
                    <a:pt x="494" y="24"/>
                  </a:lnTo>
                  <a:lnTo>
                    <a:pt x="524" y="40"/>
                  </a:lnTo>
                  <a:lnTo>
                    <a:pt x="550" y="39"/>
                  </a:lnTo>
                  <a:lnTo>
                    <a:pt x="570" y="54"/>
                  </a:lnTo>
                  <a:lnTo>
                    <a:pt x="588" y="89"/>
                  </a:lnTo>
                  <a:lnTo>
                    <a:pt x="611" y="127"/>
                  </a:lnTo>
                  <a:lnTo>
                    <a:pt x="626" y="177"/>
                  </a:lnTo>
                  <a:lnTo>
                    <a:pt x="635" y="202"/>
                  </a:lnTo>
                  <a:lnTo>
                    <a:pt x="641" y="214"/>
                  </a:lnTo>
                  <a:lnTo>
                    <a:pt x="649" y="230"/>
                  </a:lnTo>
                  <a:lnTo>
                    <a:pt x="658" y="242"/>
                  </a:lnTo>
                  <a:lnTo>
                    <a:pt x="664" y="254"/>
                  </a:lnTo>
                  <a:lnTo>
                    <a:pt x="667" y="274"/>
                  </a:lnTo>
                  <a:lnTo>
                    <a:pt x="652" y="298"/>
                  </a:lnTo>
                  <a:lnTo>
                    <a:pt x="646" y="316"/>
                  </a:lnTo>
                  <a:lnTo>
                    <a:pt x="641" y="326"/>
                  </a:lnTo>
                  <a:lnTo>
                    <a:pt x="658" y="354"/>
                  </a:lnTo>
                  <a:lnTo>
                    <a:pt x="679" y="394"/>
                  </a:lnTo>
                  <a:lnTo>
                    <a:pt x="696" y="425"/>
                  </a:lnTo>
                  <a:lnTo>
                    <a:pt x="699" y="449"/>
                  </a:lnTo>
                  <a:lnTo>
                    <a:pt x="689" y="463"/>
                  </a:lnTo>
                  <a:lnTo>
                    <a:pt x="670" y="468"/>
                  </a:lnTo>
                  <a:lnTo>
                    <a:pt x="649" y="470"/>
                  </a:lnTo>
                  <a:lnTo>
                    <a:pt x="641" y="484"/>
                  </a:lnTo>
                  <a:lnTo>
                    <a:pt x="638" y="509"/>
                  </a:lnTo>
                  <a:lnTo>
                    <a:pt x="643" y="512"/>
                  </a:lnTo>
                  <a:lnTo>
                    <a:pt x="649" y="526"/>
                  </a:lnTo>
                  <a:lnTo>
                    <a:pt x="632" y="538"/>
                  </a:lnTo>
                  <a:lnTo>
                    <a:pt x="573" y="560"/>
                  </a:lnTo>
                  <a:lnTo>
                    <a:pt x="559" y="560"/>
                  </a:lnTo>
                  <a:lnTo>
                    <a:pt x="570" y="577"/>
                  </a:lnTo>
                  <a:lnTo>
                    <a:pt x="600" y="597"/>
                  </a:lnTo>
                  <a:lnTo>
                    <a:pt x="608" y="604"/>
                  </a:lnTo>
                  <a:lnTo>
                    <a:pt x="611" y="614"/>
                  </a:lnTo>
                  <a:lnTo>
                    <a:pt x="602" y="624"/>
                  </a:lnTo>
                  <a:lnTo>
                    <a:pt x="585" y="628"/>
                  </a:lnTo>
                  <a:lnTo>
                    <a:pt x="582" y="634"/>
                  </a:lnTo>
                  <a:lnTo>
                    <a:pt x="582" y="656"/>
                  </a:lnTo>
                  <a:lnTo>
                    <a:pt x="581" y="677"/>
                  </a:lnTo>
                  <a:lnTo>
                    <a:pt x="573" y="698"/>
                  </a:lnTo>
                  <a:lnTo>
                    <a:pt x="559" y="724"/>
                  </a:lnTo>
                  <a:lnTo>
                    <a:pt x="541" y="732"/>
                  </a:lnTo>
                  <a:lnTo>
                    <a:pt x="518" y="738"/>
                  </a:lnTo>
                  <a:lnTo>
                    <a:pt x="497" y="735"/>
                  </a:lnTo>
                  <a:lnTo>
                    <a:pt x="462" y="721"/>
                  </a:lnTo>
                  <a:lnTo>
                    <a:pt x="433" y="701"/>
                  </a:lnTo>
                  <a:lnTo>
                    <a:pt x="404" y="698"/>
                  </a:lnTo>
                  <a:lnTo>
                    <a:pt x="389" y="698"/>
                  </a:lnTo>
                  <a:lnTo>
                    <a:pt x="392" y="727"/>
                  </a:lnTo>
                  <a:lnTo>
                    <a:pt x="366" y="758"/>
                  </a:lnTo>
                  <a:lnTo>
                    <a:pt x="360" y="786"/>
                  </a:lnTo>
                  <a:lnTo>
                    <a:pt x="348" y="809"/>
                  </a:lnTo>
                  <a:lnTo>
                    <a:pt x="354" y="845"/>
                  </a:lnTo>
                  <a:lnTo>
                    <a:pt x="366" y="893"/>
                  </a:lnTo>
                  <a:lnTo>
                    <a:pt x="374" y="927"/>
                  </a:lnTo>
                  <a:lnTo>
                    <a:pt x="404" y="986"/>
                  </a:lnTo>
                  <a:lnTo>
                    <a:pt x="380" y="992"/>
                  </a:lnTo>
                  <a:lnTo>
                    <a:pt x="377" y="986"/>
                  </a:lnTo>
                </a:path>
              </a:pathLst>
            </a:custGeom>
            <a:solidFill>
              <a:schemeClr val="bg1"/>
            </a:solidFill>
            <a:ln w="6350" cap="rnd" cmpd="sng">
              <a:solidFill>
                <a:schemeClr val="tx1"/>
              </a:solidFill>
              <a:prstDash val="solid"/>
              <a:round/>
              <a:headEnd type="none" w="med" len="med"/>
              <a:tailEnd type="none" w="med" len="med"/>
            </a:ln>
          </p:spPr>
          <p:txBody>
            <a:bodyPr/>
            <a:lstStyle/>
            <a:p>
              <a:endParaRPr lang="en-GB"/>
            </a:p>
          </p:txBody>
        </p:sp>
      </p:grpSp>
      <p:sp>
        <p:nvSpPr>
          <p:cNvPr id="22535" name="Oval 9"/>
          <p:cNvSpPr>
            <a:spLocks noChangeArrowheads="1"/>
          </p:cNvSpPr>
          <p:nvPr/>
        </p:nvSpPr>
        <p:spPr bwMode="auto">
          <a:xfrm>
            <a:off x="6732588" y="2133600"/>
            <a:ext cx="1397000" cy="13970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6000" b="1">
                <a:solidFill>
                  <a:schemeClr val="bg2"/>
                </a:solidFill>
                <a:latin typeface="Arial" charset="0"/>
              </a:rPr>
              <a:t>?</a:t>
            </a:r>
          </a:p>
        </p:txBody>
      </p:sp>
      <p:sp>
        <p:nvSpPr>
          <p:cNvPr id="22536" name="Text Box 11"/>
          <p:cNvSpPr txBox="1">
            <a:spLocks noChangeArrowheads="1"/>
          </p:cNvSpPr>
          <p:nvPr/>
        </p:nvSpPr>
        <p:spPr bwMode="auto">
          <a:xfrm>
            <a:off x="3678238" y="1084263"/>
            <a:ext cx="17430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sz="2400"/>
              <a:t>Process of</a:t>
            </a:r>
          </a:p>
          <a:p>
            <a:pPr algn="ctr" eaLnBrk="1" hangingPunct="1"/>
            <a:r>
              <a:rPr lang="en-US" sz="2400"/>
              <a:t>managing</a:t>
            </a:r>
          </a:p>
        </p:txBody>
      </p:sp>
      <p:sp>
        <p:nvSpPr>
          <p:cNvPr id="22537" name="Text Box 12"/>
          <p:cNvSpPr txBox="1">
            <a:spLocks noChangeArrowheads="1"/>
          </p:cNvSpPr>
          <p:nvPr/>
        </p:nvSpPr>
        <p:spPr bwMode="auto">
          <a:xfrm>
            <a:off x="6507163" y="1114425"/>
            <a:ext cx="19526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sz="2400"/>
              <a:t>That which</a:t>
            </a:r>
          </a:p>
          <a:p>
            <a:pPr algn="ctr" eaLnBrk="1" hangingPunct="1"/>
            <a:r>
              <a:rPr lang="en-US" sz="2400"/>
              <a:t>is managed</a:t>
            </a:r>
          </a:p>
        </p:txBody>
      </p:sp>
      <p:grpSp>
        <p:nvGrpSpPr>
          <p:cNvPr id="22538" name="Group 13"/>
          <p:cNvGrpSpPr>
            <a:grpSpLocks/>
          </p:cNvGrpSpPr>
          <p:nvPr/>
        </p:nvGrpSpPr>
        <p:grpSpPr bwMode="auto">
          <a:xfrm>
            <a:off x="3779838" y="2106613"/>
            <a:ext cx="1584325" cy="1339850"/>
            <a:chOff x="2336" y="1497"/>
            <a:chExt cx="998" cy="844"/>
          </a:xfrm>
        </p:grpSpPr>
        <p:sp>
          <p:nvSpPr>
            <p:cNvPr id="22561" name="AutoShape 14"/>
            <p:cNvSpPr>
              <a:spLocks noChangeArrowheads="1"/>
            </p:cNvSpPr>
            <p:nvPr/>
          </p:nvSpPr>
          <p:spPr bwMode="auto">
            <a:xfrm>
              <a:off x="2336" y="1497"/>
              <a:ext cx="998" cy="436"/>
            </a:xfrm>
            <a:prstGeom prst="rightArrow">
              <a:avLst>
                <a:gd name="adj1" fmla="val 50000"/>
                <a:gd name="adj2" fmla="val 5722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62" name="AutoShape 15"/>
            <p:cNvSpPr>
              <a:spLocks noChangeArrowheads="1"/>
            </p:cNvSpPr>
            <p:nvPr/>
          </p:nvSpPr>
          <p:spPr bwMode="auto">
            <a:xfrm flipH="1">
              <a:off x="2336" y="1905"/>
              <a:ext cx="998" cy="436"/>
            </a:xfrm>
            <a:prstGeom prst="rightArrow">
              <a:avLst>
                <a:gd name="adj1" fmla="val 50000"/>
                <a:gd name="adj2" fmla="val 5722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539" name="Text Box 22"/>
          <p:cNvSpPr txBox="1">
            <a:spLocks noChangeArrowheads="1"/>
          </p:cNvSpPr>
          <p:nvPr/>
        </p:nvSpPr>
        <p:spPr bwMode="auto">
          <a:xfrm>
            <a:off x="495300" y="1052513"/>
            <a:ext cx="23542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sz="2400"/>
              <a:t>Manager</a:t>
            </a:r>
          </a:p>
          <a:p>
            <a:pPr algn="ctr" eaLnBrk="1" hangingPunct="1"/>
            <a:r>
              <a:rPr lang="en-US" sz="2400"/>
              <a:t>consciousness</a:t>
            </a:r>
          </a:p>
        </p:txBody>
      </p:sp>
      <p:sp>
        <p:nvSpPr>
          <p:cNvPr id="22540" name="AutoShape 25"/>
          <p:cNvSpPr>
            <a:spLocks noChangeArrowheads="1"/>
          </p:cNvSpPr>
          <p:nvPr/>
        </p:nvSpPr>
        <p:spPr bwMode="auto">
          <a:xfrm>
            <a:off x="3779838" y="3922713"/>
            <a:ext cx="1873250" cy="431800"/>
          </a:xfrm>
          <a:prstGeom prst="wedgeRoundRectCallout">
            <a:avLst>
              <a:gd name="adj1" fmla="val 125171"/>
              <a:gd name="adj2" fmla="val -221324"/>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chemeClr val="bg2"/>
                </a:solidFill>
              </a:rPr>
              <a:t>Structure</a:t>
            </a:r>
          </a:p>
        </p:txBody>
      </p:sp>
      <p:sp>
        <p:nvSpPr>
          <p:cNvPr id="22541" name="AutoShape 26"/>
          <p:cNvSpPr>
            <a:spLocks noChangeArrowheads="1"/>
          </p:cNvSpPr>
          <p:nvPr/>
        </p:nvSpPr>
        <p:spPr bwMode="auto">
          <a:xfrm>
            <a:off x="6875463" y="3922713"/>
            <a:ext cx="1873250" cy="431800"/>
          </a:xfrm>
          <a:prstGeom prst="wedgeRoundRectCallout">
            <a:avLst>
              <a:gd name="adj1" fmla="val -33222"/>
              <a:gd name="adj2" fmla="val -201472"/>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chemeClr val="bg2"/>
                </a:solidFill>
              </a:rPr>
              <a:t>Dynamics</a:t>
            </a:r>
          </a:p>
        </p:txBody>
      </p:sp>
      <p:sp>
        <p:nvSpPr>
          <p:cNvPr id="8206" name="AutoShape 23"/>
          <p:cNvSpPr>
            <a:spLocks noChangeArrowheads="1"/>
          </p:cNvSpPr>
          <p:nvPr/>
        </p:nvSpPr>
        <p:spPr bwMode="auto">
          <a:xfrm>
            <a:off x="3851275" y="4641850"/>
            <a:ext cx="1873250" cy="431800"/>
          </a:xfrm>
          <a:prstGeom prst="wedgeRoundRectCallout">
            <a:avLst>
              <a:gd name="adj1" fmla="val 35000"/>
              <a:gd name="adj2" fmla="val -169116"/>
              <a:gd name="adj3" fmla="val 1666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chemeClr val="bg2"/>
                </a:solidFill>
              </a:rPr>
              <a:t>System</a:t>
            </a:r>
          </a:p>
        </p:txBody>
      </p:sp>
      <p:sp>
        <p:nvSpPr>
          <p:cNvPr id="8207" name="AutoShape 24"/>
          <p:cNvSpPr>
            <a:spLocks noChangeArrowheads="1"/>
          </p:cNvSpPr>
          <p:nvPr/>
        </p:nvSpPr>
        <p:spPr bwMode="auto">
          <a:xfrm>
            <a:off x="6731000" y="4641850"/>
            <a:ext cx="1873250" cy="431800"/>
          </a:xfrm>
          <a:prstGeom prst="wedgeRoundRectCallout">
            <a:avLst>
              <a:gd name="adj1" fmla="val 46949"/>
              <a:gd name="adj2" fmla="val -159926"/>
              <a:gd name="adj3" fmla="val 1666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chemeClr val="bg2"/>
                </a:solidFill>
              </a:rPr>
              <a:t>Process</a:t>
            </a:r>
          </a:p>
        </p:txBody>
      </p:sp>
      <p:sp>
        <p:nvSpPr>
          <p:cNvPr id="8208" name="AutoShape 28"/>
          <p:cNvSpPr>
            <a:spLocks noChangeArrowheads="1"/>
          </p:cNvSpPr>
          <p:nvPr/>
        </p:nvSpPr>
        <p:spPr bwMode="auto">
          <a:xfrm>
            <a:off x="609600" y="4138613"/>
            <a:ext cx="2162175" cy="647700"/>
          </a:xfrm>
          <a:prstGeom prst="wedgeRoundRectCallout">
            <a:avLst>
              <a:gd name="adj1" fmla="val -148"/>
              <a:gd name="adj2" fmla="val -296569"/>
              <a:gd name="adj3" fmla="val 1666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chemeClr val="bg2"/>
                </a:solidFill>
              </a:rPr>
              <a:t>Management</a:t>
            </a:r>
          </a:p>
          <a:p>
            <a:pPr algn="ctr"/>
            <a:r>
              <a:rPr lang="en-US" b="1">
                <a:solidFill>
                  <a:schemeClr val="bg2"/>
                </a:solidFill>
              </a:rPr>
              <a:t>System</a:t>
            </a:r>
          </a:p>
        </p:txBody>
      </p:sp>
      <p:grpSp>
        <p:nvGrpSpPr>
          <p:cNvPr id="8209" name="Group 15"/>
          <p:cNvGrpSpPr>
            <a:grpSpLocks/>
          </p:cNvGrpSpPr>
          <p:nvPr/>
        </p:nvGrpSpPr>
        <p:grpSpPr bwMode="auto">
          <a:xfrm>
            <a:off x="3779838" y="2005013"/>
            <a:ext cx="1657350" cy="1600200"/>
            <a:chOff x="1519" y="1071"/>
            <a:chExt cx="2677" cy="2585"/>
          </a:xfrm>
        </p:grpSpPr>
        <p:grpSp>
          <p:nvGrpSpPr>
            <p:cNvPr id="22550" name="Group 16"/>
            <p:cNvGrpSpPr>
              <a:grpSpLocks/>
            </p:cNvGrpSpPr>
            <p:nvPr/>
          </p:nvGrpSpPr>
          <p:grpSpPr bwMode="auto">
            <a:xfrm>
              <a:off x="1773" y="1316"/>
              <a:ext cx="2187" cy="2070"/>
              <a:chOff x="1773" y="1316"/>
              <a:chExt cx="2187" cy="2070"/>
            </a:xfrm>
          </p:grpSpPr>
          <p:sp>
            <p:nvSpPr>
              <p:cNvPr id="22556" name="Oval 17"/>
              <p:cNvSpPr>
                <a:spLocks noChangeArrowheads="1"/>
              </p:cNvSpPr>
              <p:nvPr/>
            </p:nvSpPr>
            <p:spPr bwMode="auto">
              <a:xfrm>
                <a:off x="1791" y="1344"/>
                <a:ext cx="2132" cy="2042"/>
              </a:xfrm>
              <a:prstGeom prst="ellipse">
                <a:avLst/>
              </a:prstGeom>
              <a:noFill/>
              <a:ln w="12700">
                <a:solidFill>
                  <a:srgbClr val="FF3300"/>
                </a:solidFill>
                <a:round/>
                <a:headEnd/>
                <a:tailEnd/>
              </a:ln>
              <a:extLst>
                <a:ext uri="{909E8E84-426E-40DD-AFC4-6F175D3DCCD1}">
                  <a14:hiddenFill xmlns:a14="http://schemas.microsoft.com/office/drawing/2010/main">
                    <a:solidFill>
                      <a:srgbClr val="FFFF00"/>
                    </a:solidFill>
                  </a14:hiddenFill>
                </a:ext>
              </a:extLst>
            </p:spPr>
            <p:txBody>
              <a:bodyPr wrap="none" anchor="ctr"/>
              <a:lstStyle/>
              <a:p>
                <a:pPr algn="ctr"/>
                <a:endParaRPr lang="en-US" b="1">
                  <a:solidFill>
                    <a:schemeClr val="bg1"/>
                  </a:solidFill>
                  <a:latin typeface="Arial" charset="0"/>
                  <a:ea typeface="ＭＳ Ｐゴシック" pitchFamily="34" charset="-128"/>
                </a:endParaRPr>
              </a:p>
            </p:txBody>
          </p:sp>
          <p:sp>
            <p:nvSpPr>
              <p:cNvPr id="22557" name="AutoShape 18"/>
              <p:cNvSpPr>
                <a:spLocks noChangeArrowheads="1"/>
              </p:cNvSpPr>
              <p:nvPr/>
            </p:nvSpPr>
            <p:spPr bwMode="auto">
              <a:xfrm rot="-1318521">
                <a:off x="1773" y="2659"/>
                <a:ext cx="182" cy="157"/>
              </a:xfrm>
              <a:prstGeom prst="triangle">
                <a:avLst>
                  <a:gd name="adj" fmla="val 50000"/>
                </a:avLst>
              </a:prstGeom>
              <a:solidFill>
                <a:srgbClr val="FFFF00"/>
              </a:solidFill>
              <a:ln w="12700">
                <a:solidFill>
                  <a:srgbClr val="FF3300"/>
                </a:solidFill>
                <a:miter lim="800000"/>
                <a:headEnd/>
                <a:tailEnd/>
              </a:ln>
            </p:spPr>
            <p:txBody>
              <a:bodyPr wrap="none" anchor="ctr"/>
              <a:lstStyle/>
              <a:p>
                <a:endParaRPr lang="en-US" sz="3200" b="1">
                  <a:latin typeface="Arial" charset="0"/>
                  <a:ea typeface="ＭＳ Ｐゴシック" pitchFamily="34" charset="-128"/>
                </a:endParaRPr>
              </a:p>
            </p:txBody>
          </p:sp>
          <p:sp>
            <p:nvSpPr>
              <p:cNvPr id="22558" name="AutoShape 19"/>
              <p:cNvSpPr>
                <a:spLocks noChangeArrowheads="1"/>
              </p:cNvSpPr>
              <p:nvPr/>
            </p:nvSpPr>
            <p:spPr bwMode="auto">
              <a:xfrm rot="452225">
                <a:off x="3107" y="3228"/>
                <a:ext cx="182" cy="157"/>
              </a:xfrm>
              <a:prstGeom prst="triangle">
                <a:avLst>
                  <a:gd name="adj" fmla="val 50000"/>
                </a:avLst>
              </a:prstGeom>
              <a:solidFill>
                <a:srgbClr val="FFFF00"/>
              </a:solidFill>
              <a:ln w="12700">
                <a:solidFill>
                  <a:srgbClr val="FF3300"/>
                </a:solidFill>
                <a:miter lim="800000"/>
                <a:headEnd/>
                <a:tailEnd/>
              </a:ln>
            </p:spPr>
            <p:txBody>
              <a:bodyPr wrap="none" anchor="ctr"/>
              <a:lstStyle/>
              <a:p>
                <a:endParaRPr lang="en-US" sz="3200" b="1">
                  <a:latin typeface="Arial" charset="0"/>
                  <a:ea typeface="ＭＳ Ｐゴシック" pitchFamily="34" charset="-128"/>
                </a:endParaRPr>
              </a:p>
            </p:txBody>
          </p:sp>
          <p:sp>
            <p:nvSpPr>
              <p:cNvPr id="22559" name="AutoShape 20"/>
              <p:cNvSpPr>
                <a:spLocks noChangeArrowheads="1"/>
              </p:cNvSpPr>
              <p:nvPr/>
            </p:nvSpPr>
            <p:spPr bwMode="auto">
              <a:xfrm rot="1971890" flipH="1">
                <a:off x="3778" y="1887"/>
                <a:ext cx="182" cy="157"/>
              </a:xfrm>
              <a:prstGeom prst="triangle">
                <a:avLst>
                  <a:gd name="adj" fmla="val 50000"/>
                </a:avLst>
              </a:prstGeom>
              <a:solidFill>
                <a:srgbClr val="FFFF00"/>
              </a:solidFill>
              <a:ln w="12700">
                <a:solidFill>
                  <a:srgbClr val="FF3300"/>
                </a:solidFill>
                <a:miter lim="800000"/>
                <a:headEnd/>
                <a:tailEnd/>
              </a:ln>
            </p:spPr>
            <p:txBody>
              <a:bodyPr wrap="none" anchor="ctr"/>
              <a:lstStyle/>
              <a:p>
                <a:endParaRPr lang="en-US" sz="3200" b="1">
                  <a:latin typeface="Arial" charset="0"/>
                  <a:ea typeface="ＭＳ Ｐゴシック" pitchFamily="34" charset="-128"/>
                </a:endParaRPr>
              </a:p>
            </p:txBody>
          </p:sp>
          <p:sp>
            <p:nvSpPr>
              <p:cNvPr id="22560" name="AutoShape 21"/>
              <p:cNvSpPr>
                <a:spLocks noChangeArrowheads="1"/>
              </p:cNvSpPr>
              <p:nvPr/>
            </p:nvSpPr>
            <p:spPr bwMode="auto">
              <a:xfrm rot="3943781" flipH="1">
                <a:off x="2393" y="1328"/>
                <a:ext cx="182" cy="157"/>
              </a:xfrm>
              <a:prstGeom prst="triangle">
                <a:avLst>
                  <a:gd name="adj" fmla="val 50000"/>
                </a:avLst>
              </a:prstGeom>
              <a:solidFill>
                <a:srgbClr val="FFFF00"/>
              </a:solidFill>
              <a:ln w="12700">
                <a:solidFill>
                  <a:srgbClr val="FF3300"/>
                </a:solidFill>
                <a:miter lim="800000"/>
                <a:headEnd/>
                <a:tailEnd/>
              </a:ln>
            </p:spPr>
            <p:txBody>
              <a:bodyPr rot="10800000" vert="eaVert" wrap="none" anchor="ctr"/>
              <a:lstStyle/>
              <a:p>
                <a:endParaRPr lang="en-US" sz="3200" b="1">
                  <a:latin typeface="Arial" charset="0"/>
                  <a:ea typeface="ＭＳ Ｐゴシック" pitchFamily="34" charset="-128"/>
                </a:endParaRPr>
              </a:p>
            </p:txBody>
          </p:sp>
        </p:grpSp>
        <p:grpSp>
          <p:nvGrpSpPr>
            <p:cNvPr id="22551" name="Group 22"/>
            <p:cNvGrpSpPr>
              <a:grpSpLocks/>
            </p:cNvGrpSpPr>
            <p:nvPr/>
          </p:nvGrpSpPr>
          <p:grpSpPr bwMode="auto">
            <a:xfrm>
              <a:off x="1519" y="1071"/>
              <a:ext cx="2677" cy="2585"/>
              <a:chOff x="1519" y="1071"/>
              <a:chExt cx="2677" cy="2585"/>
            </a:xfrm>
          </p:grpSpPr>
          <p:sp>
            <p:nvSpPr>
              <p:cNvPr id="22552" name="Oval 23"/>
              <p:cNvSpPr>
                <a:spLocks noChangeArrowheads="1"/>
              </p:cNvSpPr>
              <p:nvPr/>
            </p:nvSpPr>
            <p:spPr bwMode="auto">
              <a:xfrm>
                <a:off x="1519" y="2046"/>
                <a:ext cx="681" cy="680"/>
              </a:xfrm>
              <a:prstGeom prst="ellipse">
                <a:avLst/>
              </a:prstGeom>
              <a:solidFill>
                <a:srgbClr val="FFFF00"/>
              </a:solidFill>
              <a:ln w="12700">
                <a:solidFill>
                  <a:srgbClr val="FF3300"/>
                </a:solidFill>
                <a:round/>
                <a:headEnd/>
                <a:tailEnd/>
              </a:ln>
            </p:spPr>
            <p:txBody>
              <a:bodyPr wrap="none" anchor="ctr"/>
              <a:lstStyle/>
              <a:p>
                <a:pPr algn="ctr"/>
                <a:r>
                  <a:rPr lang="en-GB" b="1">
                    <a:solidFill>
                      <a:schemeClr val="bg1"/>
                    </a:solidFill>
                    <a:latin typeface="Arial" charset="0"/>
                    <a:ea typeface="ＭＳ Ｐゴシック" pitchFamily="34" charset="-128"/>
                  </a:rPr>
                  <a:t>A</a:t>
                </a:r>
                <a:endParaRPr lang="en-US" b="1">
                  <a:solidFill>
                    <a:schemeClr val="bg1"/>
                  </a:solidFill>
                  <a:latin typeface="Arial" charset="0"/>
                  <a:ea typeface="ＭＳ Ｐゴシック" pitchFamily="34" charset="-128"/>
                </a:endParaRPr>
              </a:p>
            </p:txBody>
          </p:sp>
          <p:sp>
            <p:nvSpPr>
              <p:cNvPr id="22553" name="Oval 24"/>
              <p:cNvSpPr>
                <a:spLocks noChangeArrowheads="1"/>
              </p:cNvSpPr>
              <p:nvPr/>
            </p:nvSpPr>
            <p:spPr bwMode="auto">
              <a:xfrm>
                <a:off x="2496" y="2976"/>
                <a:ext cx="680" cy="680"/>
              </a:xfrm>
              <a:prstGeom prst="ellipse">
                <a:avLst/>
              </a:prstGeom>
              <a:solidFill>
                <a:srgbClr val="FFFF00"/>
              </a:solidFill>
              <a:ln w="12700">
                <a:solidFill>
                  <a:srgbClr val="FF3300"/>
                </a:solidFill>
                <a:round/>
                <a:headEnd/>
                <a:tailEnd/>
              </a:ln>
            </p:spPr>
            <p:txBody>
              <a:bodyPr wrap="none" anchor="ctr"/>
              <a:lstStyle/>
              <a:p>
                <a:pPr algn="ctr"/>
                <a:r>
                  <a:rPr lang="en-GB" b="1">
                    <a:solidFill>
                      <a:schemeClr val="bg1"/>
                    </a:solidFill>
                    <a:latin typeface="Arial" charset="0"/>
                    <a:ea typeface="ＭＳ Ｐゴシック" pitchFamily="34" charset="-128"/>
                  </a:rPr>
                  <a:t>C</a:t>
                </a:r>
                <a:endParaRPr lang="en-US" b="1">
                  <a:solidFill>
                    <a:schemeClr val="bg1"/>
                  </a:solidFill>
                  <a:latin typeface="Arial" charset="0"/>
                  <a:ea typeface="ＭＳ Ｐゴシック" pitchFamily="34" charset="-128"/>
                </a:endParaRPr>
              </a:p>
            </p:txBody>
          </p:sp>
          <p:sp>
            <p:nvSpPr>
              <p:cNvPr id="22554" name="Oval 25"/>
              <p:cNvSpPr>
                <a:spLocks noChangeArrowheads="1"/>
              </p:cNvSpPr>
              <p:nvPr/>
            </p:nvSpPr>
            <p:spPr bwMode="auto">
              <a:xfrm>
                <a:off x="3516" y="2046"/>
                <a:ext cx="680" cy="680"/>
              </a:xfrm>
              <a:prstGeom prst="ellipse">
                <a:avLst/>
              </a:prstGeom>
              <a:solidFill>
                <a:srgbClr val="FFFF00"/>
              </a:solidFill>
              <a:ln w="12700">
                <a:solidFill>
                  <a:srgbClr val="FF3300"/>
                </a:solidFill>
                <a:round/>
                <a:headEnd/>
                <a:tailEnd/>
              </a:ln>
            </p:spPr>
            <p:txBody>
              <a:bodyPr wrap="none" anchor="ctr"/>
              <a:lstStyle/>
              <a:p>
                <a:pPr algn="ctr"/>
                <a:r>
                  <a:rPr lang="en-GB" b="1">
                    <a:solidFill>
                      <a:schemeClr val="bg1"/>
                    </a:solidFill>
                    <a:latin typeface="Arial" charset="0"/>
                    <a:ea typeface="ＭＳ Ｐゴシック" pitchFamily="34" charset="-128"/>
                  </a:rPr>
                  <a:t>D</a:t>
                </a:r>
                <a:endParaRPr lang="en-US" b="1">
                  <a:solidFill>
                    <a:schemeClr val="bg1"/>
                  </a:solidFill>
                  <a:latin typeface="Arial" charset="0"/>
                  <a:ea typeface="ＭＳ Ｐゴシック" pitchFamily="34" charset="-128"/>
                </a:endParaRPr>
              </a:p>
            </p:txBody>
          </p:sp>
          <p:sp>
            <p:nvSpPr>
              <p:cNvPr id="22555" name="Oval 26"/>
              <p:cNvSpPr>
                <a:spLocks noChangeArrowheads="1"/>
              </p:cNvSpPr>
              <p:nvPr/>
            </p:nvSpPr>
            <p:spPr bwMode="auto">
              <a:xfrm>
                <a:off x="2496" y="1071"/>
                <a:ext cx="680" cy="681"/>
              </a:xfrm>
              <a:prstGeom prst="ellipse">
                <a:avLst/>
              </a:prstGeom>
              <a:solidFill>
                <a:srgbClr val="FFFF00"/>
              </a:solidFill>
              <a:ln w="12700">
                <a:solidFill>
                  <a:srgbClr val="FF3300"/>
                </a:solidFill>
                <a:round/>
                <a:headEnd/>
                <a:tailEnd/>
              </a:ln>
            </p:spPr>
            <p:txBody>
              <a:bodyPr wrap="none" anchor="ctr"/>
              <a:lstStyle/>
              <a:p>
                <a:pPr algn="ctr"/>
                <a:r>
                  <a:rPr lang="en-GB" b="1">
                    <a:solidFill>
                      <a:schemeClr val="bg1"/>
                    </a:solidFill>
                    <a:latin typeface="Arial" charset="0"/>
                    <a:ea typeface="ＭＳ Ｐゴシック" pitchFamily="34" charset="-128"/>
                  </a:rPr>
                  <a:t>P</a:t>
                </a:r>
                <a:endParaRPr lang="en-US" b="1">
                  <a:solidFill>
                    <a:schemeClr val="bg1"/>
                  </a:solidFill>
                  <a:latin typeface="Arial" charset="0"/>
                  <a:ea typeface="ＭＳ Ｐゴシック" pitchFamily="34" charset="-128"/>
                </a:endParaRPr>
              </a:p>
            </p:txBody>
          </p:sp>
        </p:grpSp>
      </p:grpSp>
      <p:sp>
        <p:nvSpPr>
          <p:cNvPr id="22546" name="AutoShape 41">
            <a:hlinkClick r:id="rId4"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7" name="AutoShape 42">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8" name="AutoShape 43">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9" name="AutoShape 44">
            <a:hlinkClick r:id="rId5"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206"/>
                                        </p:tgtEl>
                                        <p:attrNameLst>
                                          <p:attrName>style.visibility</p:attrName>
                                        </p:attrNameLst>
                                      </p:cBhvr>
                                      <p:to>
                                        <p:strVal val="visible"/>
                                      </p:to>
                                    </p:set>
                                    <p:animEffect transition="in" filter="wipe(up)">
                                      <p:cBhvr>
                                        <p:cTn id="7" dur="500"/>
                                        <p:tgtEl>
                                          <p:spTgt spid="82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207"/>
                                        </p:tgtEl>
                                        <p:attrNameLst>
                                          <p:attrName>style.visibility</p:attrName>
                                        </p:attrNameLst>
                                      </p:cBhvr>
                                      <p:to>
                                        <p:strVal val="visible"/>
                                      </p:to>
                                    </p:set>
                                    <p:animEffect transition="in" filter="wipe(up)">
                                      <p:cBhvr>
                                        <p:cTn id="12" dur="500"/>
                                        <p:tgtEl>
                                          <p:spTgt spid="820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208"/>
                                        </p:tgtEl>
                                        <p:attrNameLst>
                                          <p:attrName>style.visibility</p:attrName>
                                        </p:attrNameLst>
                                      </p:cBhvr>
                                      <p:to>
                                        <p:strVal val="visible"/>
                                      </p:to>
                                    </p:set>
                                    <p:animEffect transition="in" filter="wipe(up)">
                                      <p:cBhvr>
                                        <p:cTn id="17" dur="500"/>
                                        <p:tgtEl>
                                          <p:spTgt spid="820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5" presetClass="entr" presetSubtype="0" fill="hold" nodeType="clickEffect">
                                  <p:stCondLst>
                                    <p:cond delay="0"/>
                                  </p:stCondLst>
                                  <p:childTnLst>
                                    <p:set>
                                      <p:cBhvr>
                                        <p:cTn id="21" dur="1" fill="hold">
                                          <p:stCondLst>
                                            <p:cond delay="0"/>
                                          </p:stCondLst>
                                        </p:cTn>
                                        <p:tgtEl>
                                          <p:spTgt spid="8209"/>
                                        </p:tgtEl>
                                        <p:attrNameLst>
                                          <p:attrName>style.visibility</p:attrName>
                                        </p:attrNameLst>
                                      </p:cBhvr>
                                      <p:to>
                                        <p:strVal val="visible"/>
                                      </p:to>
                                    </p:set>
                                    <p:animEffect transition="in" filter="fade">
                                      <p:cBhvr>
                                        <p:cTn id="22" dur="2000"/>
                                        <p:tgtEl>
                                          <p:spTgt spid="8209"/>
                                        </p:tgtEl>
                                      </p:cBhvr>
                                    </p:animEffect>
                                    <p:anim calcmode="lin" valueType="num">
                                      <p:cBhvr>
                                        <p:cTn id="23" dur="2000" fill="hold"/>
                                        <p:tgtEl>
                                          <p:spTgt spid="8209"/>
                                        </p:tgtEl>
                                        <p:attrNameLst>
                                          <p:attrName>ppt_w</p:attrName>
                                        </p:attrNameLst>
                                      </p:cBhvr>
                                      <p:tavLst>
                                        <p:tav tm="0" fmla="#ppt_w*sin(2.5*pi*$)">
                                          <p:val>
                                            <p:fltVal val="0"/>
                                          </p:val>
                                        </p:tav>
                                        <p:tav tm="100000">
                                          <p:val>
                                            <p:fltVal val="1"/>
                                          </p:val>
                                        </p:tav>
                                      </p:tavLst>
                                    </p:anim>
                                    <p:anim calcmode="lin" valueType="num">
                                      <p:cBhvr>
                                        <p:cTn id="24" dur="2000" fill="hold"/>
                                        <p:tgtEl>
                                          <p:spTgt spid="820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6" grpId="0" animBg="1"/>
      <p:bldP spid="8207" grpId="0" animBg="1"/>
      <p:bldP spid="820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www.usbible.com/Astrology/milky_wa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8845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idx="4294967295"/>
          </p:nvPr>
        </p:nvSpPr>
        <p:spPr>
          <a:xfrm>
            <a:off x="900113" y="44450"/>
            <a:ext cx="7354887" cy="1139825"/>
          </a:xfrm>
        </p:spPr>
        <p:txBody>
          <a:bodyPr/>
          <a:lstStyle/>
          <a:p>
            <a:pPr eaLnBrk="1" hangingPunct="1">
              <a:defRPr/>
            </a:pPr>
            <a:r>
              <a:rPr lang="en-GB" sz="3600" dirty="0" smtClean="0"/>
              <a:t>Structure and Dynamics</a:t>
            </a:r>
          </a:p>
        </p:txBody>
      </p:sp>
      <p:sp>
        <p:nvSpPr>
          <p:cNvPr id="4" name="Date Placeholder 3"/>
          <p:cNvSpPr txBox="1">
            <a:spLocks noGrp="1"/>
          </p:cNvSpPr>
          <p:nvPr/>
        </p:nvSpPr>
        <p:spPr bwMode="auto">
          <a:xfrm>
            <a:off x="457200" y="6243638"/>
            <a:ext cx="2133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r>
              <a:rPr lang="en-GB" sz="1000" dirty="0">
                <a:effectLst>
                  <a:outerShdw blurRad="38100" dist="38100" dir="2700000" algn="tl">
                    <a:srgbClr val="000000"/>
                  </a:outerShdw>
                </a:effectLst>
                <a:cs typeface="+mn-cs"/>
              </a:rPr>
              <a:t>June 2011</a:t>
            </a:r>
          </a:p>
        </p:txBody>
      </p:sp>
      <p:sp>
        <p:nvSpPr>
          <p:cNvPr id="5" name="Footer Placeholder 4"/>
          <p:cNvSpPr txBox="1">
            <a:spLocks noGrp="1"/>
          </p:cNvSpPr>
          <p:nvPr/>
        </p:nvSpPr>
        <p:spPr bwMode="auto">
          <a:xfrm>
            <a:off x="3124200" y="62484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defRPr/>
            </a:pPr>
            <a:r>
              <a:rPr kumimoji="1" lang="en-US" sz="1000">
                <a:effectLst>
                  <a:outerShdw blurRad="38100" dist="38100" dir="2700000" algn="tl">
                    <a:srgbClr val="000000"/>
                  </a:outerShdw>
                </a:effectLst>
                <a:cs typeface="+mn-cs"/>
              </a:rPr>
              <a:t>©2011 Unified Management Solutions</a:t>
            </a:r>
            <a:endParaRPr kumimoji="1" lang="en-GB" sz="1000" dirty="0">
              <a:effectLst>
                <a:outerShdw blurRad="38100" dist="38100" dir="2700000" algn="tl">
                  <a:srgbClr val="000000"/>
                </a:outerShdw>
              </a:effectLst>
              <a:cs typeface="+mn-cs"/>
            </a:endParaRPr>
          </a:p>
        </p:txBody>
      </p:sp>
      <p:grpSp>
        <p:nvGrpSpPr>
          <p:cNvPr id="23558" name="Group 6"/>
          <p:cNvGrpSpPr>
            <a:grpSpLocks/>
          </p:cNvGrpSpPr>
          <p:nvPr/>
        </p:nvGrpSpPr>
        <p:grpSpPr bwMode="auto">
          <a:xfrm>
            <a:off x="971550" y="2120900"/>
            <a:ext cx="1397000" cy="1397000"/>
            <a:chOff x="1002" y="1479"/>
            <a:chExt cx="880" cy="880"/>
          </a:xfrm>
        </p:grpSpPr>
        <p:sp>
          <p:nvSpPr>
            <p:cNvPr id="23591" name="Oval 7"/>
            <p:cNvSpPr>
              <a:spLocks noChangeArrowheads="1"/>
            </p:cNvSpPr>
            <p:nvPr/>
          </p:nvSpPr>
          <p:spPr bwMode="auto">
            <a:xfrm>
              <a:off x="1002" y="1479"/>
              <a:ext cx="880" cy="88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92" name="Freeform 231"/>
            <p:cNvSpPr>
              <a:spLocks/>
            </p:cNvSpPr>
            <p:nvPr/>
          </p:nvSpPr>
          <p:spPr bwMode="auto">
            <a:xfrm>
              <a:off x="1192" y="1579"/>
              <a:ext cx="501" cy="726"/>
            </a:xfrm>
            <a:custGeom>
              <a:avLst/>
              <a:gdLst>
                <a:gd name="T0" fmla="*/ 10180399 w 700"/>
                <a:gd name="T1" fmla="*/ 14312906 h 993"/>
                <a:gd name="T2" fmla="*/ 10180399 w 700"/>
                <a:gd name="T3" fmla="*/ 14312906 h 993"/>
                <a:gd name="T4" fmla="*/ 10180399 w 700"/>
                <a:gd name="T5" fmla="*/ 14312906 h 993"/>
                <a:gd name="T6" fmla="*/ 10180399 w 700"/>
                <a:gd name="T7" fmla="*/ 14312906 h 993"/>
                <a:gd name="T8" fmla="*/ 10180399 w 700"/>
                <a:gd name="T9" fmla="*/ 14312906 h 993"/>
                <a:gd name="T10" fmla="*/ 10180399 w 700"/>
                <a:gd name="T11" fmla="*/ 14312906 h 993"/>
                <a:gd name="T12" fmla="*/ 8610760 w 700"/>
                <a:gd name="T13" fmla="*/ 14312906 h 993"/>
                <a:gd name="T14" fmla="*/ 2153026 w 700"/>
                <a:gd name="T15" fmla="*/ 14312906 h 993"/>
                <a:gd name="T16" fmla="*/ 2153026 w 700"/>
                <a:gd name="T17" fmla="*/ 14312906 h 993"/>
                <a:gd name="T18" fmla="*/ 10180399 w 700"/>
                <a:gd name="T19" fmla="*/ 14312906 h 993"/>
                <a:gd name="T20" fmla="*/ 10180399 w 700"/>
                <a:gd name="T21" fmla="*/ 14312906 h 993"/>
                <a:gd name="T22" fmla="*/ 10180399 w 700"/>
                <a:gd name="T23" fmla="*/ 14312906 h 993"/>
                <a:gd name="T24" fmla="*/ 10180399 w 700"/>
                <a:gd name="T25" fmla="*/ 0 h 993"/>
                <a:gd name="T26" fmla="*/ 10180399 w 700"/>
                <a:gd name="T27" fmla="*/ 10799219 h 993"/>
                <a:gd name="T28" fmla="*/ 10180399 w 700"/>
                <a:gd name="T29" fmla="*/ 14312906 h 993"/>
                <a:gd name="T30" fmla="*/ 10180399 w 700"/>
                <a:gd name="T31" fmla="*/ 14312906 h 993"/>
                <a:gd name="T32" fmla="*/ 10180399 w 700"/>
                <a:gd name="T33" fmla="*/ 14312906 h 993"/>
                <a:gd name="T34" fmla="*/ 10180399 w 700"/>
                <a:gd name="T35" fmla="*/ 14312906 h 993"/>
                <a:gd name="T36" fmla="*/ 10180399 w 700"/>
                <a:gd name="T37" fmla="*/ 14312906 h 993"/>
                <a:gd name="T38" fmla="*/ 10180399 w 700"/>
                <a:gd name="T39" fmla="*/ 14312906 h 993"/>
                <a:gd name="T40" fmla="*/ 10180399 w 700"/>
                <a:gd name="T41" fmla="*/ 14312906 h 993"/>
                <a:gd name="T42" fmla="*/ 10180399 w 700"/>
                <a:gd name="T43" fmla="*/ 14312906 h 993"/>
                <a:gd name="T44" fmla="*/ 10180399 w 700"/>
                <a:gd name="T45" fmla="*/ 14312906 h 993"/>
                <a:gd name="T46" fmla="*/ 10180399 w 700"/>
                <a:gd name="T47" fmla="*/ 14312906 h 993"/>
                <a:gd name="T48" fmla="*/ 10180399 w 700"/>
                <a:gd name="T49" fmla="*/ 14312906 h 993"/>
                <a:gd name="T50" fmla="*/ 10180399 w 700"/>
                <a:gd name="T51" fmla="*/ 14312906 h 993"/>
                <a:gd name="T52" fmla="*/ 10180399 w 700"/>
                <a:gd name="T53" fmla="*/ 14312906 h 993"/>
                <a:gd name="T54" fmla="*/ 10180399 w 700"/>
                <a:gd name="T55" fmla="*/ 14312906 h 993"/>
                <a:gd name="T56" fmla="*/ 10180399 w 700"/>
                <a:gd name="T57" fmla="*/ 14312906 h 993"/>
                <a:gd name="T58" fmla="*/ 10180399 w 700"/>
                <a:gd name="T59" fmla="*/ 14312906 h 993"/>
                <a:gd name="T60" fmla="*/ 10180399 w 700"/>
                <a:gd name="T61" fmla="*/ 14312906 h 993"/>
                <a:gd name="T62" fmla="*/ 10180399 w 700"/>
                <a:gd name="T63" fmla="*/ 14312906 h 993"/>
                <a:gd name="T64" fmla="*/ 10180399 w 700"/>
                <a:gd name="T65" fmla="*/ 14312906 h 993"/>
                <a:gd name="T66" fmla="*/ 10180399 w 700"/>
                <a:gd name="T67" fmla="*/ 14312906 h 993"/>
                <a:gd name="T68" fmla="*/ 10180399 w 700"/>
                <a:gd name="T69" fmla="*/ 14312906 h 993"/>
                <a:gd name="T70" fmla="*/ 10180399 w 700"/>
                <a:gd name="T71" fmla="*/ 14312906 h 993"/>
                <a:gd name="T72" fmla="*/ 10180399 w 700"/>
                <a:gd name="T73" fmla="*/ 14312906 h 993"/>
                <a:gd name="T74" fmla="*/ 10180399 w 700"/>
                <a:gd name="T75" fmla="*/ 14312906 h 993"/>
                <a:gd name="T76" fmla="*/ 10180399 w 700"/>
                <a:gd name="T77" fmla="*/ 14312906 h 993"/>
                <a:gd name="T78" fmla="*/ 10180399 w 700"/>
                <a:gd name="T79" fmla="*/ 14312906 h 993"/>
                <a:gd name="T80" fmla="*/ 10180399 w 700"/>
                <a:gd name="T81" fmla="*/ 14312906 h 993"/>
                <a:gd name="T82" fmla="*/ 10180399 w 700"/>
                <a:gd name="T83" fmla="*/ 14312906 h 993"/>
                <a:gd name="T84" fmla="*/ 10180399 w 700"/>
                <a:gd name="T85" fmla="*/ 14312906 h 99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00" h="993">
                  <a:moveTo>
                    <a:pt x="377" y="986"/>
                  </a:moveTo>
                  <a:lnTo>
                    <a:pt x="307" y="859"/>
                  </a:lnTo>
                  <a:lnTo>
                    <a:pt x="290" y="829"/>
                  </a:lnTo>
                  <a:lnTo>
                    <a:pt x="254" y="801"/>
                  </a:lnTo>
                  <a:lnTo>
                    <a:pt x="219" y="783"/>
                  </a:lnTo>
                  <a:lnTo>
                    <a:pt x="161" y="747"/>
                  </a:lnTo>
                  <a:lnTo>
                    <a:pt x="85" y="718"/>
                  </a:lnTo>
                  <a:lnTo>
                    <a:pt x="44" y="713"/>
                  </a:lnTo>
                  <a:lnTo>
                    <a:pt x="6" y="727"/>
                  </a:lnTo>
                  <a:lnTo>
                    <a:pt x="50" y="659"/>
                  </a:lnTo>
                  <a:lnTo>
                    <a:pt x="64" y="608"/>
                  </a:lnTo>
                  <a:lnTo>
                    <a:pt x="91" y="571"/>
                  </a:lnTo>
                  <a:lnTo>
                    <a:pt x="23" y="470"/>
                  </a:lnTo>
                  <a:lnTo>
                    <a:pt x="12" y="440"/>
                  </a:lnTo>
                  <a:lnTo>
                    <a:pt x="9" y="401"/>
                  </a:lnTo>
                  <a:lnTo>
                    <a:pt x="3" y="352"/>
                  </a:lnTo>
                  <a:lnTo>
                    <a:pt x="0" y="315"/>
                  </a:lnTo>
                  <a:lnTo>
                    <a:pt x="3" y="248"/>
                  </a:lnTo>
                  <a:lnTo>
                    <a:pt x="32" y="169"/>
                  </a:lnTo>
                  <a:lnTo>
                    <a:pt x="91" y="87"/>
                  </a:lnTo>
                  <a:lnTo>
                    <a:pt x="107" y="67"/>
                  </a:lnTo>
                  <a:lnTo>
                    <a:pt x="122" y="61"/>
                  </a:lnTo>
                  <a:lnTo>
                    <a:pt x="141" y="54"/>
                  </a:lnTo>
                  <a:lnTo>
                    <a:pt x="199" y="25"/>
                  </a:lnTo>
                  <a:lnTo>
                    <a:pt x="231" y="17"/>
                  </a:lnTo>
                  <a:lnTo>
                    <a:pt x="369" y="0"/>
                  </a:lnTo>
                  <a:lnTo>
                    <a:pt x="439" y="10"/>
                  </a:lnTo>
                  <a:lnTo>
                    <a:pt x="459" y="10"/>
                  </a:lnTo>
                  <a:lnTo>
                    <a:pt x="494" y="24"/>
                  </a:lnTo>
                  <a:lnTo>
                    <a:pt x="524" y="40"/>
                  </a:lnTo>
                  <a:lnTo>
                    <a:pt x="550" y="39"/>
                  </a:lnTo>
                  <a:lnTo>
                    <a:pt x="570" y="54"/>
                  </a:lnTo>
                  <a:lnTo>
                    <a:pt x="588" y="89"/>
                  </a:lnTo>
                  <a:lnTo>
                    <a:pt x="611" y="127"/>
                  </a:lnTo>
                  <a:lnTo>
                    <a:pt x="626" y="177"/>
                  </a:lnTo>
                  <a:lnTo>
                    <a:pt x="635" y="202"/>
                  </a:lnTo>
                  <a:lnTo>
                    <a:pt x="641" y="214"/>
                  </a:lnTo>
                  <a:lnTo>
                    <a:pt x="649" y="230"/>
                  </a:lnTo>
                  <a:lnTo>
                    <a:pt x="658" y="242"/>
                  </a:lnTo>
                  <a:lnTo>
                    <a:pt x="664" y="254"/>
                  </a:lnTo>
                  <a:lnTo>
                    <a:pt x="667" y="274"/>
                  </a:lnTo>
                  <a:lnTo>
                    <a:pt x="652" y="298"/>
                  </a:lnTo>
                  <a:lnTo>
                    <a:pt x="646" y="316"/>
                  </a:lnTo>
                  <a:lnTo>
                    <a:pt x="641" y="326"/>
                  </a:lnTo>
                  <a:lnTo>
                    <a:pt x="658" y="354"/>
                  </a:lnTo>
                  <a:lnTo>
                    <a:pt x="679" y="394"/>
                  </a:lnTo>
                  <a:lnTo>
                    <a:pt x="696" y="425"/>
                  </a:lnTo>
                  <a:lnTo>
                    <a:pt x="699" y="449"/>
                  </a:lnTo>
                  <a:lnTo>
                    <a:pt x="689" y="463"/>
                  </a:lnTo>
                  <a:lnTo>
                    <a:pt x="670" y="468"/>
                  </a:lnTo>
                  <a:lnTo>
                    <a:pt x="649" y="470"/>
                  </a:lnTo>
                  <a:lnTo>
                    <a:pt x="641" y="484"/>
                  </a:lnTo>
                  <a:lnTo>
                    <a:pt x="638" y="509"/>
                  </a:lnTo>
                  <a:lnTo>
                    <a:pt x="643" y="512"/>
                  </a:lnTo>
                  <a:lnTo>
                    <a:pt x="649" y="526"/>
                  </a:lnTo>
                  <a:lnTo>
                    <a:pt x="632" y="538"/>
                  </a:lnTo>
                  <a:lnTo>
                    <a:pt x="573" y="560"/>
                  </a:lnTo>
                  <a:lnTo>
                    <a:pt x="559" y="560"/>
                  </a:lnTo>
                  <a:lnTo>
                    <a:pt x="570" y="577"/>
                  </a:lnTo>
                  <a:lnTo>
                    <a:pt x="600" y="597"/>
                  </a:lnTo>
                  <a:lnTo>
                    <a:pt x="608" y="604"/>
                  </a:lnTo>
                  <a:lnTo>
                    <a:pt x="611" y="614"/>
                  </a:lnTo>
                  <a:lnTo>
                    <a:pt x="602" y="624"/>
                  </a:lnTo>
                  <a:lnTo>
                    <a:pt x="585" y="628"/>
                  </a:lnTo>
                  <a:lnTo>
                    <a:pt x="582" y="634"/>
                  </a:lnTo>
                  <a:lnTo>
                    <a:pt x="582" y="656"/>
                  </a:lnTo>
                  <a:lnTo>
                    <a:pt x="581" y="677"/>
                  </a:lnTo>
                  <a:lnTo>
                    <a:pt x="573" y="698"/>
                  </a:lnTo>
                  <a:lnTo>
                    <a:pt x="559" y="724"/>
                  </a:lnTo>
                  <a:lnTo>
                    <a:pt x="541" y="732"/>
                  </a:lnTo>
                  <a:lnTo>
                    <a:pt x="518" y="738"/>
                  </a:lnTo>
                  <a:lnTo>
                    <a:pt x="497" y="735"/>
                  </a:lnTo>
                  <a:lnTo>
                    <a:pt x="462" y="721"/>
                  </a:lnTo>
                  <a:lnTo>
                    <a:pt x="433" y="701"/>
                  </a:lnTo>
                  <a:lnTo>
                    <a:pt x="404" y="698"/>
                  </a:lnTo>
                  <a:lnTo>
                    <a:pt x="389" y="698"/>
                  </a:lnTo>
                  <a:lnTo>
                    <a:pt x="392" y="727"/>
                  </a:lnTo>
                  <a:lnTo>
                    <a:pt x="366" y="758"/>
                  </a:lnTo>
                  <a:lnTo>
                    <a:pt x="360" y="786"/>
                  </a:lnTo>
                  <a:lnTo>
                    <a:pt x="348" y="809"/>
                  </a:lnTo>
                  <a:lnTo>
                    <a:pt x="354" y="845"/>
                  </a:lnTo>
                  <a:lnTo>
                    <a:pt x="366" y="893"/>
                  </a:lnTo>
                  <a:lnTo>
                    <a:pt x="374" y="927"/>
                  </a:lnTo>
                  <a:lnTo>
                    <a:pt x="404" y="986"/>
                  </a:lnTo>
                  <a:lnTo>
                    <a:pt x="380" y="992"/>
                  </a:lnTo>
                  <a:lnTo>
                    <a:pt x="377" y="986"/>
                  </a:lnTo>
                </a:path>
              </a:pathLst>
            </a:custGeom>
            <a:solidFill>
              <a:schemeClr val="bg1"/>
            </a:solidFill>
            <a:ln w="6350" cap="rnd" cmpd="sng">
              <a:solidFill>
                <a:schemeClr val="tx1"/>
              </a:solidFill>
              <a:prstDash val="solid"/>
              <a:round/>
              <a:headEnd type="none" w="med" len="med"/>
              <a:tailEnd type="none" w="med" len="med"/>
            </a:ln>
          </p:spPr>
          <p:txBody>
            <a:bodyPr/>
            <a:lstStyle/>
            <a:p>
              <a:endParaRPr lang="en-GB"/>
            </a:p>
          </p:txBody>
        </p:sp>
      </p:grpSp>
      <p:sp>
        <p:nvSpPr>
          <p:cNvPr id="23559" name="Oval 9"/>
          <p:cNvSpPr>
            <a:spLocks noChangeArrowheads="1"/>
          </p:cNvSpPr>
          <p:nvPr/>
        </p:nvSpPr>
        <p:spPr bwMode="auto">
          <a:xfrm>
            <a:off x="6732588" y="2133600"/>
            <a:ext cx="1397000" cy="13970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6000" b="1">
                <a:solidFill>
                  <a:schemeClr val="bg2"/>
                </a:solidFill>
                <a:latin typeface="Arial" charset="0"/>
              </a:rPr>
              <a:t>?</a:t>
            </a:r>
          </a:p>
        </p:txBody>
      </p:sp>
      <p:sp>
        <p:nvSpPr>
          <p:cNvPr id="23560" name="Text Box 10"/>
          <p:cNvSpPr txBox="1">
            <a:spLocks noChangeArrowheads="1"/>
          </p:cNvSpPr>
          <p:nvPr/>
        </p:nvSpPr>
        <p:spPr bwMode="auto">
          <a:xfrm>
            <a:off x="3678238" y="1084263"/>
            <a:ext cx="17430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sz="2400"/>
              <a:t>Process of</a:t>
            </a:r>
          </a:p>
          <a:p>
            <a:pPr algn="ctr" eaLnBrk="1" hangingPunct="1"/>
            <a:r>
              <a:rPr lang="en-US" sz="2400"/>
              <a:t>managing</a:t>
            </a:r>
          </a:p>
        </p:txBody>
      </p:sp>
      <p:sp>
        <p:nvSpPr>
          <p:cNvPr id="23561" name="Text Box 11"/>
          <p:cNvSpPr txBox="1">
            <a:spLocks noChangeArrowheads="1"/>
          </p:cNvSpPr>
          <p:nvPr/>
        </p:nvSpPr>
        <p:spPr bwMode="auto">
          <a:xfrm>
            <a:off x="6507163" y="1114425"/>
            <a:ext cx="19526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sz="2400"/>
              <a:t>That which</a:t>
            </a:r>
          </a:p>
          <a:p>
            <a:pPr algn="ctr" eaLnBrk="1" hangingPunct="1"/>
            <a:r>
              <a:rPr lang="en-US" sz="2400"/>
              <a:t>is managed</a:t>
            </a:r>
          </a:p>
        </p:txBody>
      </p:sp>
      <p:grpSp>
        <p:nvGrpSpPr>
          <p:cNvPr id="23562" name="Group 12"/>
          <p:cNvGrpSpPr>
            <a:grpSpLocks/>
          </p:cNvGrpSpPr>
          <p:nvPr/>
        </p:nvGrpSpPr>
        <p:grpSpPr bwMode="auto">
          <a:xfrm>
            <a:off x="3779838" y="2106613"/>
            <a:ext cx="1584325" cy="1339850"/>
            <a:chOff x="2336" y="1497"/>
            <a:chExt cx="998" cy="844"/>
          </a:xfrm>
        </p:grpSpPr>
        <p:sp>
          <p:nvSpPr>
            <p:cNvPr id="23589" name="AutoShape 13"/>
            <p:cNvSpPr>
              <a:spLocks noChangeArrowheads="1"/>
            </p:cNvSpPr>
            <p:nvPr/>
          </p:nvSpPr>
          <p:spPr bwMode="auto">
            <a:xfrm>
              <a:off x="2336" y="1497"/>
              <a:ext cx="998" cy="436"/>
            </a:xfrm>
            <a:prstGeom prst="rightArrow">
              <a:avLst>
                <a:gd name="adj1" fmla="val 50000"/>
                <a:gd name="adj2" fmla="val 5722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90" name="AutoShape 14"/>
            <p:cNvSpPr>
              <a:spLocks noChangeArrowheads="1"/>
            </p:cNvSpPr>
            <p:nvPr/>
          </p:nvSpPr>
          <p:spPr bwMode="auto">
            <a:xfrm flipH="1">
              <a:off x="2336" y="1905"/>
              <a:ext cx="998" cy="436"/>
            </a:xfrm>
            <a:prstGeom prst="rightArrow">
              <a:avLst>
                <a:gd name="adj1" fmla="val 50000"/>
                <a:gd name="adj2" fmla="val 5722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3563" name="Text Box 15"/>
          <p:cNvSpPr txBox="1">
            <a:spLocks noChangeArrowheads="1"/>
          </p:cNvSpPr>
          <p:nvPr/>
        </p:nvSpPr>
        <p:spPr bwMode="auto">
          <a:xfrm>
            <a:off x="495300" y="1052513"/>
            <a:ext cx="23542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en-US" sz="2400"/>
              <a:t>Manager</a:t>
            </a:r>
          </a:p>
          <a:p>
            <a:pPr algn="ctr" eaLnBrk="1" hangingPunct="1"/>
            <a:r>
              <a:rPr lang="en-US" sz="2400"/>
              <a:t>consciousness</a:t>
            </a:r>
          </a:p>
        </p:txBody>
      </p:sp>
      <p:sp>
        <p:nvSpPr>
          <p:cNvPr id="23564" name="AutoShape 16"/>
          <p:cNvSpPr>
            <a:spLocks noChangeArrowheads="1"/>
          </p:cNvSpPr>
          <p:nvPr/>
        </p:nvSpPr>
        <p:spPr bwMode="auto">
          <a:xfrm>
            <a:off x="3779838" y="3922713"/>
            <a:ext cx="1873250" cy="431800"/>
          </a:xfrm>
          <a:prstGeom prst="wedgeRoundRectCallout">
            <a:avLst>
              <a:gd name="adj1" fmla="val 125171"/>
              <a:gd name="adj2" fmla="val -221324"/>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chemeClr val="bg2"/>
                </a:solidFill>
              </a:rPr>
              <a:t>Structure</a:t>
            </a:r>
          </a:p>
        </p:txBody>
      </p:sp>
      <p:sp>
        <p:nvSpPr>
          <p:cNvPr id="23565" name="AutoShape 17"/>
          <p:cNvSpPr>
            <a:spLocks noChangeArrowheads="1"/>
          </p:cNvSpPr>
          <p:nvPr/>
        </p:nvSpPr>
        <p:spPr bwMode="auto">
          <a:xfrm>
            <a:off x="6875463" y="3922713"/>
            <a:ext cx="1873250" cy="431800"/>
          </a:xfrm>
          <a:prstGeom prst="wedgeRoundRectCallout">
            <a:avLst>
              <a:gd name="adj1" fmla="val -33222"/>
              <a:gd name="adj2" fmla="val -201472"/>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chemeClr val="bg2"/>
                </a:solidFill>
              </a:rPr>
              <a:t>Dynamics</a:t>
            </a:r>
          </a:p>
        </p:txBody>
      </p:sp>
      <p:sp>
        <p:nvSpPr>
          <p:cNvPr id="23566" name="AutoShape 18"/>
          <p:cNvSpPr>
            <a:spLocks noChangeArrowheads="1"/>
          </p:cNvSpPr>
          <p:nvPr/>
        </p:nvSpPr>
        <p:spPr bwMode="auto">
          <a:xfrm>
            <a:off x="3851275" y="4641850"/>
            <a:ext cx="1873250" cy="431800"/>
          </a:xfrm>
          <a:prstGeom prst="wedgeRoundRectCallout">
            <a:avLst>
              <a:gd name="adj1" fmla="val 35000"/>
              <a:gd name="adj2" fmla="val -169116"/>
              <a:gd name="adj3" fmla="val 1666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chemeClr val="bg2"/>
                </a:solidFill>
              </a:rPr>
              <a:t>System</a:t>
            </a:r>
          </a:p>
        </p:txBody>
      </p:sp>
      <p:sp>
        <p:nvSpPr>
          <p:cNvPr id="23567" name="AutoShape 19"/>
          <p:cNvSpPr>
            <a:spLocks noChangeArrowheads="1"/>
          </p:cNvSpPr>
          <p:nvPr/>
        </p:nvSpPr>
        <p:spPr bwMode="auto">
          <a:xfrm>
            <a:off x="6731000" y="4641850"/>
            <a:ext cx="1873250" cy="431800"/>
          </a:xfrm>
          <a:prstGeom prst="wedgeRoundRectCallout">
            <a:avLst>
              <a:gd name="adj1" fmla="val 46949"/>
              <a:gd name="adj2" fmla="val -159926"/>
              <a:gd name="adj3" fmla="val 1666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chemeClr val="bg2"/>
                </a:solidFill>
              </a:rPr>
              <a:t>Process</a:t>
            </a:r>
          </a:p>
        </p:txBody>
      </p:sp>
      <p:sp>
        <p:nvSpPr>
          <p:cNvPr id="23568" name="AutoShape 20"/>
          <p:cNvSpPr>
            <a:spLocks noChangeArrowheads="1"/>
          </p:cNvSpPr>
          <p:nvPr/>
        </p:nvSpPr>
        <p:spPr bwMode="auto">
          <a:xfrm>
            <a:off x="609600" y="4138613"/>
            <a:ext cx="2162175" cy="647700"/>
          </a:xfrm>
          <a:prstGeom prst="wedgeRoundRectCallout">
            <a:avLst>
              <a:gd name="adj1" fmla="val -148"/>
              <a:gd name="adj2" fmla="val -296569"/>
              <a:gd name="adj3" fmla="val 1666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b="1">
                <a:solidFill>
                  <a:schemeClr val="bg2"/>
                </a:solidFill>
              </a:rPr>
              <a:t>Management</a:t>
            </a:r>
          </a:p>
          <a:p>
            <a:pPr algn="ctr"/>
            <a:r>
              <a:rPr lang="en-US" b="1">
                <a:solidFill>
                  <a:schemeClr val="bg2"/>
                </a:solidFill>
              </a:rPr>
              <a:t>System</a:t>
            </a:r>
          </a:p>
        </p:txBody>
      </p:sp>
      <p:sp>
        <p:nvSpPr>
          <p:cNvPr id="9233" name="AutoShape 22"/>
          <p:cNvSpPr>
            <a:spLocks noChangeArrowheads="1"/>
          </p:cNvSpPr>
          <p:nvPr/>
        </p:nvSpPr>
        <p:spPr bwMode="auto">
          <a:xfrm>
            <a:off x="1258888" y="4829175"/>
            <a:ext cx="865187" cy="706438"/>
          </a:xfrm>
          <a:prstGeom prst="upArrow">
            <a:avLst>
              <a:gd name="adj1" fmla="val 56694"/>
              <a:gd name="adj2" fmla="val 4425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4" name="AutoShape 23"/>
          <p:cNvSpPr>
            <a:spLocks noChangeArrowheads="1"/>
          </p:cNvSpPr>
          <p:nvPr/>
        </p:nvSpPr>
        <p:spPr bwMode="auto">
          <a:xfrm>
            <a:off x="4354513" y="5102225"/>
            <a:ext cx="865187" cy="649288"/>
          </a:xfrm>
          <a:prstGeom prst="upArrow">
            <a:avLst>
              <a:gd name="adj1" fmla="val 56694"/>
              <a:gd name="adj2" fmla="val 4425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5" name="AutoShape 24"/>
          <p:cNvSpPr>
            <a:spLocks noChangeArrowheads="1"/>
          </p:cNvSpPr>
          <p:nvPr/>
        </p:nvSpPr>
        <p:spPr bwMode="auto">
          <a:xfrm>
            <a:off x="7250113" y="5102225"/>
            <a:ext cx="865187" cy="649288"/>
          </a:xfrm>
          <a:prstGeom prst="upArrow">
            <a:avLst>
              <a:gd name="adj1" fmla="val 56694"/>
              <a:gd name="adj2" fmla="val 44255"/>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6" name="Rectangle 21"/>
          <p:cNvSpPr>
            <a:spLocks noChangeArrowheads="1"/>
          </p:cNvSpPr>
          <p:nvPr/>
        </p:nvSpPr>
        <p:spPr bwMode="auto">
          <a:xfrm>
            <a:off x="1446213" y="5507038"/>
            <a:ext cx="6481762" cy="50323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solidFill>
                  <a:schemeClr val="bg2"/>
                </a:solidFill>
              </a:rPr>
              <a:t>Management topic structure (taxonomy)</a:t>
            </a:r>
          </a:p>
        </p:txBody>
      </p:sp>
      <p:grpSp>
        <p:nvGrpSpPr>
          <p:cNvPr id="23573" name="Group 15"/>
          <p:cNvGrpSpPr>
            <a:grpSpLocks/>
          </p:cNvGrpSpPr>
          <p:nvPr/>
        </p:nvGrpSpPr>
        <p:grpSpPr bwMode="auto">
          <a:xfrm>
            <a:off x="3779838" y="2005013"/>
            <a:ext cx="1657350" cy="1600200"/>
            <a:chOff x="1519" y="1071"/>
            <a:chExt cx="2677" cy="2585"/>
          </a:xfrm>
        </p:grpSpPr>
        <p:grpSp>
          <p:nvGrpSpPr>
            <p:cNvPr id="23578" name="Group 16"/>
            <p:cNvGrpSpPr>
              <a:grpSpLocks/>
            </p:cNvGrpSpPr>
            <p:nvPr/>
          </p:nvGrpSpPr>
          <p:grpSpPr bwMode="auto">
            <a:xfrm>
              <a:off x="1773" y="1316"/>
              <a:ext cx="2187" cy="2070"/>
              <a:chOff x="1773" y="1316"/>
              <a:chExt cx="2187" cy="2070"/>
            </a:xfrm>
          </p:grpSpPr>
          <p:sp>
            <p:nvSpPr>
              <p:cNvPr id="23584" name="Oval 17"/>
              <p:cNvSpPr>
                <a:spLocks noChangeArrowheads="1"/>
              </p:cNvSpPr>
              <p:nvPr/>
            </p:nvSpPr>
            <p:spPr bwMode="auto">
              <a:xfrm>
                <a:off x="1791" y="1344"/>
                <a:ext cx="2132" cy="2042"/>
              </a:xfrm>
              <a:prstGeom prst="ellipse">
                <a:avLst/>
              </a:prstGeom>
              <a:noFill/>
              <a:ln w="12700">
                <a:solidFill>
                  <a:srgbClr val="FF3300"/>
                </a:solidFill>
                <a:round/>
                <a:headEnd/>
                <a:tailEnd/>
              </a:ln>
              <a:extLst>
                <a:ext uri="{909E8E84-426E-40DD-AFC4-6F175D3DCCD1}">
                  <a14:hiddenFill xmlns:a14="http://schemas.microsoft.com/office/drawing/2010/main">
                    <a:solidFill>
                      <a:srgbClr val="FFFF00"/>
                    </a:solidFill>
                  </a14:hiddenFill>
                </a:ext>
              </a:extLst>
            </p:spPr>
            <p:txBody>
              <a:bodyPr wrap="none" anchor="ctr"/>
              <a:lstStyle/>
              <a:p>
                <a:pPr algn="ctr"/>
                <a:endParaRPr lang="en-US" b="1">
                  <a:solidFill>
                    <a:schemeClr val="bg1"/>
                  </a:solidFill>
                  <a:latin typeface="Arial" charset="0"/>
                  <a:ea typeface="ＭＳ Ｐゴシック" pitchFamily="34" charset="-128"/>
                </a:endParaRPr>
              </a:p>
            </p:txBody>
          </p:sp>
          <p:sp>
            <p:nvSpPr>
              <p:cNvPr id="23585" name="AutoShape 18"/>
              <p:cNvSpPr>
                <a:spLocks noChangeArrowheads="1"/>
              </p:cNvSpPr>
              <p:nvPr/>
            </p:nvSpPr>
            <p:spPr bwMode="auto">
              <a:xfrm rot="-1318521">
                <a:off x="1773" y="2659"/>
                <a:ext cx="182" cy="157"/>
              </a:xfrm>
              <a:prstGeom prst="triangle">
                <a:avLst>
                  <a:gd name="adj" fmla="val 50000"/>
                </a:avLst>
              </a:prstGeom>
              <a:solidFill>
                <a:srgbClr val="FFFF00"/>
              </a:solidFill>
              <a:ln w="12700">
                <a:solidFill>
                  <a:srgbClr val="FF3300"/>
                </a:solidFill>
                <a:miter lim="800000"/>
                <a:headEnd/>
                <a:tailEnd/>
              </a:ln>
            </p:spPr>
            <p:txBody>
              <a:bodyPr wrap="none" anchor="ctr"/>
              <a:lstStyle/>
              <a:p>
                <a:endParaRPr lang="en-US" sz="3200" b="1">
                  <a:latin typeface="Arial" charset="0"/>
                  <a:ea typeface="ＭＳ Ｐゴシック" pitchFamily="34" charset="-128"/>
                </a:endParaRPr>
              </a:p>
            </p:txBody>
          </p:sp>
          <p:sp>
            <p:nvSpPr>
              <p:cNvPr id="23586" name="AutoShape 19"/>
              <p:cNvSpPr>
                <a:spLocks noChangeArrowheads="1"/>
              </p:cNvSpPr>
              <p:nvPr/>
            </p:nvSpPr>
            <p:spPr bwMode="auto">
              <a:xfrm rot="452225">
                <a:off x="3107" y="3228"/>
                <a:ext cx="182" cy="157"/>
              </a:xfrm>
              <a:prstGeom prst="triangle">
                <a:avLst>
                  <a:gd name="adj" fmla="val 50000"/>
                </a:avLst>
              </a:prstGeom>
              <a:solidFill>
                <a:srgbClr val="FFFF00"/>
              </a:solidFill>
              <a:ln w="12700">
                <a:solidFill>
                  <a:srgbClr val="FF3300"/>
                </a:solidFill>
                <a:miter lim="800000"/>
                <a:headEnd/>
                <a:tailEnd/>
              </a:ln>
            </p:spPr>
            <p:txBody>
              <a:bodyPr wrap="none" anchor="ctr"/>
              <a:lstStyle/>
              <a:p>
                <a:endParaRPr lang="en-US" sz="3200" b="1">
                  <a:latin typeface="Arial" charset="0"/>
                  <a:ea typeface="ＭＳ Ｐゴシック" pitchFamily="34" charset="-128"/>
                </a:endParaRPr>
              </a:p>
            </p:txBody>
          </p:sp>
          <p:sp>
            <p:nvSpPr>
              <p:cNvPr id="23587" name="AutoShape 20"/>
              <p:cNvSpPr>
                <a:spLocks noChangeArrowheads="1"/>
              </p:cNvSpPr>
              <p:nvPr/>
            </p:nvSpPr>
            <p:spPr bwMode="auto">
              <a:xfrm rot="1971890" flipH="1">
                <a:off x="3778" y="1887"/>
                <a:ext cx="182" cy="157"/>
              </a:xfrm>
              <a:prstGeom prst="triangle">
                <a:avLst>
                  <a:gd name="adj" fmla="val 50000"/>
                </a:avLst>
              </a:prstGeom>
              <a:solidFill>
                <a:srgbClr val="FFFF00"/>
              </a:solidFill>
              <a:ln w="12700">
                <a:solidFill>
                  <a:srgbClr val="FF3300"/>
                </a:solidFill>
                <a:miter lim="800000"/>
                <a:headEnd/>
                <a:tailEnd/>
              </a:ln>
            </p:spPr>
            <p:txBody>
              <a:bodyPr wrap="none" anchor="ctr"/>
              <a:lstStyle/>
              <a:p>
                <a:endParaRPr lang="en-US" sz="3200" b="1">
                  <a:latin typeface="Arial" charset="0"/>
                  <a:ea typeface="ＭＳ Ｐゴシック" pitchFamily="34" charset="-128"/>
                </a:endParaRPr>
              </a:p>
            </p:txBody>
          </p:sp>
          <p:sp>
            <p:nvSpPr>
              <p:cNvPr id="23588" name="AutoShape 21"/>
              <p:cNvSpPr>
                <a:spLocks noChangeArrowheads="1"/>
              </p:cNvSpPr>
              <p:nvPr/>
            </p:nvSpPr>
            <p:spPr bwMode="auto">
              <a:xfrm rot="3943781" flipH="1">
                <a:off x="2393" y="1328"/>
                <a:ext cx="182" cy="157"/>
              </a:xfrm>
              <a:prstGeom prst="triangle">
                <a:avLst>
                  <a:gd name="adj" fmla="val 50000"/>
                </a:avLst>
              </a:prstGeom>
              <a:solidFill>
                <a:srgbClr val="FFFF00"/>
              </a:solidFill>
              <a:ln w="12700">
                <a:solidFill>
                  <a:srgbClr val="FF3300"/>
                </a:solidFill>
                <a:miter lim="800000"/>
                <a:headEnd/>
                <a:tailEnd/>
              </a:ln>
            </p:spPr>
            <p:txBody>
              <a:bodyPr rot="10800000" vert="eaVert" wrap="none" anchor="ctr"/>
              <a:lstStyle/>
              <a:p>
                <a:endParaRPr lang="en-US" sz="3200" b="1">
                  <a:latin typeface="Arial" charset="0"/>
                  <a:ea typeface="ＭＳ Ｐゴシック" pitchFamily="34" charset="-128"/>
                </a:endParaRPr>
              </a:p>
            </p:txBody>
          </p:sp>
        </p:grpSp>
        <p:grpSp>
          <p:nvGrpSpPr>
            <p:cNvPr id="23579" name="Group 22"/>
            <p:cNvGrpSpPr>
              <a:grpSpLocks/>
            </p:cNvGrpSpPr>
            <p:nvPr/>
          </p:nvGrpSpPr>
          <p:grpSpPr bwMode="auto">
            <a:xfrm>
              <a:off x="1519" y="1071"/>
              <a:ext cx="2677" cy="2585"/>
              <a:chOff x="1519" y="1071"/>
              <a:chExt cx="2677" cy="2585"/>
            </a:xfrm>
          </p:grpSpPr>
          <p:sp>
            <p:nvSpPr>
              <p:cNvPr id="23580" name="Oval 23"/>
              <p:cNvSpPr>
                <a:spLocks noChangeArrowheads="1"/>
              </p:cNvSpPr>
              <p:nvPr/>
            </p:nvSpPr>
            <p:spPr bwMode="auto">
              <a:xfrm>
                <a:off x="1519" y="2046"/>
                <a:ext cx="681" cy="680"/>
              </a:xfrm>
              <a:prstGeom prst="ellipse">
                <a:avLst/>
              </a:prstGeom>
              <a:solidFill>
                <a:srgbClr val="FFFF00"/>
              </a:solidFill>
              <a:ln w="12700">
                <a:solidFill>
                  <a:srgbClr val="FF3300"/>
                </a:solidFill>
                <a:round/>
                <a:headEnd/>
                <a:tailEnd/>
              </a:ln>
            </p:spPr>
            <p:txBody>
              <a:bodyPr wrap="none" anchor="ctr"/>
              <a:lstStyle/>
              <a:p>
                <a:pPr algn="ctr"/>
                <a:r>
                  <a:rPr lang="en-GB" b="1">
                    <a:solidFill>
                      <a:schemeClr val="bg1"/>
                    </a:solidFill>
                    <a:latin typeface="Arial" charset="0"/>
                    <a:ea typeface="ＭＳ Ｐゴシック" pitchFamily="34" charset="-128"/>
                  </a:rPr>
                  <a:t>A</a:t>
                </a:r>
                <a:endParaRPr lang="en-US" b="1">
                  <a:solidFill>
                    <a:schemeClr val="bg1"/>
                  </a:solidFill>
                  <a:latin typeface="Arial" charset="0"/>
                  <a:ea typeface="ＭＳ Ｐゴシック" pitchFamily="34" charset="-128"/>
                </a:endParaRPr>
              </a:p>
            </p:txBody>
          </p:sp>
          <p:sp>
            <p:nvSpPr>
              <p:cNvPr id="23581" name="Oval 24"/>
              <p:cNvSpPr>
                <a:spLocks noChangeArrowheads="1"/>
              </p:cNvSpPr>
              <p:nvPr/>
            </p:nvSpPr>
            <p:spPr bwMode="auto">
              <a:xfrm>
                <a:off x="2496" y="2976"/>
                <a:ext cx="680" cy="680"/>
              </a:xfrm>
              <a:prstGeom prst="ellipse">
                <a:avLst/>
              </a:prstGeom>
              <a:solidFill>
                <a:srgbClr val="FFFF00"/>
              </a:solidFill>
              <a:ln w="12700">
                <a:solidFill>
                  <a:srgbClr val="FF3300"/>
                </a:solidFill>
                <a:round/>
                <a:headEnd/>
                <a:tailEnd/>
              </a:ln>
            </p:spPr>
            <p:txBody>
              <a:bodyPr wrap="none" anchor="ctr"/>
              <a:lstStyle/>
              <a:p>
                <a:pPr algn="ctr"/>
                <a:r>
                  <a:rPr lang="en-GB" b="1">
                    <a:solidFill>
                      <a:schemeClr val="bg1"/>
                    </a:solidFill>
                    <a:latin typeface="Arial" charset="0"/>
                    <a:ea typeface="ＭＳ Ｐゴシック" pitchFamily="34" charset="-128"/>
                  </a:rPr>
                  <a:t>C</a:t>
                </a:r>
                <a:endParaRPr lang="en-US" b="1">
                  <a:solidFill>
                    <a:schemeClr val="bg1"/>
                  </a:solidFill>
                  <a:latin typeface="Arial" charset="0"/>
                  <a:ea typeface="ＭＳ Ｐゴシック" pitchFamily="34" charset="-128"/>
                </a:endParaRPr>
              </a:p>
            </p:txBody>
          </p:sp>
          <p:sp>
            <p:nvSpPr>
              <p:cNvPr id="23582" name="Oval 25"/>
              <p:cNvSpPr>
                <a:spLocks noChangeArrowheads="1"/>
              </p:cNvSpPr>
              <p:nvPr/>
            </p:nvSpPr>
            <p:spPr bwMode="auto">
              <a:xfrm>
                <a:off x="3516" y="2046"/>
                <a:ext cx="680" cy="680"/>
              </a:xfrm>
              <a:prstGeom prst="ellipse">
                <a:avLst/>
              </a:prstGeom>
              <a:solidFill>
                <a:srgbClr val="FFFF00"/>
              </a:solidFill>
              <a:ln w="12700">
                <a:solidFill>
                  <a:srgbClr val="FF3300"/>
                </a:solidFill>
                <a:round/>
                <a:headEnd/>
                <a:tailEnd/>
              </a:ln>
            </p:spPr>
            <p:txBody>
              <a:bodyPr wrap="none" anchor="ctr"/>
              <a:lstStyle/>
              <a:p>
                <a:pPr algn="ctr"/>
                <a:r>
                  <a:rPr lang="en-GB" b="1">
                    <a:solidFill>
                      <a:schemeClr val="bg1"/>
                    </a:solidFill>
                    <a:latin typeface="Arial" charset="0"/>
                    <a:ea typeface="ＭＳ Ｐゴシック" pitchFamily="34" charset="-128"/>
                  </a:rPr>
                  <a:t>D</a:t>
                </a:r>
                <a:endParaRPr lang="en-US" b="1">
                  <a:solidFill>
                    <a:schemeClr val="bg1"/>
                  </a:solidFill>
                  <a:latin typeface="Arial" charset="0"/>
                  <a:ea typeface="ＭＳ Ｐゴシック" pitchFamily="34" charset="-128"/>
                </a:endParaRPr>
              </a:p>
            </p:txBody>
          </p:sp>
          <p:sp>
            <p:nvSpPr>
              <p:cNvPr id="23583" name="Oval 26"/>
              <p:cNvSpPr>
                <a:spLocks noChangeArrowheads="1"/>
              </p:cNvSpPr>
              <p:nvPr/>
            </p:nvSpPr>
            <p:spPr bwMode="auto">
              <a:xfrm>
                <a:off x="2496" y="1071"/>
                <a:ext cx="680" cy="681"/>
              </a:xfrm>
              <a:prstGeom prst="ellipse">
                <a:avLst/>
              </a:prstGeom>
              <a:solidFill>
                <a:srgbClr val="FFFF00"/>
              </a:solidFill>
              <a:ln w="12700">
                <a:solidFill>
                  <a:srgbClr val="FF3300"/>
                </a:solidFill>
                <a:round/>
                <a:headEnd/>
                <a:tailEnd/>
              </a:ln>
            </p:spPr>
            <p:txBody>
              <a:bodyPr wrap="none" anchor="ctr"/>
              <a:lstStyle/>
              <a:p>
                <a:pPr algn="ctr"/>
                <a:r>
                  <a:rPr lang="en-GB" b="1">
                    <a:solidFill>
                      <a:schemeClr val="bg1"/>
                    </a:solidFill>
                    <a:latin typeface="Arial" charset="0"/>
                    <a:ea typeface="ＭＳ Ｐゴシック" pitchFamily="34" charset="-128"/>
                  </a:rPr>
                  <a:t>P</a:t>
                </a:r>
                <a:endParaRPr lang="en-US" b="1">
                  <a:solidFill>
                    <a:schemeClr val="bg1"/>
                  </a:solidFill>
                  <a:latin typeface="Arial" charset="0"/>
                  <a:ea typeface="ＭＳ Ｐゴシック" pitchFamily="34" charset="-128"/>
                </a:endParaRPr>
              </a:p>
            </p:txBody>
          </p:sp>
        </p:grpSp>
      </p:grpSp>
      <p:sp>
        <p:nvSpPr>
          <p:cNvPr id="23574" name="AutoShape 37">
            <a:hlinkClick r:id="rId4" action="ppaction://hlinksldjump" highlightClick="1"/>
          </p:cNvPr>
          <p:cNvSpPr>
            <a:spLocks noChangeArrowheads="1"/>
          </p:cNvSpPr>
          <p:nvPr/>
        </p:nvSpPr>
        <p:spPr bwMode="auto">
          <a:xfrm>
            <a:off x="7666038" y="6453188"/>
            <a:ext cx="288925" cy="288925"/>
          </a:xfrm>
          <a:prstGeom prst="actionButtonBeginning">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5" name="AutoShape 38">
            <a:hlinkClick r:id="" action="ppaction://hlinkshowjump?jump=previousslide" highlightClick="1"/>
          </p:cNvPr>
          <p:cNvSpPr>
            <a:spLocks noChangeArrowheads="1"/>
          </p:cNvSpPr>
          <p:nvPr/>
        </p:nvSpPr>
        <p:spPr bwMode="auto">
          <a:xfrm>
            <a:off x="8026400" y="6453188"/>
            <a:ext cx="288925" cy="288925"/>
          </a:xfrm>
          <a:prstGeom prst="actionButtonBackPrevious">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6" name="AutoShape 39">
            <a:hlinkClick r:id="" action="ppaction://hlinkshowjump?jump=nextslide" highlightClick="1"/>
          </p:cNvPr>
          <p:cNvSpPr>
            <a:spLocks noChangeArrowheads="1"/>
          </p:cNvSpPr>
          <p:nvPr/>
        </p:nvSpPr>
        <p:spPr bwMode="auto">
          <a:xfrm>
            <a:off x="8385175" y="6453188"/>
            <a:ext cx="288925" cy="288925"/>
          </a:xfrm>
          <a:prstGeom prst="actionButtonForwardNex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7" name="AutoShape 40">
            <a:hlinkClick r:id="rId5" action="ppaction://hlinksldjump" highlightClick="1"/>
          </p:cNvPr>
          <p:cNvSpPr>
            <a:spLocks noChangeArrowheads="1"/>
          </p:cNvSpPr>
          <p:nvPr/>
        </p:nvSpPr>
        <p:spPr bwMode="auto">
          <a:xfrm>
            <a:off x="8747125" y="6453188"/>
            <a:ext cx="288925" cy="288925"/>
          </a:xfrm>
          <a:prstGeom prst="actionButtonEnd">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9236"/>
                                        </p:tgtEl>
                                        <p:attrNameLst>
                                          <p:attrName>style.visibility</p:attrName>
                                        </p:attrNameLst>
                                      </p:cBhvr>
                                      <p:to>
                                        <p:strVal val="visible"/>
                                      </p:to>
                                    </p:set>
                                    <p:animEffect transition="in" filter="box(out)">
                                      <p:cBhvr>
                                        <p:cTn id="7" dur="2000"/>
                                        <p:tgtEl>
                                          <p:spTgt spid="9236"/>
                                        </p:tgtEl>
                                      </p:cBhvr>
                                    </p:animEffect>
                                  </p:childTnLst>
                                </p:cTn>
                              </p:par>
                            </p:childTnLst>
                          </p:cTn>
                        </p:par>
                        <p:par>
                          <p:cTn id="8" fill="hold" nodeType="afterGroup">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9233"/>
                                        </p:tgtEl>
                                        <p:attrNameLst>
                                          <p:attrName>style.visibility</p:attrName>
                                        </p:attrNameLst>
                                      </p:cBhvr>
                                      <p:to>
                                        <p:strVal val="visible"/>
                                      </p:to>
                                    </p:set>
                                    <p:animEffect transition="in" filter="wipe(down)">
                                      <p:cBhvr>
                                        <p:cTn id="11" dur="500"/>
                                        <p:tgtEl>
                                          <p:spTgt spid="9233"/>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9234"/>
                                        </p:tgtEl>
                                        <p:attrNameLst>
                                          <p:attrName>style.visibility</p:attrName>
                                        </p:attrNameLst>
                                      </p:cBhvr>
                                      <p:to>
                                        <p:strVal val="visible"/>
                                      </p:to>
                                    </p:set>
                                    <p:animEffect transition="in" filter="wipe(down)">
                                      <p:cBhvr>
                                        <p:cTn id="14" dur="500"/>
                                        <p:tgtEl>
                                          <p:spTgt spid="9234"/>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9235"/>
                                        </p:tgtEl>
                                        <p:attrNameLst>
                                          <p:attrName>style.visibility</p:attrName>
                                        </p:attrNameLst>
                                      </p:cBhvr>
                                      <p:to>
                                        <p:strVal val="visible"/>
                                      </p:to>
                                    </p:set>
                                    <p:animEffect transition="in" filter="wipe(down)">
                                      <p:cBhvr>
                                        <p:cTn id="17" dur="500"/>
                                        <p:tgtEl>
                                          <p:spTgt spid="9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3" grpId="0" animBg="1"/>
      <p:bldP spid="9234" grpId="0" animBg="1"/>
      <p:bldP spid="9235" grpId="0" animBg="1"/>
      <p:bldP spid="9236" grpId="0" animBg="1"/>
    </p:bld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20748</TotalTime>
  <Words>8627</Words>
  <Application>Microsoft Office PowerPoint</Application>
  <PresentationFormat>On-screen Show (4:3)</PresentationFormat>
  <Paragraphs>1759</Paragraphs>
  <Slides>47</Slides>
  <Notes>47</Notes>
  <HiddenSlides>0</HiddenSlides>
  <MMClips>0</MMClips>
  <ScaleCrop>false</ScaleCrop>
  <HeadingPairs>
    <vt:vector size="4" baseType="variant">
      <vt:variant>
        <vt:lpstr>Theme</vt:lpstr>
      </vt:variant>
      <vt:variant>
        <vt:i4>2</vt:i4>
      </vt:variant>
      <vt:variant>
        <vt:lpstr>Slide Titles</vt:lpstr>
      </vt:variant>
      <vt:variant>
        <vt:i4>47</vt:i4>
      </vt:variant>
    </vt:vector>
  </HeadingPairs>
  <TitlesOfParts>
    <vt:vector size="49" baseType="lpstr">
      <vt:lpstr>Globe</vt:lpstr>
      <vt:lpstr>1_Globe</vt:lpstr>
      <vt:lpstr>Classification of Processes Order from Chaos Version 2 – Post Harwell update Ian Dalling - Unified Management Solutions  CQI Nuclear Special Interest Group Meeting – Harwell June 2011</vt:lpstr>
      <vt:lpstr>Copyright Notice</vt:lpstr>
      <vt:lpstr>Presentation Contents</vt:lpstr>
      <vt:lpstr>FIRST PRINCIPLES</vt:lpstr>
      <vt:lpstr>Emergence of Management Systems</vt:lpstr>
      <vt:lpstr>Essence of Management</vt:lpstr>
      <vt:lpstr>Structure and Dynamics</vt:lpstr>
      <vt:lpstr>Structure and Dynamics</vt:lpstr>
      <vt:lpstr>Structure and Dynamics</vt:lpstr>
      <vt:lpstr>Application of Plan-Do-Check-Act</vt:lpstr>
      <vt:lpstr>Process Rule or Process Map?1</vt:lpstr>
      <vt:lpstr>Process Rule or Process Map?2</vt:lpstr>
      <vt:lpstr>Principal Process Types</vt:lpstr>
      <vt:lpstr>TAXONOMY PRINCIPLES (CLASSIFICATION)</vt:lpstr>
      <vt:lpstr>Examples of classification</vt:lpstr>
      <vt:lpstr>Why do we classify?</vt:lpstr>
      <vt:lpstr>Taxonomy Design Principles</vt:lpstr>
      <vt:lpstr>12 ELEMENT MANAGEMENT TOPIC TAXONOMY</vt:lpstr>
      <vt:lpstr>Management Topic Taxonomy</vt:lpstr>
      <vt:lpstr>Twelve Element Structure</vt:lpstr>
      <vt:lpstr>1 Assessment and Controls</vt:lpstr>
      <vt:lpstr>3 Commerce</vt:lpstr>
      <vt:lpstr>4 Data</vt:lpstr>
      <vt:lpstr>5 Matter and Energy</vt:lpstr>
      <vt:lpstr>6 Suppliers</vt:lpstr>
      <vt:lpstr>7 Service and Product Delivery</vt:lpstr>
      <vt:lpstr>7 Service and Product Delivery+</vt:lpstr>
      <vt:lpstr>8 Contingencies</vt:lpstr>
      <vt:lpstr>9 Change</vt:lpstr>
      <vt:lpstr>10 Reactive Monitoring</vt:lpstr>
      <vt:lpstr>11 Proactive Monitoring</vt:lpstr>
      <vt:lpstr>11 Proactive Monitoring+</vt:lpstr>
      <vt:lpstr>12 Review and Action</vt:lpstr>
      <vt:lpstr>Taxonomy Synergy</vt:lpstr>
      <vt:lpstr>APPLICATION OF TAXONOMY TO MANAGEMENT SYSTEMS</vt:lpstr>
      <vt:lpstr>IMS Taxonomy Application</vt:lpstr>
      <vt:lpstr>+ Stakeholder Specific Requirements</vt:lpstr>
      <vt:lpstr>Overt and Covert Processes</vt:lpstr>
      <vt:lpstr>Standards and Management Regulations Mapping</vt:lpstr>
      <vt:lpstr>Application Variation Across Taxonomy Elements</vt:lpstr>
      <vt:lpstr>GENERAL APPLICATION OF TAXONOMY TO MANAGEMENT INSTRUMENTS</vt:lpstr>
      <vt:lpstr>Taxonomy Universal Application</vt:lpstr>
      <vt:lpstr>Summary and Conclusion</vt:lpstr>
      <vt:lpstr>ADDITIONAL SLIDES</vt:lpstr>
      <vt:lpstr>Organisation Universal Model</vt:lpstr>
      <vt:lpstr>Overall Process Types</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Ian</dc:creator>
  <cp:lastModifiedBy>Ian Dalling</cp:lastModifiedBy>
  <cp:revision>550</cp:revision>
  <cp:lastPrinted>2011-06-08T10:15:52Z</cp:lastPrinted>
  <dcterms:created xsi:type="dcterms:W3CDTF">2003-08-18T05:25:42Z</dcterms:created>
  <dcterms:modified xsi:type="dcterms:W3CDTF">2014-11-09T11:00:03Z</dcterms:modified>
</cp:coreProperties>
</file>